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22" y="-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28" y="3681984"/>
            <a:ext cx="4763515" cy="3176016"/>
          </a:xfrm>
          <a:custGeom>
            <a:avLst/>
            <a:gdLst/>
            <a:ahLst/>
            <a:cxnLst/>
            <a:rect l="l" t="t" r="r" b="b"/>
            <a:pathLst>
              <a:path w="4763515" h="3176016">
                <a:moveTo>
                  <a:pt x="4763515" y="0"/>
                </a:moveTo>
                <a:lnTo>
                  <a:pt x="857" y="317601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7998"/>
          </a:xfrm>
          <a:custGeom>
            <a:avLst/>
            <a:gdLst/>
            <a:ahLst/>
            <a:cxnLst/>
            <a:rect l="l" t="t" r="r" b="b"/>
            <a:pathLst>
              <a:path w="1219200" h="6857998">
                <a:moveTo>
                  <a:pt x="0" y="0"/>
                </a:moveTo>
                <a:lnTo>
                  <a:pt x="1219199" y="6857998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28" y="3681984"/>
            <a:ext cx="4763516" cy="3176013"/>
          </a:xfrm>
          <a:custGeom>
            <a:avLst/>
            <a:gdLst/>
            <a:ahLst/>
            <a:cxnLst/>
            <a:rect l="l" t="t" r="r" b="b"/>
            <a:pathLst>
              <a:path w="4763516" h="3176013">
                <a:moveTo>
                  <a:pt x="4763516" y="0"/>
                </a:moveTo>
                <a:lnTo>
                  <a:pt x="859" y="317601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324" y="185039"/>
            <a:ext cx="11363350" cy="88671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310" y="1501902"/>
            <a:ext cx="10679379" cy="23418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8/24/2018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ahchealthenews.com/2016/10/04/cancer-pay-attention-5-signs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27.png"/><Relationship Id="rId4" Type="http://schemas.openxmlformats.org/officeDocument/2006/relationships/image" Target="../media/image40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hyperlink" Target="http://www.cancer.gov/types/cervical/understanding-cervical-chang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cer.go2v2/types/cervical/understanding-cervical-changes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://www.cancer.gov/bcrisktoo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tient.info/diagram/breast-diagram" TargetMode="Externa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dc.gov/cancer/hpv/pdf/HPV_Testing_2012_English.pdf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ancer.gov/types/cervical/understanding-cervical-chang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30570" y="3757676"/>
            <a:ext cx="3373754" cy="459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 smtClean="0">
                <a:solidFill>
                  <a:srgbClr val="7E7E7E"/>
                </a:solidFill>
                <a:latin typeface="Corbel"/>
                <a:cs typeface="Corbel"/>
              </a:rPr>
              <a:t>Pati</a:t>
            </a:r>
            <a:r>
              <a:rPr sz="2800" b="1" spc="-25" dirty="0" smtClean="0">
                <a:solidFill>
                  <a:srgbClr val="7E7E7E"/>
                </a:solidFill>
                <a:latin typeface="Corbel"/>
                <a:cs typeface="Corbel"/>
              </a:rPr>
              <a:t>e</a:t>
            </a:r>
            <a:r>
              <a:rPr sz="2800" b="1" spc="-15" dirty="0" smtClean="0">
                <a:solidFill>
                  <a:srgbClr val="7E7E7E"/>
                </a:solidFill>
                <a:latin typeface="Corbel"/>
                <a:cs typeface="Corbel"/>
              </a:rPr>
              <a:t>nt</a:t>
            </a:r>
            <a:r>
              <a:rPr sz="2800" b="1" spc="-10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800" b="1" spc="-15" dirty="0" smtClean="0">
                <a:solidFill>
                  <a:srgbClr val="7E7E7E"/>
                </a:solidFill>
                <a:latin typeface="Corbel"/>
                <a:cs typeface="Corbel"/>
              </a:rPr>
              <a:t>Activi</a:t>
            </a:r>
            <a:r>
              <a:rPr sz="2800" b="1" spc="-30" dirty="0" smtClean="0">
                <a:solidFill>
                  <a:srgbClr val="7E7E7E"/>
                </a:solidFill>
                <a:latin typeface="Corbel"/>
                <a:cs typeface="Corbel"/>
              </a:rPr>
              <a:t>t</a:t>
            </a:r>
            <a:r>
              <a:rPr sz="2800" b="1" spc="-15" dirty="0" smtClean="0">
                <a:solidFill>
                  <a:srgbClr val="7E7E7E"/>
                </a:solidFill>
                <a:latin typeface="Corbel"/>
                <a:cs typeface="Corbel"/>
              </a:rPr>
              <a:t>y</a:t>
            </a:r>
            <a:r>
              <a:rPr sz="2800" b="1" spc="-70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800" b="1" spc="-15" dirty="0" smtClean="0">
                <a:solidFill>
                  <a:srgbClr val="7E7E7E"/>
                </a:solidFill>
                <a:latin typeface="Corbel"/>
                <a:cs typeface="Corbel"/>
              </a:rPr>
              <a:t>Guide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27" y="6581850"/>
            <a:ext cx="1360170" cy="203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latin typeface="Calibri"/>
                <a:cs typeface="Calibri"/>
              </a:rPr>
              <a:t>La</a:t>
            </a:r>
            <a:r>
              <a:rPr sz="1200" spc="-15" dirty="0" smtClean="0">
                <a:latin typeface="Calibri"/>
                <a:cs typeface="Calibri"/>
              </a:rPr>
              <a:t>s</a:t>
            </a:r>
            <a:r>
              <a:rPr sz="1200" spc="-5" dirty="0" smtClean="0">
                <a:latin typeface="Calibri"/>
                <a:cs typeface="Calibri"/>
              </a:rPr>
              <a:t>t </a:t>
            </a:r>
            <a:r>
              <a:rPr sz="1200" spc="0" dirty="0" smtClean="0">
                <a:latin typeface="Calibri"/>
                <a:cs typeface="Calibri"/>
              </a:rPr>
              <a:t>upd</a:t>
            </a:r>
            <a:r>
              <a:rPr sz="1200" spc="-15" dirty="0" smtClean="0">
                <a:latin typeface="Calibri"/>
                <a:cs typeface="Calibri"/>
              </a:rPr>
              <a:t>at</a:t>
            </a:r>
            <a:r>
              <a:rPr sz="1200" spc="-10" dirty="0" smtClean="0">
                <a:latin typeface="Calibri"/>
                <a:cs typeface="Calibri"/>
              </a:rPr>
              <a:t>e</a:t>
            </a:r>
            <a:r>
              <a:rPr sz="1200" spc="-30" dirty="0" smtClean="0">
                <a:latin typeface="Calibri"/>
                <a:cs typeface="Calibri"/>
              </a:rPr>
              <a:t> </a:t>
            </a:r>
            <a:r>
              <a:rPr sz="1200" spc="-10" dirty="0" smtClean="0">
                <a:latin typeface="Calibri"/>
                <a:cs typeface="Calibri"/>
              </a:rPr>
              <a:t>1</a:t>
            </a:r>
            <a:r>
              <a:rPr sz="1200" spc="-5" dirty="0" smtClean="0">
                <a:latin typeface="Calibri"/>
                <a:cs typeface="Calibri"/>
              </a:rPr>
              <a:t>2</a:t>
            </a:r>
            <a:r>
              <a:rPr sz="1200" spc="0" dirty="0" smtClean="0">
                <a:latin typeface="Calibri"/>
                <a:cs typeface="Calibri"/>
              </a:rPr>
              <a:t>/</a:t>
            </a:r>
            <a:r>
              <a:rPr sz="1200" spc="-10" dirty="0" smtClean="0">
                <a:latin typeface="Calibri"/>
                <a:cs typeface="Calibri"/>
              </a:rPr>
              <a:t>2</a:t>
            </a:r>
            <a:r>
              <a:rPr sz="1200" spc="-5" dirty="0" smtClean="0">
                <a:latin typeface="Calibri"/>
                <a:cs typeface="Calibri"/>
              </a:rPr>
              <a:t>9</a:t>
            </a:r>
            <a:r>
              <a:rPr sz="1200" spc="0" dirty="0" smtClean="0">
                <a:latin typeface="Calibri"/>
                <a:cs typeface="Calibri"/>
              </a:rPr>
              <a:t>/</a:t>
            </a:r>
            <a:r>
              <a:rPr sz="1200" spc="-10" dirty="0" smtClean="0"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84932" y="2351532"/>
            <a:ext cx="6676644" cy="1248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56704" y="6409944"/>
            <a:ext cx="1787652" cy="26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26353" y="3752088"/>
            <a:ext cx="3578225" cy="587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20" dirty="0" smtClean="0">
                <a:solidFill>
                  <a:srgbClr val="7E7E7E"/>
                </a:solidFill>
                <a:latin typeface="Corbel"/>
                <a:cs typeface="Corbel"/>
              </a:rPr>
              <a:t>Healthy </a:t>
            </a:r>
            <a:r>
              <a:rPr sz="3600" b="1" spc="-15" dirty="0" smtClean="0">
                <a:solidFill>
                  <a:srgbClr val="7E7E7E"/>
                </a:solidFill>
                <a:latin typeface="Corbel"/>
                <a:cs typeface="Corbel"/>
              </a:rPr>
              <a:t>Lifestyles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84932" y="2351532"/>
            <a:ext cx="6676644" cy="1248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56704" y="6409944"/>
            <a:ext cx="1787652" cy="26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4004" rIns="0" bIns="0" rtlCol="0">
            <a:noAutofit/>
          </a:bodyPr>
          <a:lstStyle/>
          <a:p>
            <a:pPr marL="240029">
              <a:lnSpc>
                <a:spcPct val="100000"/>
              </a:lnSpc>
            </a:pPr>
            <a:r>
              <a:rPr sz="3200" b="1" dirty="0" smtClean="0">
                <a:solidFill>
                  <a:srgbClr val="90C225"/>
                </a:solidFill>
                <a:latin typeface="Corbel"/>
                <a:cs typeface="Corbel"/>
              </a:rPr>
              <a:t>A 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ea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200" b="1" spc="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Lifest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le </a:t>
            </a:r>
            <a:r>
              <a:rPr sz="3200" b="1" spc="5" dirty="0" smtClean="0">
                <a:solidFill>
                  <a:srgbClr val="90C225"/>
                </a:solidFill>
                <a:latin typeface="Corbel"/>
                <a:cs typeface="Corbel"/>
              </a:rPr>
              <a:t>M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ea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s…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68385" y="6600749"/>
            <a:ext cx="129539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11</a:t>
            </a:r>
            <a:endParaRPr sz="9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62884" y="5612891"/>
            <a:ext cx="708660" cy="708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3028188"/>
            <a:ext cx="882396" cy="763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1628" y="3849623"/>
            <a:ext cx="1004316" cy="870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8923" y="5501640"/>
            <a:ext cx="1050035" cy="841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2644" y="1197863"/>
            <a:ext cx="550163" cy="1152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9075" y="4445508"/>
            <a:ext cx="720851" cy="665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57971" y="2470404"/>
            <a:ext cx="1716024" cy="8138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59190" y="3830954"/>
            <a:ext cx="1998980" cy="12306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000" spc="30" dirty="0" smtClean="0">
                <a:latin typeface="Arial"/>
                <a:cs typeface="Arial"/>
              </a:rPr>
              <a:t>Regular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90" dirty="0" smtClean="0">
                <a:latin typeface="Arial"/>
                <a:cs typeface="Arial"/>
              </a:rPr>
              <a:t>health</a:t>
            </a:r>
            <a:r>
              <a:rPr sz="2000" spc="55" dirty="0" smtClean="0">
                <a:latin typeface="Arial"/>
                <a:cs typeface="Arial"/>
              </a:rPr>
              <a:t> screen</a:t>
            </a:r>
            <a:r>
              <a:rPr sz="2000" spc="-10" dirty="0" smtClean="0">
                <a:latin typeface="Arial"/>
                <a:cs typeface="Arial"/>
              </a:rPr>
              <a:t>i</a:t>
            </a:r>
            <a:r>
              <a:rPr sz="2000" spc="0" dirty="0" smtClean="0">
                <a:latin typeface="Arial"/>
                <a:cs typeface="Arial"/>
              </a:rPr>
              <a:t>ngs</a:t>
            </a:r>
            <a:r>
              <a:rPr sz="2000" spc="-35" dirty="0" smtClean="0">
                <a:latin typeface="Arial"/>
                <a:cs typeface="Arial"/>
              </a:rPr>
              <a:t> </a:t>
            </a:r>
            <a:r>
              <a:rPr sz="2000" spc="65" dirty="0" smtClean="0">
                <a:latin typeface="Arial"/>
                <a:cs typeface="Arial"/>
              </a:rPr>
              <a:t>and</a:t>
            </a:r>
            <a:r>
              <a:rPr sz="2000" spc="55" dirty="0" smtClean="0">
                <a:latin typeface="Arial"/>
                <a:cs typeface="Arial"/>
              </a:rPr>
              <a:t> and </a:t>
            </a:r>
            <a:r>
              <a:rPr sz="2000" spc="140" dirty="0" smtClean="0">
                <a:latin typeface="Arial"/>
                <a:cs typeface="Arial"/>
              </a:rPr>
              <a:t>we</a:t>
            </a:r>
            <a:r>
              <a:rPr sz="2000" spc="35" dirty="0" smtClean="0">
                <a:latin typeface="Arial"/>
                <a:cs typeface="Arial"/>
              </a:rPr>
              <a:t>l</a:t>
            </a:r>
            <a:r>
              <a:rPr sz="2000" spc="110" dirty="0" smtClean="0">
                <a:latin typeface="Arial"/>
                <a:cs typeface="Arial"/>
              </a:rPr>
              <a:t>l</a:t>
            </a:r>
            <a:r>
              <a:rPr sz="2000" spc="-35" dirty="0" smtClean="0">
                <a:latin typeface="Arial"/>
                <a:cs typeface="Arial"/>
              </a:rPr>
              <a:t> </a:t>
            </a:r>
            <a:r>
              <a:rPr sz="2000" spc="125" dirty="0" smtClean="0">
                <a:latin typeface="Arial"/>
                <a:cs typeface="Arial"/>
              </a:rPr>
              <a:t>wo</a:t>
            </a:r>
            <a:r>
              <a:rPr sz="2000" spc="155" dirty="0" smtClean="0">
                <a:latin typeface="Arial"/>
                <a:cs typeface="Arial"/>
              </a:rPr>
              <a:t>m</a:t>
            </a:r>
            <a:r>
              <a:rPr sz="2000" spc="55" dirty="0" smtClean="0">
                <a:latin typeface="Arial"/>
                <a:cs typeface="Arial"/>
              </a:rPr>
              <a:t>an</a:t>
            </a:r>
            <a:r>
              <a:rPr sz="2000" spc="25" dirty="0" smtClean="0">
                <a:latin typeface="Arial"/>
                <a:cs typeface="Arial"/>
              </a:rPr>
              <a:t> visits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6288" y="1500378"/>
            <a:ext cx="1621155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latin typeface="Arial"/>
                <a:cs typeface="Arial"/>
              </a:rPr>
              <a:t>Da</a:t>
            </a:r>
            <a:r>
              <a:rPr sz="2000" spc="110" dirty="0" smtClean="0">
                <a:latin typeface="Arial"/>
                <a:cs typeface="Arial"/>
              </a:rPr>
              <a:t>i</a:t>
            </a:r>
            <a:r>
              <a:rPr sz="2000" spc="100" dirty="0" smtClean="0">
                <a:latin typeface="Arial"/>
                <a:cs typeface="Arial"/>
              </a:rPr>
              <a:t>l</a:t>
            </a:r>
            <a:r>
              <a:rPr sz="2000" spc="0" dirty="0" smtClean="0">
                <a:latin typeface="Arial"/>
                <a:cs typeface="Arial"/>
              </a:rPr>
              <a:t>y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e</a:t>
            </a:r>
            <a:r>
              <a:rPr sz="2000" spc="5" dirty="0" smtClean="0">
                <a:latin typeface="Arial"/>
                <a:cs typeface="Arial"/>
              </a:rPr>
              <a:t>x</a:t>
            </a:r>
            <a:r>
              <a:rPr sz="2000" spc="-20" dirty="0" smtClean="0">
                <a:latin typeface="Arial"/>
                <a:cs typeface="Arial"/>
              </a:rPr>
              <a:t>ercise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9185" y="4407027"/>
            <a:ext cx="1128395" cy="92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905" algn="ctr">
              <a:lnSpc>
                <a:spcPct val="100000"/>
              </a:lnSpc>
            </a:pPr>
            <a:r>
              <a:rPr sz="2000" spc="45" dirty="0" smtClean="0">
                <a:latin typeface="Arial"/>
                <a:cs typeface="Arial"/>
              </a:rPr>
              <a:t>Keep</a:t>
            </a:r>
            <a:r>
              <a:rPr sz="2000" spc="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r>
              <a:rPr sz="2000" spc="55" dirty="0" smtClean="0">
                <a:latin typeface="Arial"/>
                <a:cs typeface="Arial"/>
              </a:rPr>
              <a:t> a </a:t>
            </a:r>
            <a:r>
              <a:rPr sz="2000" spc="100" dirty="0" smtClean="0">
                <a:latin typeface="Arial"/>
                <a:cs typeface="Arial"/>
              </a:rPr>
              <a:t>h</a:t>
            </a:r>
            <a:r>
              <a:rPr sz="2000" spc="80" dirty="0" smtClean="0">
                <a:latin typeface="Arial"/>
                <a:cs typeface="Arial"/>
              </a:rPr>
              <a:t>ealt</a:t>
            </a:r>
            <a:r>
              <a:rPr sz="2000" spc="100" dirty="0" smtClean="0">
                <a:latin typeface="Arial"/>
                <a:cs typeface="Arial"/>
              </a:rPr>
              <a:t>h</a:t>
            </a:r>
            <a:r>
              <a:rPr sz="2000" spc="0" dirty="0" smtClean="0">
                <a:latin typeface="Arial"/>
                <a:cs typeface="Arial"/>
              </a:rPr>
              <a:t>y </a:t>
            </a:r>
            <a:r>
              <a:rPr sz="2000" spc="125" dirty="0" smtClean="0">
                <a:latin typeface="Arial"/>
                <a:cs typeface="Arial"/>
              </a:rPr>
              <a:t>weight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3386" y="3198114"/>
            <a:ext cx="2024380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60" dirty="0" smtClean="0">
                <a:latin typeface="Arial"/>
                <a:cs typeface="Arial"/>
              </a:rPr>
              <a:t>A</a:t>
            </a:r>
            <a:r>
              <a:rPr sz="2000" spc="90" dirty="0" smtClean="0">
                <a:latin typeface="Arial"/>
                <a:cs typeface="Arial"/>
              </a:rPr>
              <a:t>voiding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45" dirty="0" smtClean="0">
                <a:latin typeface="Arial"/>
                <a:cs typeface="Arial"/>
              </a:rPr>
              <a:t>alcoho</a:t>
            </a:r>
            <a:r>
              <a:rPr sz="2000" spc="110" dirty="0" smtClean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32191" y="1309370"/>
            <a:ext cx="1658620" cy="92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0000"/>
              </a:lnSpc>
            </a:pPr>
            <a:r>
              <a:rPr sz="2000" spc="-254" dirty="0" smtClean="0">
                <a:latin typeface="Arial"/>
                <a:cs typeface="Arial"/>
              </a:rPr>
              <a:t>T</a:t>
            </a:r>
            <a:r>
              <a:rPr sz="2000" spc="90" dirty="0" smtClean="0">
                <a:latin typeface="Arial"/>
                <a:cs typeface="Arial"/>
              </a:rPr>
              <a:t>alk</a:t>
            </a:r>
            <a:r>
              <a:rPr sz="2000" spc="3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r>
              <a:rPr sz="2000" spc="-35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about</a:t>
            </a:r>
            <a:r>
              <a:rPr sz="2000" spc="60" dirty="0" smtClean="0">
                <a:latin typeface="Arial"/>
                <a:cs typeface="Arial"/>
              </a:rPr>
              <a:t> </a:t>
            </a:r>
            <a:r>
              <a:rPr sz="2000" spc="130" dirty="0" smtClean="0">
                <a:latin typeface="Arial"/>
                <a:cs typeface="Arial"/>
              </a:rPr>
              <a:t>fam</a:t>
            </a:r>
            <a:r>
              <a:rPr sz="2000" spc="40" dirty="0" smtClean="0">
                <a:latin typeface="Arial"/>
                <a:cs typeface="Arial"/>
              </a:rPr>
              <a:t>i</a:t>
            </a:r>
            <a:r>
              <a:rPr sz="2000" spc="50" dirty="0" smtClean="0">
                <a:latin typeface="Arial"/>
                <a:cs typeface="Arial"/>
              </a:rPr>
              <a:t>ly</a:t>
            </a:r>
            <a:r>
              <a:rPr sz="2000" spc="-30" dirty="0" smtClean="0">
                <a:latin typeface="Arial"/>
                <a:cs typeface="Arial"/>
              </a:rPr>
              <a:t> </a:t>
            </a:r>
            <a:r>
              <a:rPr sz="2000" spc="90" dirty="0" smtClean="0">
                <a:latin typeface="Arial"/>
                <a:cs typeface="Arial"/>
              </a:rPr>
              <a:t>health</a:t>
            </a:r>
            <a:r>
              <a:rPr sz="2000" spc="55" dirty="0" smtClean="0">
                <a:latin typeface="Arial"/>
                <a:cs typeface="Arial"/>
              </a:rPr>
              <a:t> history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42938" y="5535066"/>
            <a:ext cx="1129030" cy="92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0000"/>
              </a:lnSpc>
            </a:pPr>
            <a:r>
              <a:rPr sz="2000" spc="20" dirty="0" smtClean="0">
                <a:latin typeface="Arial"/>
                <a:cs typeface="Arial"/>
              </a:rPr>
              <a:t>Cho</a:t>
            </a:r>
            <a:r>
              <a:rPr sz="2000" spc="25" dirty="0" smtClean="0">
                <a:latin typeface="Arial"/>
                <a:cs typeface="Arial"/>
              </a:rPr>
              <a:t>osing</a:t>
            </a:r>
            <a:r>
              <a:rPr sz="2000" spc="15" dirty="0" smtClean="0">
                <a:latin typeface="Arial"/>
                <a:cs typeface="Arial"/>
              </a:rPr>
              <a:t> </a:t>
            </a:r>
            <a:r>
              <a:rPr sz="2000" spc="70" dirty="0" smtClean="0">
                <a:latin typeface="Arial"/>
                <a:cs typeface="Arial"/>
              </a:rPr>
              <a:t>healthy</a:t>
            </a:r>
            <a:r>
              <a:rPr sz="2000" spc="40" dirty="0" smtClean="0">
                <a:latin typeface="Arial"/>
                <a:cs typeface="Arial"/>
              </a:rPr>
              <a:t> </a:t>
            </a:r>
            <a:r>
              <a:rPr sz="2000" spc="55" dirty="0" smtClean="0">
                <a:latin typeface="Arial"/>
                <a:cs typeface="Arial"/>
              </a:rPr>
              <a:t>foods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9428" y="5820054"/>
            <a:ext cx="1536065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100" dirty="0" smtClean="0">
                <a:latin typeface="Arial"/>
                <a:cs typeface="Arial"/>
              </a:rPr>
              <a:t>Not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45" dirty="0" smtClean="0">
                <a:latin typeface="Arial"/>
                <a:cs typeface="Arial"/>
              </a:rPr>
              <a:t>smok</a:t>
            </a:r>
            <a:r>
              <a:rPr sz="2000" spc="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50564" y="1461516"/>
            <a:ext cx="3791712" cy="37917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1514" y="1442466"/>
            <a:ext cx="3829812" cy="3829812"/>
          </a:xfrm>
          <a:custGeom>
            <a:avLst/>
            <a:gdLst/>
            <a:ahLst/>
            <a:cxnLst/>
            <a:rect l="l" t="t" r="r" b="b"/>
            <a:pathLst>
              <a:path w="3829811" h="3829812">
                <a:moveTo>
                  <a:pt x="0" y="3829812"/>
                </a:moveTo>
                <a:lnTo>
                  <a:pt x="3829812" y="3829812"/>
                </a:lnTo>
                <a:lnTo>
                  <a:pt x="3829812" y="0"/>
                </a:lnTo>
                <a:lnTo>
                  <a:pt x="0" y="0"/>
                </a:lnTo>
                <a:lnTo>
                  <a:pt x="0" y="3829812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6543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Fa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c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ts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 Healthy 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Lifestyles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80447" y="1031747"/>
            <a:ext cx="1109472" cy="111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41764" y="2468879"/>
            <a:ext cx="1386840" cy="1197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01200" y="5288279"/>
            <a:ext cx="1386840" cy="1200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25711" y="3861815"/>
            <a:ext cx="2287524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46251" y="857503"/>
            <a:ext cx="8451215" cy="5448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y 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is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3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smoking</a:t>
            </a:r>
            <a:r>
              <a:rPr sz="13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import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nt?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100"/>
              </a:lnSpc>
              <a:spcBef>
                <a:spcPts val="64"/>
              </a:spcBef>
            </a:pPr>
            <a:endParaRPr sz="110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oking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wea</a:t>
            </a:r>
            <a:r>
              <a:rPr sz="13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une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em.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756285" marR="116205" indent="-287020">
              <a:lnSpc>
                <a:spcPct val="1101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Lung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sur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assed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brea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leading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cause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dea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in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en! </a:t>
            </a:r>
            <a:r>
              <a:rPr sz="13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pp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roxi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ely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9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0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%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 cases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lung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caused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by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oking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or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ex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osure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100"/>
              </a:lnSpc>
              <a:spcBef>
                <a:spcPts val="51"/>
              </a:spcBef>
              <a:buClr>
                <a:srgbClr val="90C225"/>
              </a:buClr>
              <a:buFont typeface="DYMO Symbols"/>
              <a:buChar char=""/>
            </a:pPr>
            <a:endParaRPr sz="110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7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 are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also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inc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3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ynecolo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ic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756285" marR="360680" indent="-287020">
              <a:lnSpc>
                <a:spcPct val="1100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9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oba</a:t>
            </a:r>
            <a:r>
              <a:rPr sz="1300" spc="-4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co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nega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ively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af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ects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very</a:t>
            </a:r>
            <a:r>
              <a:rPr sz="13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 sy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em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dy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ost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valent</a:t>
            </a:r>
            <a:r>
              <a:rPr sz="13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cause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ure dea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adul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wi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nited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200"/>
              </a:lnSpc>
              <a:spcBef>
                <a:spcPts val="80"/>
              </a:spcBef>
              <a:buClr>
                <a:srgbClr val="90C225"/>
              </a:buClr>
              <a:buFont typeface="DYMO Symbols"/>
              <a:buChar char=""/>
            </a:pPr>
            <a:endParaRPr sz="1200"/>
          </a:p>
          <a:p>
            <a:pPr marL="70485">
              <a:lnSpc>
                <a:spcPct val="100000"/>
              </a:lnSpc>
            </a:pPr>
            <a:r>
              <a:rPr sz="1300" b="1" spc="-2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y 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is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avoiding</a:t>
            </a:r>
            <a:r>
              <a:rPr sz="13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alco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ol</a:t>
            </a:r>
            <a:r>
              <a:rPr sz="13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im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ortant?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756285" marR="191770" indent="-287020">
              <a:lnSpc>
                <a:spcPct val="1100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rogen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vels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drink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alcohol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no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-drin</a:t>
            </a:r>
            <a:r>
              <a:rPr sz="13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ers.</a:t>
            </a:r>
            <a:r>
              <a:rPr sz="1300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rogen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vels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ay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inc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brea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200"/>
              </a:lnSpc>
              <a:spcBef>
                <a:spcPts val="79"/>
              </a:spcBef>
              <a:buClr>
                <a:srgbClr val="90C225"/>
              </a:buClr>
              <a:buFont typeface="DYMO Symbols"/>
              <a:buChar char=""/>
            </a:pPr>
            <a:endParaRPr sz="1200"/>
          </a:p>
          <a:p>
            <a:pPr marL="12700">
              <a:lnSpc>
                <a:spcPct val="100000"/>
              </a:lnSpc>
            </a:pP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y 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is ta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lking about</a:t>
            </a:r>
            <a:r>
              <a:rPr sz="13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amily</a:t>
            </a:r>
            <a:r>
              <a:rPr sz="13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alth 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istory Im</a:t>
            </a: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ortant?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6"/>
              </a:spcBef>
            </a:pPr>
            <a:endParaRPr sz="1000"/>
          </a:p>
          <a:p>
            <a:pPr marL="756285" marR="112395" indent="-287020">
              <a:lnSpc>
                <a:spcPct val="1101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ou can’t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ange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genes,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but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eal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ier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yle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could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reduce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3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dise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ases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run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fa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il</a:t>
            </a:r>
            <a:r>
              <a:rPr sz="1300" spc="-7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Learn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yo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fa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ily</a:t>
            </a:r>
            <a:r>
              <a:rPr sz="1300" spc="-40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eal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ory and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alk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Doctor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about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it.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200"/>
              </a:lnSpc>
              <a:spcBef>
                <a:spcPts val="80"/>
              </a:spcBef>
              <a:buClr>
                <a:srgbClr val="90C225"/>
              </a:buClr>
              <a:buFont typeface="DYMO Symbols"/>
              <a:buChar char=""/>
            </a:pPr>
            <a:endParaRPr sz="1200"/>
          </a:p>
          <a:p>
            <a:pPr marL="70485">
              <a:lnSpc>
                <a:spcPct val="100000"/>
              </a:lnSpc>
            </a:pP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y are re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ular 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alth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3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nings</a:t>
            </a:r>
            <a:r>
              <a:rPr sz="13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3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300" b="1" spc="-1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 wom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3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vis</a:t>
            </a:r>
            <a:r>
              <a:rPr sz="13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import</a:t>
            </a:r>
            <a:r>
              <a:rPr sz="13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b="1" spc="-10" dirty="0" smtClean="0">
                <a:solidFill>
                  <a:srgbClr val="404040"/>
                </a:solidFill>
                <a:latin typeface="Corbel"/>
                <a:cs typeface="Corbel"/>
              </a:rPr>
              <a:t>nt?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756285" marR="153670" indent="-287020">
              <a:lnSpc>
                <a:spcPct val="110000"/>
              </a:lnSpc>
              <a:buClr>
                <a:srgbClr val="90C225"/>
              </a:buClr>
              <a:buSzPct val="80769"/>
              <a:buFont typeface="DYMO Symbols"/>
              <a:buChar char=""/>
              <a:tabLst>
                <a:tab pos="756285" algn="l"/>
              </a:tabLst>
            </a:pP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Sc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3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(such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ra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s)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3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ect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disea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an early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age w</a:t>
            </a:r>
            <a:r>
              <a:rPr sz="1300" spc="-1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2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3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3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ost</a:t>
            </a:r>
            <a:r>
              <a:rPr sz="13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rea</a:t>
            </a:r>
            <a:r>
              <a:rPr sz="13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300" spc="-10" dirty="0" smtClean="0">
                <a:solidFill>
                  <a:srgbClr val="404040"/>
                </a:solidFill>
                <a:latin typeface="Corbel"/>
                <a:cs typeface="Corbel"/>
              </a:rPr>
              <a:t>able.</a:t>
            </a:r>
            <a:endParaRPr sz="13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"/>
              </a:spcBef>
            </a:pPr>
            <a:endParaRPr sz="950"/>
          </a:p>
          <a:p>
            <a:pPr marR="12700" algn="r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12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9880">
              <a:lnSpc>
                <a:spcPct val="100000"/>
              </a:lnSpc>
            </a:pPr>
            <a:r>
              <a:rPr sz="3600" b="1" dirty="0" smtClean="0">
                <a:solidFill>
                  <a:srgbClr val="90C225"/>
                </a:solidFill>
                <a:latin typeface="Corbel"/>
                <a:cs typeface="Corbel"/>
              </a:rPr>
              <a:t>More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F</a:t>
            </a:r>
            <a:r>
              <a:rPr sz="3600" b="1" spc="-1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cts</a:t>
            </a:r>
            <a:r>
              <a:rPr sz="3600" b="1" spc="-16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ealthy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Life</a:t>
            </a:r>
            <a:r>
              <a:rPr sz="3600" b="1" spc="-10" dirty="0" smtClean="0">
                <a:solidFill>
                  <a:srgbClr val="90C225"/>
                </a:solidFill>
                <a:latin typeface="Corbel"/>
                <a:cs typeface="Corbel"/>
              </a:rPr>
              <a:t>s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tyles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114" y="819150"/>
            <a:ext cx="8924925" cy="5373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ily e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import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nt?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7562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Da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 best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do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th. It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Contr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Arial"/>
              <a:buChar char="•"/>
            </a:pPr>
            <a:endParaRPr sz="100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950"/>
              </a:lnSpc>
              <a:spcBef>
                <a:spcPts val="49"/>
              </a:spcBef>
              <a:buClr>
                <a:srgbClr val="90C225"/>
              </a:buClr>
              <a:buFont typeface="Arial"/>
              <a:buChar char="•"/>
            </a:pPr>
            <a:endParaRPr sz="95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type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diabetes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Arial"/>
              <a:buChar char="•"/>
            </a:pPr>
            <a:endParaRPr sz="95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 canc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Arial"/>
              <a:buChar char="•"/>
            </a:pPr>
            <a:endParaRPr sz="100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bones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nger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Arial"/>
              <a:buChar char="•"/>
            </a:pPr>
            <a:endParaRPr sz="95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Impr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fe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lings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ll-being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950"/>
              </a:lnSpc>
              <a:spcBef>
                <a:spcPts val="47"/>
              </a:spcBef>
              <a:buClr>
                <a:srgbClr val="90C225"/>
              </a:buClr>
              <a:buFont typeface="Arial"/>
              <a:buChar char="•"/>
            </a:pPr>
            <a:endParaRPr sz="950"/>
          </a:p>
          <a:p>
            <a:pPr marL="1213485" lvl="1" indent="-342900">
              <a:lnSpc>
                <a:spcPct val="100000"/>
              </a:lnSpc>
              <a:buClr>
                <a:srgbClr val="90C225"/>
              </a:buClr>
              <a:buSzPct val="78571"/>
              <a:buFont typeface="Arial"/>
              <a:buChar char="•"/>
              <a:tabLst>
                <a:tab pos="12134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liv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nger</a:t>
            </a:r>
            <a:endParaRPr sz="1400">
              <a:latin typeface="Corbel"/>
              <a:cs typeface="Corbel"/>
            </a:endParaRPr>
          </a:p>
          <a:p>
            <a:pPr lvl="1">
              <a:lnSpc>
                <a:spcPts val="950"/>
              </a:lnSpc>
              <a:spcBef>
                <a:spcPts val="14"/>
              </a:spcBef>
              <a:buClr>
                <a:srgbClr val="90C225"/>
              </a:buClr>
              <a:buFont typeface="Arial"/>
              <a:buChar char="•"/>
            </a:pPr>
            <a:endParaRPr sz="950"/>
          </a:p>
          <a:p>
            <a:pPr lvl="1">
              <a:lnSpc>
                <a:spcPts val="1000"/>
              </a:lnSpc>
              <a:buClr>
                <a:srgbClr val="90C225"/>
              </a:buClr>
              <a:buFont typeface="Arial"/>
              <a:buChar char="•"/>
            </a:pPr>
            <a:endParaRPr sz="1000"/>
          </a:p>
          <a:p>
            <a:pPr lvl="1">
              <a:lnSpc>
                <a:spcPts val="1000"/>
              </a:lnSpc>
              <a:buClr>
                <a:srgbClr val="90C225"/>
              </a:buClr>
              <a:buFont typeface="Arial"/>
              <a:buChar char="•"/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oosing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ealt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oods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import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nt?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75628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link betw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you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4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756285" marR="393065" indent="-287020">
              <a:lnSpc>
                <a:spcPct val="1002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756285" algn="l"/>
              </a:tabLst>
            </a:pP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triti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ds,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uits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tabl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1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ealt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 wei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gh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import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nt?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756285" algn="l"/>
              </a:tabLst>
            </a:pP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ctor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sues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including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blo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sure,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type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 di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nes,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6182" y="6169355"/>
            <a:ext cx="301561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 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blem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rtain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67038" y="6149035"/>
            <a:ext cx="13017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13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89592" y="3436620"/>
            <a:ext cx="1595627" cy="1278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34016" y="1179576"/>
            <a:ext cx="906780" cy="1897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67900" y="5454396"/>
            <a:ext cx="1271016" cy="1173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 smtClean="0">
                <a:solidFill>
                  <a:srgbClr val="90C225"/>
                </a:solidFill>
                <a:latin typeface="Corbel"/>
                <a:cs typeface="Corbel"/>
              </a:rPr>
              <a:t>Com</a:t>
            </a:r>
            <a:r>
              <a:rPr sz="3600" b="1" spc="5" dirty="0" smtClean="0">
                <a:solidFill>
                  <a:srgbClr val="90C225"/>
                </a:solidFill>
                <a:latin typeface="Corbel"/>
                <a:cs typeface="Corbel"/>
              </a:rPr>
              <a:t>m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on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Barri</a:t>
            </a:r>
            <a:r>
              <a:rPr sz="3600" b="1" spc="-10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rs </a:t>
            </a:r>
            <a:r>
              <a:rPr sz="3600" b="1" spc="5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a Healthy</a:t>
            </a:r>
            <a:r>
              <a:rPr sz="3600" b="1" spc="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Lifesty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endParaRPr sz="3600">
              <a:latin typeface="Corbel"/>
              <a:cs typeface="Corbel"/>
            </a:endParaRPr>
          </a:p>
          <a:p>
            <a:pPr marL="66040">
              <a:lnSpc>
                <a:spcPct val="100000"/>
              </a:lnSpc>
              <a:spcBef>
                <a:spcPts val="300"/>
              </a:spcBef>
            </a:pPr>
            <a:r>
              <a:rPr sz="1800" b="1" spc="-13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alk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about it: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o 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ny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these thi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8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stop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you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fr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om lead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ng a h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althy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estyle?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59418" y="6149035"/>
            <a:ext cx="13716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14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48889" y="5843778"/>
            <a:ext cx="6060948" cy="760476"/>
          </a:xfrm>
          <a:custGeom>
            <a:avLst/>
            <a:gdLst/>
            <a:ahLst/>
            <a:cxnLst/>
            <a:rect l="l" t="t" r="r" b="b"/>
            <a:pathLst>
              <a:path w="6060948" h="760476">
                <a:moveTo>
                  <a:pt x="0" y="760476"/>
                </a:moveTo>
                <a:lnTo>
                  <a:pt x="6060948" y="760476"/>
                </a:lnTo>
                <a:lnTo>
                  <a:pt x="6060948" y="0"/>
                </a:lnTo>
                <a:lnTo>
                  <a:pt x="0" y="0"/>
                </a:lnTo>
                <a:lnTo>
                  <a:pt x="0" y="760476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83111" y="5649599"/>
            <a:ext cx="6108888" cy="0"/>
          </a:xfrm>
          <a:custGeom>
            <a:avLst/>
            <a:gdLst/>
            <a:ahLst/>
            <a:cxnLst/>
            <a:rect l="l" t="t" r="r" b="b"/>
            <a:pathLst>
              <a:path w="6108888">
                <a:moveTo>
                  <a:pt x="0" y="0"/>
                </a:moveTo>
                <a:lnTo>
                  <a:pt x="6108888" y="0"/>
                </a:lnTo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83111" y="2120015"/>
            <a:ext cx="6108888" cy="3529584"/>
          </a:xfrm>
          <a:custGeom>
            <a:avLst/>
            <a:gdLst/>
            <a:ahLst/>
            <a:cxnLst/>
            <a:rect l="l" t="t" r="r" b="b"/>
            <a:pathLst>
              <a:path w="6108888" h="3529584">
                <a:moveTo>
                  <a:pt x="6108888" y="0"/>
                </a:moveTo>
                <a:lnTo>
                  <a:pt x="0" y="0"/>
                </a:lnTo>
                <a:lnTo>
                  <a:pt x="0" y="3529584"/>
                </a:lnTo>
              </a:path>
            </a:pathLst>
          </a:custGeom>
          <a:ln w="38318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8" y="1253489"/>
            <a:ext cx="5951632" cy="3387852"/>
          </a:xfrm>
          <a:custGeom>
            <a:avLst/>
            <a:gdLst/>
            <a:ahLst/>
            <a:cxnLst/>
            <a:rect l="l" t="t" r="r" b="b"/>
            <a:pathLst>
              <a:path w="5951632" h="3387852">
                <a:moveTo>
                  <a:pt x="0" y="3387852"/>
                </a:moveTo>
                <a:lnTo>
                  <a:pt x="5951632" y="3387852"/>
                </a:lnTo>
                <a:lnTo>
                  <a:pt x="5951632" y="0"/>
                </a:lnTo>
                <a:lnTo>
                  <a:pt x="0" y="0"/>
                </a:lnTo>
              </a:path>
            </a:pathLst>
          </a:custGeom>
          <a:ln w="37678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8335" y="1515757"/>
            <a:ext cx="4031615" cy="570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225">
              <a:lnSpc>
                <a:spcPct val="100000"/>
              </a:lnSpc>
            </a:pPr>
            <a:r>
              <a:rPr sz="1200" spc="-20" dirty="0" smtClean="0">
                <a:latin typeface="Times New Roman"/>
                <a:cs typeface="Times New Roman"/>
              </a:rPr>
              <a:t>Language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30" dirty="0" smtClean="0">
                <a:latin typeface="Times New Roman"/>
                <a:cs typeface="Times New Roman"/>
              </a:rPr>
              <a:t>d</a:t>
            </a:r>
            <a:r>
              <a:rPr sz="1200" spc="20" dirty="0" smtClean="0">
                <a:latin typeface="Times New Roman"/>
                <a:cs typeface="Times New Roman"/>
              </a:rPr>
              <a:t>on't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understand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words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used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during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visits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3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sz="1200" spc="10" dirty="0" smtClean="0">
                <a:latin typeface="Times New Roman"/>
                <a:cs typeface="Times New Roman"/>
              </a:rPr>
              <a:t>Culture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Barriers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5" dirty="0" smtClean="0">
                <a:latin typeface="Times New Roman"/>
                <a:cs typeface="Times New Roman"/>
              </a:rPr>
              <a:t>f</a:t>
            </a:r>
            <a:r>
              <a:rPr sz="1200" spc="-30" dirty="0" smtClean="0">
                <a:latin typeface="Times New Roman"/>
                <a:cs typeface="Times New Roman"/>
              </a:rPr>
              <a:t>eels </a:t>
            </a:r>
            <a:r>
              <a:rPr sz="1200" spc="-20" dirty="0" smtClean="0">
                <a:latin typeface="Times New Roman"/>
                <a:cs typeface="Times New Roman"/>
              </a:rPr>
              <a:t>like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my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culture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isn't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understtod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5" dirty="0" smtClean="0">
                <a:latin typeface="Times New Roman"/>
                <a:cs typeface="Times New Roman"/>
              </a:rPr>
              <a:t>by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doctors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8747" y="2512428"/>
            <a:ext cx="3721100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Childcare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k</a:t>
            </a:r>
            <a:r>
              <a:rPr sz="1200" spc="-5" dirty="0" smtClean="0">
                <a:latin typeface="Times New Roman"/>
                <a:cs typeface="Times New Roman"/>
              </a:rPr>
              <a:t>ids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get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bored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5" dirty="0" smtClean="0">
                <a:latin typeface="Times New Roman"/>
                <a:cs typeface="Times New Roman"/>
              </a:rPr>
              <a:t>or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30" dirty="0" smtClean="0">
                <a:latin typeface="Times New Roman"/>
                <a:cs typeface="Times New Roman"/>
              </a:rPr>
              <a:t>not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welcome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at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visits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8747" y="2905721"/>
            <a:ext cx="3779520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Cost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35" dirty="0" smtClean="0">
                <a:latin typeface="Times New Roman"/>
                <a:cs typeface="Times New Roman"/>
              </a:rPr>
              <a:t>c</a:t>
            </a:r>
            <a:r>
              <a:rPr sz="1200" spc="15" dirty="0" smtClean="0">
                <a:latin typeface="Times New Roman"/>
                <a:cs typeface="Times New Roman"/>
              </a:rPr>
              <a:t>an't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afford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Insurance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5" dirty="0" smtClean="0">
                <a:latin typeface="Times New Roman"/>
                <a:cs typeface="Times New Roman"/>
              </a:rPr>
              <a:t>or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recommended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services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0380" y="3396805"/>
            <a:ext cx="3767454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latin typeface="Times New Roman"/>
                <a:cs typeface="Times New Roman"/>
              </a:rPr>
              <a:t>Healthcare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5" dirty="0" smtClean="0">
                <a:latin typeface="Times New Roman"/>
                <a:cs typeface="Times New Roman"/>
              </a:rPr>
              <a:t>System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confusion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about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available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services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9969" y="3914800"/>
            <a:ext cx="4982210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-30" dirty="0" smtClean="0">
                <a:latin typeface="Times New Roman"/>
                <a:cs typeface="Times New Roman"/>
              </a:rPr>
              <a:t>Access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Foods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foods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expensive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5" dirty="0" smtClean="0">
                <a:latin typeface="Times New Roman"/>
                <a:cs typeface="Times New Roman"/>
              </a:rPr>
              <a:t>or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take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long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prepare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27902" y="2533484"/>
            <a:ext cx="3671570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-40" dirty="0" smtClean="0">
                <a:latin typeface="Times New Roman"/>
                <a:cs typeface="Times New Roman"/>
              </a:rPr>
              <a:t>Safety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30" dirty="0" smtClean="0">
                <a:latin typeface="Times New Roman"/>
                <a:cs typeface="Times New Roman"/>
              </a:rPr>
              <a:t>no</a:t>
            </a:r>
            <a:r>
              <a:rPr sz="1200" spc="-30" dirty="0" smtClean="0">
                <a:latin typeface="Times New Roman"/>
                <a:cs typeface="Times New Roman"/>
              </a:rPr>
              <a:t> safe </a:t>
            </a:r>
            <a:r>
              <a:rPr sz="1200" spc="-6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place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5" dirty="0" smtClean="0">
                <a:latin typeface="Times New Roman"/>
                <a:cs typeface="Times New Roman"/>
              </a:rPr>
              <a:t>walk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5" dirty="0" smtClean="0">
                <a:latin typeface="Times New Roman"/>
                <a:cs typeface="Times New Roman"/>
              </a:rPr>
              <a:t>or</a:t>
            </a:r>
            <a:r>
              <a:rPr sz="1200" spc="-30" dirty="0" smtClean="0">
                <a:latin typeface="Times New Roman"/>
                <a:cs typeface="Times New Roman"/>
              </a:rPr>
              <a:t> safe access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exercise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areas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47091" y="2907588"/>
            <a:ext cx="3547110" cy="3892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200" spc="5" dirty="0" smtClean="0">
                <a:latin typeface="Times New Roman"/>
                <a:cs typeface="Times New Roman"/>
              </a:rPr>
              <a:t>Embarrassment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afraid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of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getting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examined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5" dirty="0" smtClean="0">
                <a:latin typeface="Times New Roman"/>
                <a:cs typeface="Times New Roman"/>
              </a:rPr>
              <a:t>or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diagnosed with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a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disease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37490" y="3454362"/>
            <a:ext cx="4503420" cy="2063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15" dirty="0" smtClean="0">
                <a:latin typeface="Times New Roman"/>
                <a:cs typeface="Times New Roman"/>
              </a:rPr>
              <a:t>Appointment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Planning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too</a:t>
            </a:r>
            <a:r>
              <a:rPr sz="1200" spc="-30" dirty="0" smtClean="0">
                <a:latin typeface="Times New Roman"/>
                <a:cs typeface="Times New Roman"/>
              </a:rPr>
              <a:t> easy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forget,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need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reminders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of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care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47091" y="3838054"/>
            <a:ext cx="3822065" cy="3892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200" spc="1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Literacy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prevention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of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sickness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doesn't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seem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possible,</a:t>
            </a:r>
            <a:r>
              <a:rPr sz="1200" spc="-10" dirty="0" smtClean="0">
                <a:latin typeface="Times New Roman"/>
                <a:cs typeface="Times New Roman"/>
              </a:rPr>
              <a:t> </a:t>
            </a:r>
            <a:r>
              <a:rPr sz="1200" spc="-35" dirty="0" smtClean="0">
                <a:latin typeface="Times New Roman"/>
                <a:cs typeface="Times New Roman"/>
              </a:rPr>
              <a:t>will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wait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until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there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is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a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problem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47091" y="4384827"/>
            <a:ext cx="3922395" cy="6572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latin typeface="Times New Roman"/>
                <a:cs typeface="Times New Roman"/>
              </a:rPr>
              <a:t>I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am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head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20" dirty="0" smtClean="0">
                <a:latin typeface="Times New Roman"/>
                <a:cs typeface="Times New Roman"/>
              </a:rPr>
              <a:t>of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my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household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5" dirty="0" smtClean="0">
                <a:latin typeface="Times New Roman"/>
                <a:cs typeface="Times New Roman"/>
              </a:rPr>
              <a:t>busy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balance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it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40" dirty="0" smtClean="0">
                <a:latin typeface="Times New Roman"/>
                <a:cs typeface="Times New Roman"/>
              </a:rPr>
              <a:t>all!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100"/>
              </a:lnSpc>
              <a:spcBef>
                <a:spcPts val="9"/>
              </a:spcBef>
            </a:pPr>
            <a:endParaRPr sz="1100"/>
          </a:p>
          <a:p>
            <a:pPr marL="12700">
              <a:lnSpc>
                <a:spcPct val="100000"/>
              </a:lnSpc>
            </a:pPr>
            <a:r>
              <a:rPr sz="1200" spc="15" dirty="0" smtClean="0">
                <a:latin typeface="Times New Roman"/>
                <a:cs typeface="Times New Roman"/>
              </a:rPr>
              <a:t>Transportation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-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difficult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get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to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5" dirty="0" smtClean="0">
                <a:latin typeface="Times New Roman"/>
                <a:cs typeface="Times New Roman"/>
              </a:rPr>
              <a:t>care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5" dirty="0" smtClean="0">
                <a:latin typeface="Times New Roman"/>
                <a:cs typeface="Times New Roman"/>
              </a:rPr>
              <a:t>appointments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95842" y="2647510"/>
            <a:ext cx="1141508" cy="1141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90701" y="1323756"/>
            <a:ext cx="1083933" cy="1083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964157" y="2589958"/>
            <a:ext cx="1152763" cy="959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959031" y="3923316"/>
            <a:ext cx="1175407" cy="1175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459759" y="5929210"/>
            <a:ext cx="4412615" cy="484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37210" algn="ctr">
              <a:lnSpc>
                <a:spcPct val="100000"/>
              </a:lnSpc>
            </a:pPr>
            <a:r>
              <a:rPr sz="1200" spc="15" dirty="0" smtClean="0">
                <a:latin typeface="Times New Roman"/>
                <a:cs typeface="Times New Roman"/>
              </a:rPr>
              <a:t>other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barriers?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 marL="12700">
              <a:lnSpc>
                <a:spcPct val="100000"/>
              </a:lnSpc>
            </a:pPr>
            <a:r>
              <a:rPr sz="1200" dirty="0" smtClean="0">
                <a:latin typeface="Times New Roman"/>
                <a:cs typeface="Times New Roman"/>
              </a:rPr>
              <a:t>what</a:t>
            </a:r>
            <a:r>
              <a:rPr sz="1200" spc="-30" dirty="0" smtClean="0">
                <a:latin typeface="Times New Roman"/>
                <a:cs typeface="Times New Roman"/>
              </a:rPr>
              <a:t> else </a:t>
            </a:r>
            <a:r>
              <a:rPr sz="1200" spc="-15" dirty="0" smtClean="0">
                <a:latin typeface="Times New Roman"/>
                <a:cs typeface="Times New Roman"/>
              </a:rPr>
              <a:t>keeps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you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10" dirty="0" smtClean="0">
                <a:latin typeface="Times New Roman"/>
                <a:cs typeface="Times New Roman"/>
              </a:rPr>
              <a:t>from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getting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healthcare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20" dirty="0" smtClean="0">
                <a:latin typeface="Times New Roman"/>
                <a:cs typeface="Times New Roman"/>
              </a:rPr>
              <a:t>and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keeping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healthy</a:t>
            </a:r>
            <a:r>
              <a:rPr sz="1200" spc="-30" dirty="0" smtClean="0">
                <a:latin typeface="Times New Roman"/>
                <a:cs typeface="Times New Roman"/>
              </a:rPr>
              <a:t> </a:t>
            </a:r>
            <a:r>
              <a:rPr sz="1200" spc="-10" dirty="0" smtClean="0">
                <a:latin typeface="Times New Roman"/>
                <a:cs typeface="Times New Roman"/>
              </a:rPr>
              <a:t>habits?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5302" rIns="0" bIns="0" rtlCol="0">
            <a:noAutofit/>
          </a:bodyPr>
          <a:lstStyle/>
          <a:p>
            <a:pPr marL="240029">
              <a:lnSpc>
                <a:spcPct val="100000"/>
              </a:lnSpc>
            </a:pPr>
            <a:r>
              <a:rPr sz="3200" b="1" dirty="0" smtClean="0">
                <a:solidFill>
                  <a:srgbClr val="90C225"/>
                </a:solidFill>
                <a:latin typeface="Corbel"/>
                <a:cs typeface="Corbel"/>
              </a:rPr>
              <a:t>Wh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200" b="1" spc="-3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-26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ou</a:t>
            </a:r>
            <a:r>
              <a:rPr sz="3200" b="1" spc="-6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S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ould Know</a:t>
            </a:r>
            <a:r>
              <a:rPr sz="3200" b="1" spc="-1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About</a:t>
            </a:r>
            <a:r>
              <a:rPr sz="3200" b="1" spc="-12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2010" y="1088263"/>
            <a:ext cx="7649209" cy="14897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Did</a:t>
            </a:r>
            <a:r>
              <a:rPr sz="1600" b="1" spc="-19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4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 Kno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8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abnorm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wth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bod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death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bodies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constan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anging.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Paying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attenti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anything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ks</a:t>
            </a:r>
            <a:endParaRPr sz="14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ab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rtant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lth!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2010" y="3036061"/>
            <a:ext cx="4697095" cy="19392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807085" algn="ctr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There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5 cancer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icators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 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ould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wa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or: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756285" algn="l"/>
              </a:tabLst>
            </a:pP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Corbel"/>
              <a:buAutoNum type="arabicPeriod"/>
            </a:pPr>
            <a:endParaRPr sz="100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75628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nged bl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time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Corbel"/>
              <a:buAutoNum type="arabicPeriod"/>
            </a:pPr>
            <a:endParaRPr sz="95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75628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Unusu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ding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7"/>
              </a:spcBef>
              <a:buClr>
                <a:srgbClr val="90C225"/>
              </a:buClr>
              <a:buFont typeface="Corbel"/>
              <a:buAutoNum type="arabicPeriod"/>
            </a:pPr>
            <a:endParaRPr sz="95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756285" algn="l"/>
              </a:tabLst>
            </a:pP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in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urine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sto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Corbel"/>
              <a:buAutoNum type="arabicPeriod"/>
            </a:pPr>
            <a:endParaRPr sz="1000"/>
          </a:p>
          <a:p>
            <a:pPr marL="756285" indent="-28702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756285" algn="l"/>
              </a:tabLst>
            </a:pP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010" y="5418328"/>
            <a:ext cx="6642100" cy="8572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arly de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on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all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eren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 ef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iv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tre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tment!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u’re unsure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mething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mply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el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24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</a:rPr>
              <a:t>Source</a:t>
            </a:r>
            <a:r>
              <a:rPr sz="10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0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</a:rPr>
              <a:t>fiv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0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000" spc="-2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</a:rPr>
              <a:t>ic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</a:rPr>
              <a:t>ator</a:t>
            </a:r>
            <a:r>
              <a:rPr sz="10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0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http://ww</a:t>
            </a:r>
            <a:r>
              <a:rPr sz="1000" spc="-1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w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.ah</a:t>
            </a:r>
            <a:r>
              <a:rPr sz="1000" spc="-1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c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h</a:t>
            </a:r>
            <a:r>
              <a:rPr sz="1000" spc="-1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e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a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l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t</a:t>
            </a:r>
            <a:r>
              <a:rPr sz="10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h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ene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ws.</a:t>
            </a:r>
            <a:r>
              <a:rPr sz="10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c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om/2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016</a:t>
            </a:r>
            <a:r>
              <a:rPr sz="1000" spc="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/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10/04/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c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an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ce</a:t>
            </a:r>
            <a:r>
              <a:rPr sz="1000" spc="2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r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-pay-att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e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nt</a:t>
            </a:r>
            <a:r>
              <a:rPr sz="10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i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o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n-5-s</a:t>
            </a:r>
            <a:r>
              <a:rPr sz="10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ign</a:t>
            </a:r>
            <a:r>
              <a:rPr sz="10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s</a:t>
            </a:r>
            <a:r>
              <a:rPr sz="10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/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68156" y="2971800"/>
            <a:ext cx="3153918" cy="3425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12428" y="5381116"/>
            <a:ext cx="2559050" cy="924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li</a:t>
            </a:r>
            <a:r>
              <a:rPr sz="1400" spc="-5" dirty="0" smtClean="0">
                <a:latin typeface="Corbel"/>
                <a:cs typeface="Corbel"/>
              </a:rPr>
              <a:t>g</a:t>
            </a:r>
            <a:r>
              <a:rPr sz="1400" spc="0" dirty="0" smtClean="0">
                <a:latin typeface="Corbel"/>
                <a:cs typeface="Corbel"/>
              </a:rPr>
              <a:t>nant:</a:t>
            </a:r>
            <a:r>
              <a:rPr sz="1400" spc="-8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Cel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tum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able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invade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sue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5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ad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 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bod</a:t>
            </a:r>
            <a:r>
              <a:rPr sz="1400" spc="-7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6"/>
              </a:spcBef>
            </a:pPr>
            <a:endParaRPr sz="1000"/>
          </a:p>
          <a:p>
            <a:pPr marL="64135" marR="2386965" algn="just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15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37623" y="3033521"/>
            <a:ext cx="2035810" cy="2368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C</a:t>
            </a:r>
            <a:r>
              <a:rPr sz="1400" b="1" spc="-5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ncer</a:t>
            </a:r>
            <a:r>
              <a:rPr sz="1400" b="1" spc="-6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Screeni</a:t>
            </a:r>
            <a:r>
              <a:rPr sz="1400" b="1" spc="-15" dirty="0" smtClean="0">
                <a:latin typeface="Corbel"/>
                <a:cs typeface="Corbel"/>
              </a:rPr>
              <a:t>n</a:t>
            </a:r>
            <a:r>
              <a:rPr sz="1400" b="1" spc="0" dirty="0" smtClean="0">
                <a:latin typeface="Corbel"/>
                <a:cs typeface="Corbel"/>
              </a:rPr>
              <a:t>g</a:t>
            </a:r>
            <a:r>
              <a:rPr sz="1400" b="1" spc="-9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G</a:t>
            </a:r>
            <a:r>
              <a:rPr sz="1400" b="1" spc="5" dirty="0" smtClean="0">
                <a:latin typeface="Corbel"/>
                <a:cs typeface="Corbel"/>
              </a:rPr>
              <a:t>l</a:t>
            </a:r>
            <a:r>
              <a:rPr sz="1400" b="1" spc="0" dirty="0" smtClean="0">
                <a:latin typeface="Corbel"/>
                <a:cs typeface="Corbel"/>
              </a:rPr>
              <a:t>os</a:t>
            </a:r>
            <a:r>
              <a:rPr sz="1400" b="1" spc="-10" dirty="0" smtClean="0">
                <a:latin typeface="Corbel"/>
                <a:cs typeface="Corbel"/>
              </a:rPr>
              <a:t>s</a:t>
            </a:r>
            <a:r>
              <a:rPr sz="1400" b="1" spc="-5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ry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12428" y="3460622"/>
            <a:ext cx="2611755" cy="449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Sc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ning</a:t>
            </a:r>
            <a:r>
              <a:rPr sz="1400" spc="-114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t:</a:t>
            </a:r>
            <a:r>
              <a:rPr sz="1400" spc="-8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ks 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ible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gns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dis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12428" y="4100489"/>
            <a:ext cx="2758440" cy="663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y:</a:t>
            </a:r>
            <a:r>
              <a:rPr sz="1400" spc="-6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minor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surgi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re to 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pi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ce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sue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 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 e</a:t>
            </a:r>
            <a:r>
              <a:rPr sz="1400" spc="-10" dirty="0" smtClean="0">
                <a:latin typeface="Corbel"/>
                <a:cs typeface="Corbel"/>
              </a:rPr>
              <a:t>x</a:t>
            </a:r>
            <a:r>
              <a:rPr sz="1400" spc="0" dirty="0" smtClean="0">
                <a:latin typeface="Corbel"/>
                <a:cs typeface="Corbel"/>
              </a:rPr>
              <a:t>am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ned 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bor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7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12428" y="4954396"/>
            <a:ext cx="146240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enign: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N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nce</a:t>
            </a:r>
            <a:r>
              <a:rPr sz="1400" spc="-8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250680" y="524255"/>
            <a:ext cx="2405633" cy="21115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9904" y="758951"/>
            <a:ext cx="8430768" cy="6099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868" y="426719"/>
            <a:ext cx="5131308" cy="2881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532" y="498386"/>
            <a:ext cx="4073042" cy="2575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5503" y="496823"/>
            <a:ext cx="72847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44592" y="1862073"/>
            <a:ext cx="5262880" cy="1546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400" b="1" dirty="0" smtClean="0">
                <a:latin typeface="Corbel"/>
                <a:cs typeface="Corbel"/>
              </a:rPr>
              <a:t>If </a:t>
            </a:r>
            <a:r>
              <a:rPr sz="2400" b="1" spc="-15" dirty="0" smtClean="0">
                <a:latin typeface="Corbel"/>
                <a:cs typeface="Corbel"/>
              </a:rPr>
              <a:t>you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could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give advice</a:t>
            </a:r>
            <a:r>
              <a:rPr sz="2400" b="1" spc="-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to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Elena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and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her grand</a:t>
            </a:r>
            <a:r>
              <a:rPr sz="2400" b="1" spc="-5" dirty="0" smtClean="0">
                <a:latin typeface="Corbel"/>
                <a:cs typeface="Corbel"/>
              </a:rPr>
              <a:t>d</a:t>
            </a:r>
            <a:r>
              <a:rPr sz="2400" b="1" spc="-15" dirty="0" smtClean="0">
                <a:latin typeface="Corbel"/>
                <a:cs typeface="Corbel"/>
              </a:rPr>
              <a:t>aughte</a:t>
            </a:r>
            <a:r>
              <a:rPr sz="2400" b="1" spc="-125" dirty="0" smtClean="0">
                <a:latin typeface="Corbel"/>
                <a:cs typeface="Corbel"/>
              </a:rPr>
              <a:t>r</a:t>
            </a:r>
            <a:r>
              <a:rPr sz="2400" b="1" spc="-10" dirty="0" smtClean="0">
                <a:latin typeface="Corbel"/>
                <a:cs typeface="Corbel"/>
              </a:rPr>
              <a:t>,</a:t>
            </a:r>
            <a:r>
              <a:rPr sz="2400" b="1" spc="-45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Jessica,</a:t>
            </a:r>
            <a:r>
              <a:rPr sz="2400" b="1" spc="-15" dirty="0" smtClean="0">
                <a:latin typeface="Corbel"/>
                <a:cs typeface="Corbel"/>
              </a:rPr>
              <a:t> you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would t</a:t>
            </a:r>
            <a:r>
              <a:rPr sz="2400" b="1" spc="5" dirty="0" smtClean="0">
                <a:latin typeface="Corbel"/>
                <a:cs typeface="Corbel"/>
              </a:rPr>
              <a:t>e</a:t>
            </a:r>
            <a:r>
              <a:rPr sz="2400" b="1" spc="0" dirty="0" smtClean="0">
                <a:latin typeface="Corbel"/>
                <a:cs typeface="Corbel"/>
              </a:rPr>
              <a:t>ll them </a:t>
            </a:r>
            <a:r>
              <a:rPr sz="2400" b="1" spc="-15" dirty="0" smtClean="0">
                <a:latin typeface="Corbel"/>
                <a:cs typeface="Corbel"/>
              </a:rPr>
              <a:t>b</a:t>
            </a:r>
            <a:r>
              <a:rPr sz="2400" b="1" spc="0" dirty="0" smtClean="0">
                <a:latin typeface="Corbel"/>
                <a:cs typeface="Corbel"/>
              </a:rPr>
              <a:t>oth to stay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healthy</a:t>
            </a:r>
            <a:r>
              <a:rPr sz="2400" b="1" spc="-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by: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25"/>
              </a:spcBef>
            </a:pPr>
            <a:endParaRPr sz="1000"/>
          </a:p>
          <a:p>
            <a:pPr marL="2540" algn="ctr">
              <a:lnSpc>
                <a:spcPct val="100000"/>
              </a:lnSpc>
            </a:pPr>
            <a:r>
              <a:rPr sz="2000" spc="-40" dirty="0" smtClean="0">
                <a:latin typeface="Corbel"/>
                <a:cs typeface="Corbel"/>
              </a:rPr>
              <a:t>(</a:t>
            </a:r>
            <a:r>
              <a:rPr sz="2000" spc="0" dirty="0" smtClean="0">
                <a:latin typeface="Corbel"/>
                <a:cs typeface="Corbel"/>
              </a:rPr>
              <a:t>circle all</a:t>
            </a:r>
            <a:r>
              <a:rPr sz="2000" spc="-20" dirty="0" smtClean="0">
                <a:latin typeface="Corbel"/>
                <a:cs typeface="Corbel"/>
              </a:rPr>
              <a:t> </a:t>
            </a:r>
            <a:r>
              <a:rPr sz="2000" u="heavy" spc="0" dirty="0" smtClean="0">
                <a:latin typeface="Corbel"/>
                <a:cs typeface="Corbel"/>
              </a:rPr>
              <a:t>healt</a:t>
            </a:r>
            <a:r>
              <a:rPr sz="2000" u="heavy" spc="5" dirty="0" smtClean="0">
                <a:latin typeface="Corbel"/>
                <a:cs typeface="Corbel"/>
              </a:rPr>
              <a:t>h</a:t>
            </a:r>
            <a:r>
              <a:rPr sz="2000" u="heavy" spc="0" dirty="0" smtClean="0">
                <a:latin typeface="Corbel"/>
                <a:cs typeface="Corbel"/>
              </a:rPr>
              <a:t>y</a:t>
            </a:r>
            <a:r>
              <a:rPr sz="2000" spc="-20" dirty="0" smtClean="0">
                <a:latin typeface="Corbel"/>
                <a:cs typeface="Corbel"/>
              </a:rPr>
              <a:t> </a:t>
            </a:r>
            <a:r>
              <a:rPr sz="2000" spc="-10" dirty="0" smtClean="0">
                <a:latin typeface="Corbel"/>
                <a:cs typeface="Corbel"/>
              </a:rPr>
              <a:t>b</a:t>
            </a:r>
            <a:r>
              <a:rPr sz="2000" spc="0" dirty="0" smtClean="0">
                <a:latin typeface="Corbel"/>
                <a:cs typeface="Corbel"/>
              </a:rPr>
              <a:t>ehaviors</a:t>
            </a:r>
            <a:r>
              <a:rPr sz="2000" spc="5" dirty="0" smtClean="0">
                <a:latin typeface="Corbel"/>
                <a:cs typeface="Corbel"/>
              </a:rPr>
              <a:t> </a:t>
            </a:r>
            <a:r>
              <a:rPr sz="2000" spc="-10" dirty="0" smtClean="0">
                <a:latin typeface="Corbel"/>
                <a:cs typeface="Corbel"/>
              </a:rPr>
              <a:t>b</a:t>
            </a:r>
            <a:r>
              <a:rPr sz="2000" spc="0" dirty="0" smtClean="0">
                <a:latin typeface="Corbel"/>
                <a:cs typeface="Corbel"/>
              </a:rPr>
              <a:t>elo</a:t>
            </a:r>
            <a:r>
              <a:rPr sz="2000" spc="-25" dirty="0" smtClean="0">
                <a:latin typeface="Corbel"/>
                <a:cs typeface="Corbel"/>
              </a:rPr>
              <a:t>w</a:t>
            </a:r>
            <a:r>
              <a:rPr sz="2000" spc="0" dirty="0" smtClean="0">
                <a:latin typeface="Corbel"/>
                <a:cs typeface="Corbel"/>
              </a:rPr>
              <a:t>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6764"/>
            <a:ext cx="4461510" cy="35821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46216" y="1068070"/>
            <a:ext cx="3848100" cy="749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0" algn="ctr">
              <a:lnSpc>
                <a:spcPct val="100000"/>
              </a:lnSpc>
            </a:pPr>
            <a:r>
              <a:rPr sz="2400" b="1" spc="-15" dirty="0" smtClean="0">
                <a:solidFill>
                  <a:srgbClr val="539F20"/>
                </a:solidFill>
                <a:latin typeface="Corbel"/>
                <a:cs typeface="Corbel"/>
              </a:rPr>
              <a:t>Give Healthy</a:t>
            </a:r>
            <a:r>
              <a:rPr sz="2400" b="1" spc="-10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539F20"/>
                </a:solidFill>
                <a:latin typeface="Corbel"/>
                <a:cs typeface="Corbel"/>
              </a:rPr>
              <a:t>L</a:t>
            </a:r>
            <a:r>
              <a:rPr sz="2400" b="1" spc="-5" dirty="0" smtClean="0">
                <a:solidFill>
                  <a:srgbClr val="539F20"/>
                </a:solidFill>
                <a:latin typeface="Corbel"/>
                <a:cs typeface="Corbel"/>
              </a:rPr>
              <a:t>i</a:t>
            </a:r>
            <a:r>
              <a:rPr sz="2400" b="1" spc="-10" dirty="0" smtClean="0">
                <a:solidFill>
                  <a:srgbClr val="539F20"/>
                </a:solidFill>
                <a:latin typeface="Corbel"/>
                <a:cs typeface="Corbel"/>
              </a:rPr>
              <a:t>festy</a:t>
            </a:r>
            <a:r>
              <a:rPr sz="2400" b="1" spc="0" dirty="0" smtClean="0">
                <a:solidFill>
                  <a:srgbClr val="539F20"/>
                </a:solidFill>
                <a:latin typeface="Corbel"/>
                <a:cs typeface="Corbel"/>
              </a:rPr>
              <a:t>le</a:t>
            </a:r>
            <a:r>
              <a:rPr sz="2400" b="1" spc="-13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539F20"/>
                </a:solidFill>
                <a:latin typeface="Corbel"/>
                <a:cs typeface="Corbel"/>
              </a:rPr>
              <a:t>Advice</a:t>
            </a:r>
            <a:endParaRPr sz="2400">
              <a:latin typeface="Corbel"/>
              <a:cs typeface="Corbel"/>
            </a:endParaRPr>
          </a:p>
          <a:p>
            <a:pPr marL="1270" algn="ctr">
              <a:lnSpc>
                <a:spcPct val="100000"/>
              </a:lnSpc>
            </a:pPr>
            <a:r>
              <a:rPr sz="2400" b="1" dirty="0" smtClean="0">
                <a:solidFill>
                  <a:srgbClr val="539F20"/>
                </a:solidFill>
                <a:latin typeface="Corbel"/>
                <a:cs typeface="Corbel"/>
              </a:rPr>
              <a:t>to Elena and</a:t>
            </a:r>
            <a:r>
              <a:rPr sz="2400" b="1" spc="-4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2400" b="1" spc="0" dirty="0" smtClean="0">
                <a:solidFill>
                  <a:srgbClr val="539F20"/>
                </a:solidFill>
                <a:latin typeface="Corbel"/>
                <a:cs typeface="Corbel"/>
              </a:rPr>
              <a:t>Jessica!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40252" y="5737859"/>
            <a:ext cx="710184" cy="7086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67855" y="3675888"/>
            <a:ext cx="882396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4779" y="4736591"/>
            <a:ext cx="711708" cy="6172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40552" y="4953000"/>
            <a:ext cx="1048511" cy="841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73223" y="3608832"/>
            <a:ext cx="550163" cy="11521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6284" y="4501896"/>
            <a:ext cx="720851" cy="6675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95131" y="5682996"/>
            <a:ext cx="1716024" cy="8138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31291" y="4934280"/>
            <a:ext cx="2112010" cy="92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70" algn="ctr">
              <a:lnSpc>
                <a:spcPct val="100099"/>
              </a:lnSpc>
            </a:pPr>
            <a:r>
              <a:rPr sz="2000" spc="-114" dirty="0" smtClean="0">
                <a:latin typeface="Arial"/>
                <a:cs typeface="Arial"/>
              </a:rPr>
              <a:t>Re</a:t>
            </a:r>
            <a:r>
              <a:rPr sz="2000" spc="85" dirty="0" smtClean="0">
                <a:latin typeface="Arial"/>
                <a:cs typeface="Arial"/>
              </a:rPr>
              <a:t>gular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55" dirty="0" smtClean="0">
                <a:latin typeface="Arial"/>
                <a:cs typeface="Arial"/>
              </a:rPr>
              <a:t>he</a:t>
            </a:r>
            <a:r>
              <a:rPr sz="2000" spc="100" dirty="0" smtClean="0">
                <a:latin typeface="Arial"/>
                <a:cs typeface="Arial"/>
              </a:rPr>
              <a:t>alth</a:t>
            </a:r>
            <a:r>
              <a:rPr sz="2000" spc="70" dirty="0" smtClean="0">
                <a:latin typeface="Arial"/>
                <a:cs typeface="Arial"/>
              </a:rPr>
              <a:t> screen</a:t>
            </a:r>
            <a:r>
              <a:rPr sz="2000" spc="-10" dirty="0" smtClean="0">
                <a:latin typeface="Arial"/>
                <a:cs typeface="Arial"/>
              </a:rPr>
              <a:t>i</a:t>
            </a:r>
            <a:r>
              <a:rPr sz="2000" spc="0" dirty="0" smtClean="0">
                <a:latin typeface="Arial"/>
                <a:cs typeface="Arial"/>
              </a:rPr>
              <a:t>ngs</a:t>
            </a:r>
            <a:r>
              <a:rPr sz="2000" spc="-35" dirty="0" smtClean="0">
                <a:latin typeface="Arial"/>
                <a:cs typeface="Arial"/>
              </a:rPr>
              <a:t> </a:t>
            </a:r>
            <a:r>
              <a:rPr sz="2000" spc="65" dirty="0" smtClean="0">
                <a:latin typeface="Arial"/>
                <a:cs typeface="Arial"/>
              </a:rPr>
              <a:t>and</a:t>
            </a:r>
            <a:r>
              <a:rPr sz="2000" spc="30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well</a:t>
            </a:r>
            <a:r>
              <a:rPr sz="2000" spc="-30" dirty="0" smtClean="0">
                <a:latin typeface="Arial"/>
                <a:cs typeface="Arial"/>
              </a:rPr>
              <a:t> </a:t>
            </a:r>
            <a:r>
              <a:rPr sz="2000" spc="125" dirty="0" smtClean="0">
                <a:latin typeface="Arial"/>
                <a:cs typeface="Arial"/>
              </a:rPr>
              <a:t>wo</a:t>
            </a:r>
            <a:r>
              <a:rPr sz="2000" spc="155" dirty="0" smtClean="0">
                <a:latin typeface="Arial"/>
                <a:cs typeface="Arial"/>
              </a:rPr>
              <a:t>m</a:t>
            </a:r>
            <a:r>
              <a:rPr sz="2000" spc="55" dirty="0" smtClean="0">
                <a:latin typeface="Arial"/>
                <a:cs typeface="Arial"/>
              </a:rPr>
              <a:t>an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visits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7122" y="3911727"/>
            <a:ext cx="1621155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latin typeface="Arial"/>
                <a:cs typeface="Arial"/>
              </a:rPr>
              <a:t>Da</a:t>
            </a:r>
            <a:r>
              <a:rPr sz="2000" spc="110" dirty="0" smtClean="0">
                <a:latin typeface="Arial"/>
                <a:cs typeface="Arial"/>
              </a:rPr>
              <a:t>i</a:t>
            </a:r>
            <a:r>
              <a:rPr sz="2000" spc="100" dirty="0" smtClean="0">
                <a:latin typeface="Arial"/>
                <a:cs typeface="Arial"/>
              </a:rPr>
              <a:t>l</a:t>
            </a:r>
            <a:r>
              <a:rPr sz="2000" spc="0" dirty="0" smtClean="0">
                <a:latin typeface="Arial"/>
                <a:cs typeface="Arial"/>
              </a:rPr>
              <a:t>y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e</a:t>
            </a:r>
            <a:r>
              <a:rPr sz="2000" spc="5" dirty="0" smtClean="0">
                <a:latin typeface="Arial"/>
                <a:cs typeface="Arial"/>
              </a:rPr>
              <a:t>x</a:t>
            </a:r>
            <a:r>
              <a:rPr sz="2000" spc="-20" dirty="0" smtClean="0">
                <a:latin typeface="Arial"/>
                <a:cs typeface="Arial"/>
              </a:rPr>
              <a:t>ercise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76902" y="4463364"/>
            <a:ext cx="1129030" cy="925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270" algn="ctr">
              <a:lnSpc>
                <a:spcPct val="100099"/>
              </a:lnSpc>
            </a:pPr>
            <a:r>
              <a:rPr sz="2000" spc="45" dirty="0" smtClean="0">
                <a:latin typeface="Arial"/>
                <a:cs typeface="Arial"/>
              </a:rPr>
              <a:t>Keep</a:t>
            </a:r>
            <a:r>
              <a:rPr sz="2000" spc="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r>
              <a:rPr sz="2000" spc="55" dirty="0" smtClean="0">
                <a:latin typeface="Arial"/>
                <a:cs typeface="Arial"/>
              </a:rPr>
              <a:t> a </a:t>
            </a:r>
            <a:r>
              <a:rPr sz="2000" spc="70" dirty="0" smtClean="0">
                <a:latin typeface="Arial"/>
                <a:cs typeface="Arial"/>
              </a:rPr>
              <a:t>healthy</a:t>
            </a:r>
            <a:r>
              <a:rPr sz="2000" spc="40" dirty="0" smtClean="0">
                <a:latin typeface="Arial"/>
                <a:cs typeface="Arial"/>
              </a:rPr>
              <a:t> </a:t>
            </a:r>
            <a:r>
              <a:rPr sz="2000" spc="125" dirty="0" smtClean="0">
                <a:latin typeface="Arial"/>
                <a:cs typeface="Arial"/>
              </a:rPr>
              <a:t>weight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84211" y="3844925"/>
            <a:ext cx="2024380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60" dirty="0" smtClean="0">
                <a:latin typeface="Arial"/>
                <a:cs typeface="Arial"/>
              </a:rPr>
              <a:t>A</a:t>
            </a:r>
            <a:r>
              <a:rPr sz="2000" spc="90" dirty="0" smtClean="0">
                <a:latin typeface="Arial"/>
                <a:cs typeface="Arial"/>
              </a:rPr>
              <a:t>voiding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45" dirty="0" smtClean="0">
                <a:latin typeface="Arial"/>
                <a:cs typeface="Arial"/>
              </a:rPr>
              <a:t>alcoho</a:t>
            </a:r>
            <a:r>
              <a:rPr sz="2000" spc="110" dirty="0" smtClean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24850" y="4700523"/>
            <a:ext cx="1657985" cy="9251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000" spc="-254" dirty="0" smtClean="0">
                <a:latin typeface="Arial"/>
                <a:cs typeface="Arial"/>
              </a:rPr>
              <a:t>T</a:t>
            </a:r>
            <a:r>
              <a:rPr sz="2000" spc="90" dirty="0" smtClean="0">
                <a:latin typeface="Arial"/>
                <a:cs typeface="Arial"/>
              </a:rPr>
              <a:t>alk</a:t>
            </a:r>
            <a:r>
              <a:rPr sz="2000" spc="3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r>
              <a:rPr sz="2000" spc="-30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about</a:t>
            </a:r>
            <a:r>
              <a:rPr sz="2000" spc="60" dirty="0" smtClean="0">
                <a:latin typeface="Arial"/>
                <a:cs typeface="Arial"/>
              </a:rPr>
              <a:t> </a:t>
            </a:r>
            <a:r>
              <a:rPr sz="2000" spc="130" dirty="0" smtClean="0">
                <a:latin typeface="Arial"/>
                <a:cs typeface="Arial"/>
              </a:rPr>
              <a:t>fam</a:t>
            </a:r>
            <a:r>
              <a:rPr sz="2000" spc="40" dirty="0" smtClean="0">
                <a:latin typeface="Arial"/>
                <a:cs typeface="Arial"/>
              </a:rPr>
              <a:t>i</a:t>
            </a:r>
            <a:r>
              <a:rPr sz="2000" spc="50" dirty="0" smtClean="0">
                <a:latin typeface="Arial"/>
                <a:cs typeface="Arial"/>
              </a:rPr>
              <a:t>ly</a:t>
            </a:r>
            <a:r>
              <a:rPr sz="2000" spc="-30" dirty="0" smtClean="0">
                <a:latin typeface="Arial"/>
                <a:cs typeface="Arial"/>
              </a:rPr>
              <a:t> </a:t>
            </a:r>
            <a:r>
              <a:rPr sz="2000" spc="90" dirty="0" smtClean="0">
                <a:latin typeface="Arial"/>
                <a:cs typeface="Arial"/>
              </a:rPr>
              <a:t>health</a:t>
            </a:r>
            <a:r>
              <a:rPr sz="2000" spc="55" dirty="0" smtClean="0">
                <a:latin typeface="Arial"/>
                <a:cs typeface="Arial"/>
              </a:rPr>
              <a:t> history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14184" y="4985766"/>
            <a:ext cx="1127760" cy="9251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000" dirty="0" smtClean="0">
                <a:latin typeface="Arial"/>
                <a:cs typeface="Arial"/>
              </a:rPr>
              <a:t>Choos</a:t>
            </a:r>
            <a:r>
              <a:rPr sz="2000" spc="-10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r>
              <a:rPr sz="2000" spc="55" dirty="0" smtClean="0">
                <a:latin typeface="Arial"/>
                <a:cs typeface="Arial"/>
              </a:rPr>
              <a:t> </a:t>
            </a:r>
            <a:r>
              <a:rPr sz="2000" spc="70" dirty="0" smtClean="0">
                <a:latin typeface="Arial"/>
                <a:cs typeface="Arial"/>
              </a:rPr>
              <a:t>healthy</a:t>
            </a:r>
            <a:r>
              <a:rPr sz="2000" spc="40" dirty="0" smtClean="0">
                <a:latin typeface="Arial"/>
                <a:cs typeface="Arial"/>
              </a:rPr>
              <a:t> </a:t>
            </a:r>
            <a:r>
              <a:rPr sz="2000" spc="55" dirty="0" smtClean="0">
                <a:latin typeface="Arial"/>
                <a:cs typeface="Arial"/>
              </a:rPr>
              <a:t>foods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37684" y="5945327"/>
            <a:ext cx="1536065" cy="315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spc="100" dirty="0" smtClean="0">
                <a:latin typeface="Arial"/>
                <a:cs typeface="Arial"/>
              </a:rPr>
              <a:t>Not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45" dirty="0" smtClean="0">
                <a:latin typeface="Arial"/>
                <a:cs typeface="Arial"/>
              </a:rPr>
              <a:t>smok</a:t>
            </a:r>
            <a:r>
              <a:rPr sz="2000" spc="5" dirty="0" smtClean="0">
                <a:latin typeface="Arial"/>
                <a:cs typeface="Arial"/>
              </a:rPr>
              <a:t>i</a:t>
            </a:r>
            <a:r>
              <a:rPr sz="2000" spc="110" dirty="0" smtClean="0">
                <a:latin typeface="Arial"/>
                <a:cs typeface="Arial"/>
              </a:rPr>
              <a:t>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60869" y="3757676"/>
            <a:ext cx="2242185" cy="459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 smtClean="0">
                <a:solidFill>
                  <a:srgbClr val="7E7E7E"/>
                </a:solidFill>
                <a:latin typeface="Corbel"/>
                <a:cs typeface="Corbel"/>
              </a:rPr>
              <a:t>Cervical</a:t>
            </a:r>
            <a:r>
              <a:rPr sz="2800" spc="-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800" spc="-15" dirty="0" smtClean="0">
                <a:solidFill>
                  <a:srgbClr val="7E7E7E"/>
                </a:solidFill>
                <a:latin typeface="Corbel"/>
                <a:cs typeface="Corbel"/>
              </a:rPr>
              <a:t>Health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84932" y="2351532"/>
            <a:ext cx="6676644" cy="1248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56704" y="6409944"/>
            <a:ext cx="1787652" cy="26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97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Fa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c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ts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1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019" y="1030604"/>
            <a:ext cx="6730365" cy="49428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600" b="1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vical</a:t>
            </a:r>
            <a:r>
              <a:rPr sz="1600" b="1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Cance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6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sta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ls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 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out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550"/>
              </a:lnSpc>
              <a:spcBef>
                <a:spcPts val="4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Di</a:t>
            </a:r>
            <a:r>
              <a:rPr sz="1400" b="1" spc="114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Kno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1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ment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maj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not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tting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ven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el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mething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ng, th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may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ek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57785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rtant 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le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th.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ir supp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Many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need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ncour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ment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ir routine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enings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marR="13335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caus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by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infe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ith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xual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nsmi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ted vi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12,000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diagno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the</a:t>
            </a:r>
            <a:r>
              <a:rPr sz="14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over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3,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00 pr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ventable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deaths 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6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marR="15875" indent="-342900">
              <a:lnSpc>
                <a:spcPct val="100099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In the</a:t>
            </a:r>
            <a:r>
              <a:rPr sz="14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State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mo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by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an-Am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ans,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Pa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Cauc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ans.</a:t>
            </a:r>
            <a:r>
              <a:rPr sz="1400" spc="-7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dians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nativ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he 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in this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 marR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In mo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case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b="1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proble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ented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gh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on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rea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ment</a:t>
            </a:r>
            <a:r>
              <a:rPr sz="1400" b="1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ore cancer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elops!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59418" y="6149035"/>
            <a:ext cx="13716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18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82256" y="467868"/>
            <a:ext cx="4789170" cy="3289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600" b="1" spc="-95" dirty="0" smtClean="0">
                <a:solidFill>
                  <a:srgbClr val="90C225"/>
                </a:solidFill>
                <a:latin typeface="Corbel"/>
                <a:cs typeface="Corbel"/>
              </a:rPr>
              <a:t>K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54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erms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05" dirty="0" smtClean="0">
                <a:solidFill>
                  <a:srgbClr val="90C225"/>
                </a:solidFill>
                <a:latin typeface="Corbel"/>
                <a:cs typeface="Corbel"/>
              </a:rPr>
              <a:t>R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elated</a:t>
            </a:r>
            <a:r>
              <a:rPr sz="3600" b="1" spc="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to</a:t>
            </a:r>
            <a:r>
              <a:rPr sz="3600" b="1" spc="-40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8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our</a:t>
            </a:r>
            <a:r>
              <a:rPr sz="3600" b="1" spc="-1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Health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057" y="861821"/>
            <a:ext cx="4304030" cy="5759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smtClean="0">
                <a:latin typeface="Corbel"/>
                <a:cs typeface="Corbel"/>
              </a:rPr>
              <a:t>If</a:t>
            </a:r>
            <a:r>
              <a:rPr sz="1600" b="1" spc="-1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you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ren’t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5" dirty="0" smtClean="0">
                <a:latin typeface="Corbel"/>
                <a:cs typeface="Corbel"/>
              </a:rPr>
              <a:t>u</a:t>
            </a:r>
            <a:r>
              <a:rPr sz="1600" b="1" spc="-10" dirty="0" smtClean="0">
                <a:latin typeface="Corbel"/>
                <a:cs typeface="Corbel"/>
              </a:rPr>
              <a:t>re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5" dirty="0" smtClean="0">
                <a:latin typeface="Corbel"/>
                <a:cs typeface="Corbel"/>
              </a:rPr>
              <a:t>wh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t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a </a:t>
            </a:r>
            <a:r>
              <a:rPr sz="1600" b="1" spc="-15" dirty="0" smtClean="0">
                <a:latin typeface="Corbel"/>
                <a:cs typeface="Corbel"/>
              </a:rPr>
              <a:t>wo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10" dirty="0" smtClean="0">
                <a:latin typeface="Corbel"/>
                <a:cs typeface="Corbel"/>
              </a:rPr>
              <a:t>d </a:t>
            </a:r>
            <a:r>
              <a:rPr sz="1600" b="1" spc="-15" dirty="0" smtClean="0">
                <a:latin typeface="Corbel"/>
                <a:cs typeface="Corbel"/>
              </a:rPr>
              <a:t>m</a:t>
            </a:r>
            <a:r>
              <a:rPr sz="1600" b="1" spc="-20" dirty="0" smtClean="0">
                <a:latin typeface="Corbel"/>
                <a:cs typeface="Corbel"/>
              </a:rPr>
              <a:t>ea</a:t>
            </a:r>
            <a:r>
              <a:rPr sz="1600" b="1" spc="-10" dirty="0" smtClean="0">
                <a:latin typeface="Corbel"/>
                <a:cs typeface="Corbel"/>
              </a:rPr>
              <a:t>ns,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plea</a:t>
            </a:r>
            <a:r>
              <a:rPr sz="1600" b="1" spc="-20" dirty="0" smtClean="0">
                <a:latin typeface="Corbel"/>
                <a:cs typeface="Corbel"/>
              </a:rPr>
              <a:t>s</a:t>
            </a:r>
            <a:r>
              <a:rPr sz="1600" b="1" spc="-10" dirty="0" smtClean="0">
                <a:latin typeface="Corbel"/>
                <a:cs typeface="Corbel"/>
              </a:rPr>
              <a:t>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sk!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750"/>
              </a:lnSpc>
              <a:spcBef>
                <a:spcPts val="4"/>
              </a:spcBef>
            </a:pPr>
            <a:endParaRPr sz="750"/>
          </a:p>
          <a:p>
            <a:pPr marL="97155">
              <a:lnSpc>
                <a:spcPct val="100000"/>
              </a:lnSpc>
            </a:pP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erms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59418" y="6149035"/>
            <a:ext cx="13779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19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096" y="1542796"/>
            <a:ext cx="6164580" cy="4752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Cer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ix: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rep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ctive sy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ts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)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gina. 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str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it fu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ctions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 the fl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of menstrual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blo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(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 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d)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gina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dir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ring 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172085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ndometriu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metrium 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lining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inner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vity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 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).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ildbea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this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inner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 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of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menstrual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llo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b="1" spc="-1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ubes: 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 the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endParaRPr sz="14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Myome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riu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mus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 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Ov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ries: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ova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produced.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235585" indent="-342900">
              <a:lnSpc>
                <a:spcPct val="100099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Uteru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that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man's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abdom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n, be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bladder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m. It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fet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birth.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marR="38608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Va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ina: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mus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 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geni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humans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tends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vulva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Vu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a: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nal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geni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11410" y="6672376"/>
            <a:ext cx="1964689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latin typeface="Corbel"/>
                <a:cs typeface="Corbel"/>
              </a:rPr>
              <a:t>Ill</a:t>
            </a:r>
            <a:r>
              <a:rPr sz="900" spc="0" dirty="0" smtClean="0">
                <a:latin typeface="Corbel"/>
                <a:cs typeface="Corbel"/>
              </a:rPr>
              <a:t>ust</a:t>
            </a:r>
            <a:r>
              <a:rPr sz="900" spc="-5" dirty="0" smtClean="0">
                <a:latin typeface="Corbel"/>
                <a:cs typeface="Corbel"/>
              </a:rPr>
              <a:t>rat</a:t>
            </a:r>
            <a:r>
              <a:rPr sz="900" spc="-10" dirty="0" smtClean="0">
                <a:latin typeface="Corbel"/>
                <a:cs typeface="Corbel"/>
              </a:rPr>
              <a:t>i</a:t>
            </a:r>
            <a:r>
              <a:rPr sz="900" spc="0" dirty="0" smtClean="0">
                <a:latin typeface="Corbel"/>
                <a:cs typeface="Corbel"/>
              </a:rPr>
              <a:t>on</a:t>
            </a:r>
            <a:r>
              <a:rPr sz="900" spc="15" dirty="0" smtClean="0">
                <a:latin typeface="Corbel"/>
                <a:cs typeface="Corbel"/>
              </a:rPr>
              <a:t> </a:t>
            </a:r>
            <a:r>
              <a:rPr sz="900" spc="-5" dirty="0" smtClean="0">
                <a:latin typeface="Corbel"/>
                <a:cs typeface="Corbel"/>
              </a:rPr>
              <a:t>ava</a:t>
            </a:r>
            <a:r>
              <a:rPr sz="900" spc="-10" dirty="0" smtClean="0">
                <a:latin typeface="Corbel"/>
                <a:cs typeface="Corbel"/>
              </a:rPr>
              <a:t>il</a:t>
            </a:r>
            <a:r>
              <a:rPr sz="900" spc="-5" dirty="0" smtClean="0">
                <a:latin typeface="Corbel"/>
                <a:cs typeface="Corbel"/>
              </a:rPr>
              <a:t>ab</a:t>
            </a:r>
            <a:r>
              <a:rPr sz="900" spc="-15" dirty="0" smtClean="0">
                <a:latin typeface="Corbel"/>
                <a:cs typeface="Corbel"/>
              </a:rPr>
              <a:t>l</a:t>
            </a:r>
            <a:r>
              <a:rPr sz="900" spc="-5" dirty="0" smtClean="0">
                <a:latin typeface="Corbel"/>
                <a:cs typeface="Corbel"/>
              </a:rPr>
              <a:t>e v</a:t>
            </a:r>
            <a:r>
              <a:rPr sz="900" spc="-10" dirty="0" smtClean="0">
                <a:latin typeface="Corbel"/>
                <a:cs typeface="Corbel"/>
              </a:rPr>
              <a:t>i</a:t>
            </a:r>
            <a:r>
              <a:rPr sz="900" spc="-5" dirty="0" smtClean="0">
                <a:latin typeface="Corbel"/>
                <a:cs typeface="Corbel"/>
              </a:rPr>
              <a:t>a CC</a:t>
            </a:r>
            <a:r>
              <a:rPr sz="900" spc="-20" dirty="0" smtClean="0">
                <a:latin typeface="Corbel"/>
                <a:cs typeface="Corbel"/>
              </a:rPr>
              <a:t> </a:t>
            </a:r>
            <a:r>
              <a:rPr sz="900" spc="5" dirty="0" smtClean="0">
                <a:latin typeface="Corbel"/>
                <a:cs typeface="Corbel"/>
              </a:rPr>
              <a:t>B</a:t>
            </a:r>
            <a:r>
              <a:rPr sz="900" spc="10" dirty="0" smtClean="0">
                <a:latin typeface="Corbel"/>
                <a:cs typeface="Corbel"/>
              </a:rPr>
              <a:t>Y</a:t>
            </a:r>
            <a:r>
              <a:rPr sz="900" spc="-5" dirty="0" smtClean="0">
                <a:latin typeface="Corbel"/>
                <a:cs typeface="Corbel"/>
              </a:rPr>
              <a:t>-ND</a:t>
            </a:r>
            <a:r>
              <a:rPr sz="900" spc="-20" dirty="0" smtClean="0">
                <a:latin typeface="Corbel"/>
                <a:cs typeface="Corbel"/>
              </a:rPr>
              <a:t> </a:t>
            </a:r>
            <a:r>
              <a:rPr sz="900" spc="0" dirty="0" smtClean="0">
                <a:latin typeface="Corbel"/>
                <a:cs typeface="Corbel"/>
              </a:rPr>
              <a:t>3.</a:t>
            </a:r>
            <a:r>
              <a:rPr sz="900" spc="-5" dirty="0" smtClean="0">
                <a:latin typeface="Corbel"/>
                <a:cs typeface="Corbel"/>
              </a:rPr>
              <a:t>0</a:t>
            </a:r>
            <a:r>
              <a:rPr sz="900" spc="-10" dirty="0" smtClean="0">
                <a:latin typeface="Corbel"/>
                <a:cs typeface="Corbel"/>
              </a:rPr>
              <a:t> </a:t>
            </a:r>
            <a:r>
              <a:rPr sz="900" spc="-15" dirty="0" smtClean="0">
                <a:latin typeface="Corbel"/>
                <a:cs typeface="Corbel"/>
              </a:rPr>
              <a:t>D</a:t>
            </a:r>
            <a:r>
              <a:rPr sz="900" spc="0" dirty="0" smtClean="0">
                <a:latin typeface="Corbel"/>
                <a:cs typeface="Corbel"/>
              </a:rPr>
              <a:t>E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80986" y="6066231"/>
            <a:ext cx="4502785" cy="172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 smtClean="0">
                <a:latin typeface="Corbel"/>
                <a:cs typeface="Corbel"/>
              </a:rPr>
              <a:t>Im</a:t>
            </a:r>
            <a:r>
              <a:rPr sz="1000" spc="0" dirty="0" smtClean="0">
                <a:latin typeface="Corbel"/>
                <a:cs typeface="Corbel"/>
              </a:rPr>
              <a:t>a</a:t>
            </a:r>
            <a:r>
              <a:rPr sz="1000" spc="-5" dirty="0" smtClean="0">
                <a:latin typeface="Corbel"/>
                <a:cs typeface="Corbel"/>
              </a:rPr>
              <a:t>ge sour</a:t>
            </a:r>
            <a:r>
              <a:rPr sz="1000" spc="-15" dirty="0" smtClean="0">
                <a:latin typeface="Corbel"/>
                <a:cs typeface="Corbel"/>
              </a:rPr>
              <a:t>c</a:t>
            </a:r>
            <a:r>
              <a:rPr sz="1000" spc="-10" dirty="0" smtClean="0">
                <a:latin typeface="Corbel"/>
                <a:cs typeface="Corbel"/>
              </a:rPr>
              <a:t>e</a:t>
            </a:r>
            <a:r>
              <a:rPr sz="1000" spc="-5" dirty="0" smtClean="0">
                <a:latin typeface="Corbel"/>
                <a:cs typeface="Corbel"/>
              </a:rPr>
              <a:t>: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http</a:t>
            </a:r>
            <a:r>
              <a:rPr sz="1000" spc="0" dirty="0" smtClean="0">
                <a:latin typeface="Corbel"/>
                <a:cs typeface="Corbel"/>
              </a:rPr>
              <a:t>s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://www.</a:t>
            </a:r>
            <a:r>
              <a:rPr sz="1000" spc="-15" dirty="0" smtClean="0">
                <a:latin typeface="Corbel"/>
                <a:cs typeface="Corbel"/>
                <a:hlinkClick r:id="rId4"/>
              </a:rPr>
              <a:t>c</a:t>
            </a:r>
            <a:r>
              <a:rPr sz="1000" spc="-5" dirty="0" smtClean="0">
                <a:latin typeface="Corbel"/>
                <a:cs typeface="Corbel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nce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r.g</a:t>
            </a:r>
            <a:r>
              <a:rPr sz="1000" spc="-15" dirty="0" smtClean="0">
                <a:latin typeface="Corbel"/>
                <a:cs typeface="Corbel"/>
                <a:hlinkClick r:id="rId4"/>
              </a:rPr>
              <a:t>o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v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/types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/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ce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rv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ic</a:t>
            </a:r>
            <a:r>
              <a:rPr sz="1000" spc="10" dirty="0" smtClean="0">
                <a:latin typeface="Corbel"/>
                <a:cs typeface="Corbel"/>
                <a:hlinkClick r:id="rId4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l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/und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e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r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s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t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n</a:t>
            </a:r>
            <a:r>
              <a:rPr sz="1000" spc="-20" dirty="0" smtClean="0">
                <a:latin typeface="Corbel"/>
                <a:cs typeface="Corbel"/>
                <a:hlinkClick r:id="rId4"/>
              </a:rPr>
              <a:t>d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in</a:t>
            </a:r>
            <a:r>
              <a:rPr sz="1000" spc="10" dirty="0" smtClean="0">
                <a:latin typeface="Corbel"/>
                <a:cs typeface="Corbel"/>
                <a:hlinkClick r:id="rId4"/>
              </a:rPr>
              <a:t>g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-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c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e</a:t>
            </a:r>
            <a:r>
              <a:rPr sz="1000" spc="5" dirty="0" smtClean="0">
                <a:latin typeface="Corbel"/>
                <a:cs typeface="Corbel"/>
                <a:hlinkClick r:id="rId4"/>
              </a:rPr>
              <a:t>r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v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i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c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al</a:t>
            </a:r>
            <a:r>
              <a:rPr sz="1000" spc="10" dirty="0" smtClean="0">
                <a:latin typeface="Corbel"/>
                <a:cs typeface="Corbel"/>
                <a:hlinkClick r:id="rId4"/>
              </a:rPr>
              <a:t>-</a:t>
            </a:r>
            <a:r>
              <a:rPr sz="1000" spc="0" dirty="0" smtClean="0">
                <a:latin typeface="Corbel"/>
                <a:cs typeface="Corbel"/>
                <a:hlinkClick r:id="rId4"/>
              </a:rPr>
              <a:t>c</a:t>
            </a:r>
            <a:r>
              <a:rPr sz="1000" spc="-10" dirty="0" smtClean="0">
                <a:latin typeface="Corbel"/>
                <a:cs typeface="Corbel"/>
                <a:hlinkClick r:id="rId4"/>
              </a:rPr>
              <a:t>hange</a:t>
            </a:r>
            <a:r>
              <a:rPr sz="1000" spc="-5" dirty="0" smtClean="0">
                <a:latin typeface="Corbel"/>
                <a:cs typeface="Corbel"/>
                <a:hlinkClick r:id="rId4"/>
              </a:rPr>
              <a:t>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01611" y="1292352"/>
            <a:ext cx="5259324" cy="4632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82561" y="1273302"/>
            <a:ext cx="5297424" cy="4671060"/>
          </a:xfrm>
          <a:custGeom>
            <a:avLst/>
            <a:gdLst/>
            <a:ahLst/>
            <a:cxnLst/>
            <a:rect l="l" t="t" r="r" b="b"/>
            <a:pathLst>
              <a:path w="5297424" h="4671060">
                <a:moveTo>
                  <a:pt x="0" y="4671060"/>
                </a:moveTo>
                <a:lnTo>
                  <a:pt x="5297424" y="4671060"/>
                </a:lnTo>
                <a:lnTo>
                  <a:pt x="5297424" y="0"/>
                </a:lnTo>
                <a:lnTo>
                  <a:pt x="0" y="0"/>
                </a:lnTo>
                <a:lnTo>
                  <a:pt x="0" y="4671060"/>
                </a:lnTo>
                <a:close/>
              </a:path>
            </a:pathLst>
          </a:custGeom>
          <a:ln w="38099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983471" y="4988305"/>
            <a:ext cx="367665" cy="188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 smtClean="0">
                <a:latin typeface="Corbel"/>
                <a:cs typeface="Corbel"/>
              </a:rPr>
              <a:t>Vu</a:t>
            </a:r>
            <a:r>
              <a:rPr sz="1100" b="1" spc="-5" dirty="0" smtClean="0">
                <a:latin typeface="Corbel"/>
                <a:cs typeface="Corbel"/>
              </a:rPr>
              <a:t>l</a:t>
            </a:r>
            <a:r>
              <a:rPr sz="1100" b="1" spc="0" dirty="0" smtClean="0">
                <a:latin typeface="Corbel"/>
                <a:cs typeface="Corbel"/>
              </a:rPr>
              <a:t>va</a:t>
            </a:r>
            <a:endParaRPr sz="1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263" rIns="0" bIns="0" rtlCol="0">
            <a:noAutofit/>
          </a:bodyPr>
          <a:lstStyle/>
          <a:p>
            <a:pPr marL="222250">
              <a:lnSpc>
                <a:spcPct val="100000"/>
              </a:lnSpc>
            </a:pPr>
            <a:r>
              <a:rPr sz="3600" b="1" spc="-135" dirty="0" smtClean="0">
                <a:solidFill>
                  <a:srgbClr val="90C225"/>
                </a:solidFill>
                <a:latin typeface="Corbel"/>
                <a:cs typeface="Corbel"/>
              </a:rPr>
              <a:t>W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elcome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31" y="1031494"/>
            <a:ext cx="5835650" cy="4812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8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ppy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you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 See,</a:t>
            </a:r>
            <a:r>
              <a:rPr sz="1600" b="1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 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gra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!</a:t>
            </a:r>
            <a:endParaRPr sz="1600" dirty="0">
              <a:latin typeface="Corbel"/>
              <a:cs typeface="Corbel"/>
            </a:endParaRPr>
          </a:p>
          <a:p>
            <a:pPr>
              <a:lnSpc>
                <a:spcPts val="1300"/>
              </a:lnSpc>
              <a:spcBef>
                <a:spcPts val="15"/>
              </a:spcBef>
            </a:pPr>
            <a:endParaRPr sz="1300" dirty="0"/>
          </a:p>
          <a:p>
            <a:pPr marL="12700" marR="131445">
              <a:lnSpc>
                <a:spcPct val="100000"/>
              </a:lnSpc>
            </a:pP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rtant step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and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nes.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king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24"/>
              </a:spcBef>
            </a:pPr>
            <a:endParaRPr sz="65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This</a:t>
            </a:r>
            <a:r>
              <a:rPr sz="1400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9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Pati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nt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tivity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Guide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th. It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 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 you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33"/>
              </a:spcBef>
            </a:pPr>
            <a:endParaRPr sz="65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end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…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7"/>
              </a:spcBef>
            </a:pPr>
            <a:endParaRPr sz="950" dirty="0"/>
          </a:p>
          <a:p>
            <a:pPr marL="355600" marR="64135" indent="-342900" algn="just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 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tyle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th, including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rly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 mamm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ms,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ts,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 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its.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Corbel"/>
              <a:buAutoNum type="arabicPeriod"/>
            </a:pPr>
            <a:endParaRPr sz="1000" dirty="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stand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uss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Corbel"/>
              <a:buAutoNum type="arabicPeriod"/>
            </a:pPr>
            <a:endParaRPr sz="950" dirty="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of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stay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  <a:buClr>
                <a:srgbClr val="90C225"/>
              </a:buClr>
              <a:buFont typeface="Corbel"/>
              <a:buAutoNum type="arabicPeriod"/>
            </a:pPr>
            <a:endParaRPr sz="950" dirty="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entify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rning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 dirty="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1"/>
              </a:spcBef>
            </a:pPr>
            <a:endParaRPr sz="95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Let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rte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!</a:t>
            </a:r>
            <a:endParaRPr sz="1400" dirty="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2757" y="6149035"/>
            <a:ext cx="8382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2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97040" y="3508247"/>
            <a:ext cx="4144517" cy="2862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3776" y="676655"/>
            <a:ext cx="3961637" cy="2740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1285">
              <a:lnSpc>
                <a:spcPct val="100000"/>
              </a:lnSpc>
            </a:pPr>
            <a:r>
              <a:rPr sz="3600" b="1" spc="-185" dirty="0" smtClean="0">
                <a:solidFill>
                  <a:srgbClr val="90C225"/>
                </a:solidFill>
                <a:latin typeface="Corbel"/>
                <a:cs typeface="Corbel"/>
              </a:rPr>
              <a:t>P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elvic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Exams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-40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d Pap</a:t>
            </a:r>
            <a:r>
              <a:rPr sz="3600" b="1" spc="-2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ests</a:t>
            </a:r>
            <a:r>
              <a:rPr sz="3600" b="1" spc="-9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Sa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v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 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ives!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3138" y="1140333"/>
            <a:ext cx="6055360" cy="24872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pelvic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ree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s: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173990" indent="-161925">
              <a:lnSpc>
                <a:spcPct val="100000"/>
              </a:lnSpc>
              <a:buClr>
                <a:srgbClr val="404040"/>
              </a:buClr>
              <a:buFont typeface="Corbel"/>
              <a:buAutoNum type="arabicPeriod"/>
              <a:tabLst>
                <a:tab pos="173990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king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vulv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  <a:buClr>
                <a:srgbClr val="404040"/>
              </a:buClr>
              <a:buFont typeface="Corbel"/>
              <a:buAutoNum type="arabicPeriod"/>
            </a:pPr>
            <a:endParaRPr sz="950"/>
          </a:p>
          <a:p>
            <a:pPr marL="186055" indent="-173990">
              <a:lnSpc>
                <a:spcPct val="100000"/>
              </a:lnSpc>
              <a:buClr>
                <a:srgbClr val="404040"/>
              </a:buClr>
              <a:buFont typeface="Corbel"/>
              <a:buAutoNum type="arabicPeriod"/>
              <a:tabLst>
                <a:tab pos="18605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ulum.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404040"/>
              </a:buClr>
              <a:buFont typeface="Corbel"/>
              <a:buAutoNum type="arabicPeriod"/>
            </a:pPr>
            <a:endParaRPr sz="1000"/>
          </a:p>
          <a:p>
            <a:pPr marL="169545" indent="-157480">
              <a:lnSpc>
                <a:spcPct val="100000"/>
              </a:lnSpc>
              <a:buClr>
                <a:srgbClr val="404040"/>
              </a:buClr>
              <a:buFont typeface="Corbel"/>
              <a:buAutoNum type="arabicPeriod"/>
              <a:tabLst>
                <a:tab pos="16954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50"/>
              </a:lnSpc>
              <a:spcBef>
                <a:spcPts val="8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501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A P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 abnormal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 cervix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cou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lead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cance</a:t>
            </a:r>
            <a:r>
              <a:rPr sz="1400" b="1" spc="-7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.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During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mple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ned 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138" y="3731259"/>
            <a:ext cx="6026785" cy="662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50000"/>
              </a:lnSpc>
            </a:pPr>
            <a:r>
              <a:rPr sz="1400" i="1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i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abno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mal t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i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sult d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i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i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an y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u have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400" i="1" spc="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i="1" spc="-4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abnorm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 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sults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sual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furth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138" y="4871466"/>
            <a:ext cx="425767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ealth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care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ere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 ma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com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ort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3138" y="5179314"/>
            <a:ext cx="5978525" cy="663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5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Ple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ctor if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mething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tens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bothe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you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if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sure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mething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00671" y="3680459"/>
            <a:ext cx="5289041" cy="2996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044308" y="6060236"/>
            <a:ext cx="5072380" cy="808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457834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Coniz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n:</a:t>
            </a:r>
            <a:r>
              <a:rPr sz="1400" spc="-6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-s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5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-665" dirty="0" smtClean="0">
                <a:latin typeface="Corbel"/>
                <a:cs typeface="Corbel"/>
              </a:rPr>
              <a:t>p</a:t>
            </a:r>
            <a:r>
              <a:rPr sz="1350" spc="-15" baseline="-12345" dirty="0" smtClean="0">
                <a:solidFill>
                  <a:srgbClr val="90C225"/>
                </a:solidFill>
                <a:latin typeface="Corbel"/>
                <a:cs typeface="Corbel"/>
              </a:rPr>
              <a:t>2</a:t>
            </a:r>
            <a:r>
              <a:rPr sz="1350" spc="-397" baseline="-12345" dirty="0" smtClean="0">
                <a:solidFill>
                  <a:srgbClr val="90C225"/>
                </a:solidFill>
                <a:latin typeface="Corbel"/>
                <a:cs typeface="Corbel"/>
              </a:rPr>
              <a:t>0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ce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x 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 abnorm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lls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ved.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550"/>
              </a:lnSpc>
              <a:spcBef>
                <a:spcPts val="31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12700" algn="r">
              <a:lnSpc>
                <a:spcPct val="100000"/>
              </a:lnSpc>
            </a:pPr>
            <a:r>
              <a:rPr sz="1050" dirty="0" smtClean="0">
                <a:latin typeface="Corbel"/>
                <a:cs typeface="Corbel"/>
              </a:rPr>
              <a:t>Image  co</a:t>
            </a:r>
            <a:r>
              <a:rPr sz="1050" spc="5" dirty="0" smtClean="0">
                <a:latin typeface="Corbel"/>
                <a:cs typeface="Corbel"/>
              </a:rPr>
              <a:t>u</a:t>
            </a:r>
            <a:r>
              <a:rPr sz="1050" spc="-10" dirty="0" smtClean="0">
                <a:latin typeface="Corbel"/>
                <a:cs typeface="Corbel"/>
              </a:rPr>
              <a:t>r</a:t>
            </a:r>
            <a:r>
              <a:rPr sz="1050" spc="0" dirty="0" smtClean="0">
                <a:latin typeface="Corbel"/>
                <a:cs typeface="Corbel"/>
              </a:rPr>
              <a:t>te</a:t>
            </a:r>
            <a:r>
              <a:rPr sz="1050" spc="-5" dirty="0" smtClean="0">
                <a:latin typeface="Corbel"/>
                <a:cs typeface="Corbel"/>
              </a:rPr>
              <a:t>s</a:t>
            </a:r>
            <a:r>
              <a:rPr sz="1050" spc="0" dirty="0" smtClean="0">
                <a:latin typeface="Corbel"/>
                <a:cs typeface="Corbel"/>
              </a:rPr>
              <a:t>y</a:t>
            </a:r>
            <a:r>
              <a:rPr sz="1050" spc="-35" dirty="0" smtClean="0">
                <a:latin typeface="Corbel"/>
                <a:cs typeface="Corbel"/>
              </a:rPr>
              <a:t> </a:t>
            </a:r>
            <a:r>
              <a:rPr sz="1050" spc="0" dirty="0" smtClean="0">
                <a:latin typeface="Corbel"/>
                <a:cs typeface="Corbel"/>
              </a:rPr>
              <a:t>of</a:t>
            </a:r>
            <a:r>
              <a:rPr sz="1050" spc="-10" dirty="0" smtClean="0">
                <a:latin typeface="Corbel"/>
                <a:cs typeface="Corbel"/>
              </a:rPr>
              <a:t> </a:t>
            </a:r>
            <a:r>
              <a:rPr sz="1050" spc="0" dirty="0" smtClean="0">
                <a:latin typeface="Corbel"/>
                <a:cs typeface="Corbel"/>
              </a:rPr>
              <a:t>ACOG</a:t>
            </a:r>
            <a:endParaRPr sz="105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13469" y="3743197"/>
            <a:ext cx="169545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Cer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ical</a:t>
            </a:r>
            <a:r>
              <a:rPr sz="1400" b="1" spc="-8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C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re</a:t>
            </a:r>
            <a:r>
              <a:rPr sz="1400" b="1" spc="-6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Glo</a:t>
            </a:r>
            <a:r>
              <a:rPr sz="1400" b="1" spc="5" dirty="0" smtClean="0">
                <a:latin typeface="Corbel"/>
                <a:cs typeface="Corbel"/>
              </a:rPr>
              <a:t>s</a:t>
            </a:r>
            <a:r>
              <a:rPr sz="1400" b="1" spc="-10" dirty="0" smtClean="0">
                <a:latin typeface="Corbel"/>
                <a:cs typeface="Corbel"/>
              </a:rPr>
              <a:t>s</a:t>
            </a:r>
            <a:r>
              <a:rPr sz="1400" b="1" spc="0" dirty="0" smtClean="0">
                <a:latin typeface="Corbel"/>
                <a:cs typeface="Corbel"/>
              </a:rPr>
              <a:t>ary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44308" y="4139692"/>
            <a:ext cx="4998720" cy="662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Co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py:</a:t>
            </a:r>
            <a:r>
              <a:rPr sz="1400" spc="-9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This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giv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</a:t>
            </a:r>
            <a:r>
              <a:rPr sz="1400" spc="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et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k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at </a:t>
            </a:r>
            <a:r>
              <a:rPr sz="1400" spc="-5" dirty="0" smtClean="0">
                <a:latin typeface="Corbel"/>
                <a:cs typeface="Corbel"/>
              </a:rPr>
              <a:t>yo</a:t>
            </a:r>
            <a:r>
              <a:rPr sz="1400" spc="0" dirty="0" smtClean="0">
                <a:latin typeface="Corbel"/>
                <a:cs typeface="Corbel"/>
              </a:rPr>
              <a:t>ur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x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ng an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instr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ment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 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pe 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ine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lig</a:t>
            </a:r>
            <a:r>
              <a:rPr sz="1400" spc="-5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 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x and ma</a:t>
            </a:r>
            <a:r>
              <a:rPr sz="1400" spc="-5" dirty="0" smtClean="0">
                <a:latin typeface="Corbel"/>
                <a:cs typeface="Corbel"/>
              </a:rPr>
              <a:t>g</a:t>
            </a:r>
            <a:r>
              <a:rPr sz="1400" spc="0" dirty="0" smtClean="0">
                <a:latin typeface="Corbel"/>
                <a:cs typeface="Corbel"/>
              </a:rPr>
              <a:t>nify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it.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If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abnorm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ea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en, 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biop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done.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44308" y="4993132"/>
            <a:ext cx="281432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Hy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my: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em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 ute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us.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44308" y="5420156"/>
            <a:ext cx="4963160" cy="449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Lo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tr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surgi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al e</a:t>
            </a:r>
            <a:r>
              <a:rPr sz="1400" spc="-10" dirty="0" smtClean="0">
                <a:latin typeface="Corbel"/>
                <a:cs typeface="Corbel"/>
              </a:rPr>
              <a:t>x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 p</a:t>
            </a:r>
            <a:r>
              <a:rPr sz="1400" spc="-5" dirty="0" smtClean="0">
                <a:latin typeface="Corbel"/>
                <a:cs typeface="Corbel"/>
              </a:rPr>
              <a:t>ro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re (LE</a:t>
            </a:r>
            <a:r>
              <a:rPr sz="1400" spc="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15" dirty="0" smtClean="0">
                <a:latin typeface="Corbel"/>
                <a:cs typeface="Corbel"/>
              </a:rPr>
              <a:t>)</a:t>
            </a:r>
            <a:r>
              <a:rPr sz="1400" spc="-5" dirty="0" smtClean="0">
                <a:latin typeface="Corbel"/>
                <a:cs typeface="Corbel"/>
              </a:rPr>
              <a:t>—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 </a:t>
            </a:r>
            <a:r>
              <a:rPr sz="1400" spc="-5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ire 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 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tric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curr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nt 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abnorm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 of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x.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88352" y="915924"/>
            <a:ext cx="4077461" cy="2818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Signs of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13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218" y="1059941"/>
            <a:ext cx="8277225" cy="2004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 smtClean="0">
                <a:latin typeface="Corbel"/>
                <a:cs typeface="Corbel"/>
              </a:rPr>
              <a:t>N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20" dirty="0" smtClean="0">
                <a:latin typeface="Corbel"/>
                <a:cs typeface="Corbel"/>
              </a:rPr>
              <a:t>t</a:t>
            </a:r>
            <a:r>
              <a:rPr sz="1600" b="1" spc="-10" dirty="0" smtClean="0">
                <a:latin typeface="Corbel"/>
                <a:cs typeface="Corbel"/>
              </a:rPr>
              <a:t>e:</a:t>
            </a:r>
            <a:r>
              <a:rPr sz="1600" b="1" spc="-80" dirty="0" smtClean="0">
                <a:latin typeface="Corbel"/>
                <a:cs typeface="Corbel"/>
              </a:rPr>
              <a:t> W</a:t>
            </a:r>
            <a:r>
              <a:rPr sz="1600" b="1" spc="-10" dirty="0" smtClean="0">
                <a:latin typeface="Corbel"/>
                <a:cs typeface="Corbel"/>
              </a:rPr>
              <a:t>omen</a:t>
            </a:r>
            <a:r>
              <a:rPr sz="1600" b="1" spc="1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with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e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rly</a:t>
            </a:r>
            <a:r>
              <a:rPr sz="1600" b="1" spc="-5" dirty="0" smtClean="0">
                <a:latin typeface="Corbel"/>
                <a:cs typeface="Corbel"/>
              </a:rPr>
              <a:t> c</a:t>
            </a:r>
            <a:r>
              <a:rPr sz="1600" b="1" spc="-10" dirty="0" smtClean="0">
                <a:latin typeface="Corbel"/>
                <a:cs typeface="Corbel"/>
              </a:rPr>
              <a:t>ervical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cance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15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nd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pr</a:t>
            </a:r>
            <a:r>
              <a:rPr sz="1600" b="1" spc="10" dirty="0" smtClean="0">
                <a:latin typeface="Corbel"/>
                <a:cs typeface="Corbel"/>
              </a:rPr>
              <a:t>e</a:t>
            </a:r>
            <a:r>
              <a:rPr sz="1600" b="1" spc="-15" dirty="0" smtClean="0">
                <a:latin typeface="Corbel"/>
                <a:cs typeface="Corbel"/>
              </a:rPr>
              <a:t>-</a:t>
            </a:r>
            <a:r>
              <a:rPr sz="1600" b="1" spc="-10" dirty="0" smtClean="0">
                <a:latin typeface="Corbel"/>
                <a:cs typeface="Corbel"/>
              </a:rPr>
              <a:t>cance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u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5" dirty="0" smtClean="0">
                <a:latin typeface="Corbel"/>
                <a:cs typeface="Corbel"/>
              </a:rPr>
              <a:t>u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lly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ha</a:t>
            </a:r>
            <a:r>
              <a:rPr sz="1600" b="1" spc="-10" dirty="0" smtClean="0">
                <a:latin typeface="Corbel"/>
                <a:cs typeface="Corbel"/>
              </a:rPr>
              <a:t>ve</a:t>
            </a:r>
            <a:r>
              <a:rPr sz="1600" b="1" spc="35" dirty="0" smtClean="0">
                <a:latin typeface="Corbel"/>
                <a:cs typeface="Corbel"/>
              </a:rPr>
              <a:t> </a:t>
            </a:r>
            <a:r>
              <a:rPr sz="1600" b="1" u="heavy" spc="-10" dirty="0" smtClean="0">
                <a:latin typeface="Corbel"/>
                <a:cs typeface="Corbel"/>
              </a:rPr>
              <a:t>no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0" dirty="0" smtClean="0">
                <a:latin typeface="Corbel"/>
                <a:cs typeface="Corbel"/>
              </a:rPr>
              <a:t>y</a:t>
            </a:r>
            <a:r>
              <a:rPr sz="1600" b="1" spc="-15" dirty="0" smtClean="0">
                <a:latin typeface="Corbel"/>
                <a:cs typeface="Corbel"/>
              </a:rPr>
              <a:t>m</a:t>
            </a:r>
            <a:r>
              <a:rPr sz="1600" b="1" spc="-20" dirty="0" smtClean="0">
                <a:latin typeface="Corbel"/>
                <a:cs typeface="Corbel"/>
              </a:rPr>
              <a:t>pt</a:t>
            </a:r>
            <a:r>
              <a:rPr sz="1600" b="1" spc="-10" dirty="0" smtClean="0">
                <a:latin typeface="Corbel"/>
                <a:cs typeface="Corbel"/>
              </a:rPr>
              <a:t>oms!</a:t>
            </a:r>
            <a:endParaRPr sz="1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600" i="1" spc="-10" dirty="0" smtClean="0">
                <a:latin typeface="Corbel"/>
                <a:cs typeface="Corbel"/>
              </a:rPr>
              <a:t>Th</a:t>
            </a:r>
            <a:r>
              <a:rPr sz="1600" i="1" spc="-20" dirty="0" smtClean="0">
                <a:latin typeface="Corbel"/>
                <a:cs typeface="Corbel"/>
              </a:rPr>
              <a:t>a</a:t>
            </a:r>
            <a:r>
              <a:rPr sz="1600" i="1" spc="-10" dirty="0" smtClean="0">
                <a:latin typeface="Corbel"/>
                <a:cs typeface="Corbel"/>
              </a:rPr>
              <a:t>t</a:t>
            </a:r>
            <a:r>
              <a:rPr sz="1600" i="1" spc="20" dirty="0" smtClean="0">
                <a:latin typeface="Corbel"/>
                <a:cs typeface="Corbel"/>
              </a:rPr>
              <a:t> </a:t>
            </a:r>
            <a:r>
              <a:rPr sz="1600" i="1" spc="-5" dirty="0" smtClean="0">
                <a:latin typeface="Corbel"/>
                <a:cs typeface="Corbel"/>
              </a:rPr>
              <a:t>is </a:t>
            </a:r>
            <a:r>
              <a:rPr sz="1600" i="1" spc="-15" dirty="0" smtClean="0">
                <a:latin typeface="Corbel"/>
                <a:cs typeface="Corbel"/>
              </a:rPr>
              <a:t>w</a:t>
            </a:r>
            <a:r>
              <a:rPr sz="1600" i="1" spc="-20" dirty="0" smtClean="0">
                <a:latin typeface="Corbel"/>
                <a:cs typeface="Corbel"/>
              </a:rPr>
              <a:t>h</a:t>
            </a:r>
            <a:r>
              <a:rPr sz="1600" i="1" spc="-10" dirty="0" smtClean="0">
                <a:latin typeface="Corbel"/>
                <a:cs typeface="Corbel"/>
              </a:rPr>
              <a:t>y</a:t>
            </a:r>
            <a:r>
              <a:rPr sz="1600" i="1" spc="20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reg</a:t>
            </a:r>
            <a:r>
              <a:rPr sz="1600" i="1" spc="-20" dirty="0" smtClean="0">
                <a:latin typeface="Corbel"/>
                <a:cs typeface="Corbel"/>
              </a:rPr>
              <a:t>u</a:t>
            </a:r>
            <a:r>
              <a:rPr sz="1600" i="1" spc="-10" dirty="0" smtClean="0">
                <a:latin typeface="Corbel"/>
                <a:cs typeface="Corbel"/>
              </a:rPr>
              <a:t>la</a:t>
            </a:r>
            <a:r>
              <a:rPr sz="1600" i="1" spc="-15" dirty="0" smtClean="0">
                <a:latin typeface="Corbel"/>
                <a:cs typeface="Corbel"/>
              </a:rPr>
              <a:t>r</a:t>
            </a:r>
            <a:r>
              <a:rPr sz="1600" i="1" spc="-10" dirty="0" smtClean="0">
                <a:latin typeface="Corbel"/>
                <a:cs typeface="Corbel"/>
              </a:rPr>
              <a:t>ly</a:t>
            </a:r>
            <a:r>
              <a:rPr sz="1600" i="1" spc="4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sc</a:t>
            </a:r>
            <a:r>
              <a:rPr sz="1600" i="1" spc="-20" dirty="0" smtClean="0">
                <a:latin typeface="Corbel"/>
                <a:cs typeface="Corbel"/>
              </a:rPr>
              <a:t>h</a:t>
            </a:r>
            <a:r>
              <a:rPr sz="1600" i="1" spc="-10" dirty="0" smtClean="0">
                <a:latin typeface="Corbel"/>
                <a:cs typeface="Corbel"/>
              </a:rPr>
              <a:t>eduled</a:t>
            </a:r>
            <a:r>
              <a:rPr sz="1600" i="1" spc="2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ex</a:t>
            </a:r>
            <a:r>
              <a:rPr sz="1600" i="1" spc="-20" dirty="0" smtClean="0">
                <a:latin typeface="Corbel"/>
                <a:cs typeface="Corbel"/>
              </a:rPr>
              <a:t>a</a:t>
            </a:r>
            <a:r>
              <a:rPr sz="1600" i="1" spc="-10" dirty="0" smtClean="0">
                <a:latin typeface="Corbel"/>
                <a:cs typeface="Corbel"/>
              </a:rPr>
              <a:t>ms a</a:t>
            </a:r>
            <a:r>
              <a:rPr sz="1600" i="1" spc="-15" dirty="0" smtClean="0">
                <a:latin typeface="Corbel"/>
                <a:cs typeface="Corbel"/>
              </a:rPr>
              <a:t>r</a:t>
            </a:r>
            <a:r>
              <a:rPr sz="1600" i="1" spc="-10" dirty="0" smtClean="0">
                <a:latin typeface="Corbel"/>
                <a:cs typeface="Corbel"/>
              </a:rPr>
              <a:t>e</a:t>
            </a:r>
            <a:r>
              <a:rPr sz="1600" i="1" spc="1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essent</a:t>
            </a:r>
            <a:r>
              <a:rPr sz="1600" i="1" spc="-15" dirty="0" smtClean="0">
                <a:latin typeface="Corbel"/>
                <a:cs typeface="Corbel"/>
              </a:rPr>
              <a:t>i</a:t>
            </a:r>
            <a:r>
              <a:rPr sz="1600" i="1" spc="-10" dirty="0" smtClean="0">
                <a:latin typeface="Corbel"/>
                <a:cs typeface="Corbel"/>
              </a:rPr>
              <a:t>al,</a:t>
            </a:r>
            <a:r>
              <a:rPr sz="1600" i="1" spc="10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so</a:t>
            </a:r>
            <a:r>
              <a:rPr sz="1600" i="1" spc="10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be su</a:t>
            </a:r>
            <a:r>
              <a:rPr sz="1600" i="1" spc="-15" dirty="0" smtClean="0">
                <a:latin typeface="Corbel"/>
                <a:cs typeface="Corbel"/>
              </a:rPr>
              <a:t>r</a:t>
            </a:r>
            <a:r>
              <a:rPr sz="1600" i="1" spc="-10" dirty="0" smtClean="0">
                <a:latin typeface="Corbel"/>
                <a:cs typeface="Corbel"/>
              </a:rPr>
              <a:t>e</a:t>
            </a:r>
            <a:r>
              <a:rPr sz="1600" i="1" spc="1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to</a:t>
            </a:r>
            <a:r>
              <a:rPr sz="1600" i="1" spc="1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get</a:t>
            </a:r>
            <a:r>
              <a:rPr sz="1600" i="1" spc="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a</a:t>
            </a:r>
            <a:r>
              <a:rPr sz="1600" i="1" spc="-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well woman</a:t>
            </a:r>
            <a:r>
              <a:rPr sz="1600" i="1" spc="10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ex</a:t>
            </a:r>
            <a:r>
              <a:rPr sz="1600" i="1" spc="-20" dirty="0" smtClean="0">
                <a:latin typeface="Corbel"/>
                <a:cs typeface="Corbel"/>
              </a:rPr>
              <a:t>a</a:t>
            </a:r>
            <a:r>
              <a:rPr sz="1600" i="1" spc="-15" dirty="0" smtClean="0">
                <a:latin typeface="Corbel"/>
                <a:cs typeface="Corbel"/>
              </a:rPr>
              <a:t>m</a:t>
            </a:r>
            <a:r>
              <a:rPr sz="1600" i="1" spc="-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once</a:t>
            </a:r>
            <a:r>
              <a:rPr sz="1600" i="1" spc="5" dirty="0" smtClean="0">
                <a:latin typeface="Corbel"/>
                <a:cs typeface="Corbel"/>
              </a:rPr>
              <a:t> </a:t>
            </a:r>
            <a:r>
              <a:rPr sz="1600" i="1" spc="-10" dirty="0" smtClean="0">
                <a:latin typeface="Corbel"/>
                <a:cs typeface="Corbel"/>
              </a:rPr>
              <a:t>a</a:t>
            </a:r>
            <a:r>
              <a:rPr sz="1600" i="1" spc="5" dirty="0" smtClean="0">
                <a:latin typeface="Corbel"/>
                <a:cs typeface="Corbel"/>
              </a:rPr>
              <a:t> </a:t>
            </a:r>
            <a:r>
              <a:rPr sz="1600" i="1" spc="-20" dirty="0" smtClean="0">
                <a:latin typeface="Corbel"/>
                <a:cs typeface="Corbel"/>
              </a:rPr>
              <a:t>y</a:t>
            </a:r>
            <a:r>
              <a:rPr sz="1600" i="1" spc="-10" dirty="0" smtClean="0">
                <a:latin typeface="Corbel"/>
                <a:cs typeface="Corbel"/>
              </a:rPr>
              <a:t>ea</a:t>
            </a:r>
            <a:r>
              <a:rPr sz="1600" i="1" spc="-60" dirty="0" smtClean="0">
                <a:latin typeface="Corbel"/>
                <a:cs typeface="Corbel"/>
              </a:rPr>
              <a:t>r</a:t>
            </a:r>
            <a:r>
              <a:rPr sz="1600" i="1" spc="-5" dirty="0" smtClean="0"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500"/>
              </a:lnSpc>
              <a:spcBef>
                <a:spcPts val="15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em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mbe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...ce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vi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al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ncer sta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en 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ls 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x gr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w out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62"/>
              </a:spcBef>
            </a:pPr>
            <a:endParaRPr sz="130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Symp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oms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of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en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do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not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be</a:t>
            </a:r>
            <a:r>
              <a:rPr sz="1400" b="1" spc="-10" dirty="0" smtClean="0">
                <a:latin typeface="Corbel"/>
                <a:cs typeface="Corbel"/>
              </a:rPr>
              <a:t>g</a:t>
            </a:r>
            <a:r>
              <a:rPr sz="1400" b="1" spc="0" dirty="0" smtClean="0">
                <a:latin typeface="Corbel"/>
                <a:cs typeface="Corbel"/>
              </a:rPr>
              <a:t>in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until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 can</a:t>
            </a:r>
            <a:r>
              <a:rPr sz="1400" b="1" spc="5" dirty="0" smtClean="0">
                <a:latin typeface="Corbel"/>
                <a:cs typeface="Corbel"/>
              </a:rPr>
              <a:t>c</a:t>
            </a:r>
            <a:r>
              <a:rPr sz="1400" b="1" spc="0" dirty="0" smtClean="0">
                <a:latin typeface="Corbel"/>
                <a:cs typeface="Corbel"/>
              </a:rPr>
              <a:t>er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grows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in</a:t>
            </a:r>
            <a:r>
              <a:rPr sz="1400" b="1" spc="-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o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nearby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i</a:t>
            </a:r>
            <a:r>
              <a:rPr sz="1400" b="1" spc="0" dirty="0" smtClean="0">
                <a:latin typeface="Corbel"/>
                <a:cs typeface="Corbel"/>
              </a:rPr>
              <a:t>ssue.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/>
          </a:p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en this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pp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ns, 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mmon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mptoms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e: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218" y="3147567"/>
            <a:ext cx="6465570" cy="15170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00" spc="150" dirty="0" smtClean="0"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Abnorm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ble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ding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00" spc="150" dirty="0" smtClean="0">
                <a:latin typeface="DYMO Symbols"/>
                <a:cs typeface="DYMO Symbols"/>
              </a:rPr>
              <a:t>	</a:t>
            </a:r>
            <a:r>
              <a:rPr sz="1400" spc="-60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vic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not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ted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menstrual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e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00" spc="150" dirty="0" smtClean="0"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He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vy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un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sual</a:t>
            </a:r>
            <a:r>
              <a:rPr sz="1400" spc="-3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dis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rge 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may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-5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ck,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ibly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ve a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bad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dor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2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00" spc="150" dirty="0" smtClean="0"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I</a:t>
            </a:r>
            <a:r>
              <a:rPr sz="1400" spc="5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 urinary f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q</a:t>
            </a:r>
            <a:r>
              <a:rPr sz="1400" spc="0" dirty="0" smtClean="0">
                <a:latin typeface="Corbel"/>
                <a:cs typeface="Corbel"/>
              </a:rPr>
              <a:t>uency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400" spc="150" dirty="0" smtClean="0"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Pain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ring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urinati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diff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culty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urinating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218" y="5388483"/>
            <a:ext cx="7036434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If you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-15" dirty="0" smtClean="0">
                <a:latin typeface="Corbel"/>
                <a:cs typeface="Corbel"/>
              </a:rPr>
              <a:t>e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er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do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any</a:t>
            </a:r>
            <a:r>
              <a:rPr sz="1400" b="1" spc="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of 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ese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symp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om</a:t>
            </a:r>
            <a:r>
              <a:rPr sz="1400" b="1" spc="-10" dirty="0" smtClean="0">
                <a:latin typeface="Corbel"/>
                <a:cs typeface="Corbel"/>
              </a:rPr>
              <a:t>s</a:t>
            </a:r>
            <a:r>
              <a:rPr sz="1400" b="1" spc="0" dirty="0" smtClean="0">
                <a:latin typeface="Corbel"/>
                <a:cs typeface="Corbel"/>
              </a:rPr>
              <a:t>,</a:t>
            </a:r>
            <a:r>
              <a:rPr sz="1400" b="1" spc="-5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please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see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5" dirty="0" smtClean="0">
                <a:latin typeface="Corbel"/>
                <a:cs typeface="Corbel"/>
              </a:rPr>
              <a:t> h</a:t>
            </a:r>
            <a:r>
              <a:rPr sz="1400" b="1" spc="0" dirty="0" smtClean="0">
                <a:latin typeface="Corbel"/>
                <a:cs typeface="Corbel"/>
              </a:rPr>
              <a:t>ealth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care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pro</a:t>
            </a:r>
            <a:r>
              <a:rPr sz="1400" b="1" spc="-5" dirty="0" smtClean="0">
                <a:latin typeface="Corbel"/>
                <a:cs typeface="Corbel"/>
              </a:rPr>
              <a:t>f</a:t>
            </a:r>
            <a:r>
              <a:rPr sz="1400" b="1" spc="0" dirty="0" smtClean="0">
                <a:latin typeface="Corbel"/>
                <a:cs typeface="Corbel"/>
              </a:rPr>
              <a:t>essional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ri</a:t>
            </a:r>
            <a:r>
              <a:rPr sz="1400" b="1" spc="-5" dirty="0" smtClean="0">
                <a:latin typeface="Corbel"/>
                <a:cs typeface="Corbel"/>
              </a:rPr>
              <a:t>gh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awa</a:t>
            </a:r>
            <a:r>
              <a:rPr sz="1400" b="1" spc="-75" dirty="0" smtClean="0">
                <a:latin typeface="Corbel"/>
                <a:cs typeface="Corbel"/>
              </a:rPr>
              <a:t>y</a:t>
            </a:r>
            <a:r>
              <a:rPr sz="1400" b="1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73642" y="6149035"/>
            <a:ext cx="2646045" cy="636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900" spc="-10" dirty="0" smtClean="0">
                <a:solidFill>
                  <a:srgbClr val="90C225"/>
                </a:solidFill>
                <a:latin typeface="Corbel"/>
                <a:cs typeface="Corbel"/>
              </a:rPr>
              <a:t>21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79992" y="3732274"/>
            <a:ext cx="2639568" cy="2496312"/>
          </a:xfrm>
          <a:custGeom>
            <a:avLst/>
            <a:gdLst/>
            <a:ahLst/>
            <a:cxnLst/>
            <a:rect l="l" t="t" r="r" b="b"/>
            <a:pathLst>
              <a:path w="2639568" h="2496312">
                <a:moveTo>
                  <a:pt x="0" y="2496311"/>
                </a:moveTo>
                <a:lnTo>
                  <a:pt x="2639568" y="2496311"/>
                </a:lnTo>
                <a:lnTo>
                  <a:pt x="2639568" y="0"/>
                </a:lnTo>
                <a:lnTo>
                  <a:pt x="0" y="0"/>
                </a:lnTo>
                <a:lnTo>
                  <a:pt x="0" y="2496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79992" y="6761986"/>
            <a:ext cx="2639568" cy="22860"/>
          </a:xfrm>
          <a:custGeom>
            <a:avLst/>
            <a:gdLst/>
            <a:ahLst/>
            <a:cxnLst/>
            <a:rect l="l" t="t" r="r" b="b"/>
            <a:pathLst>
              <a:path w="2639568" h="22859">
                <a:moveTo>
                  <a:pt x="0" y="22860"/>
                </a:moveTo>
                <a:lnTo>
                  <a:pt x="2639568" y="22860"/>
                </a:lnTo>
                <a:lnTo>
                  <a:pt x="2639568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79992" y="3732274"/>
            <a:ext cx="2639568" cy="3052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60942" y="3713224"/>
            <a:ext cx="2677668" cy="3090672"/>
          </a:xfrm>
          <a:custGeom>
            <a:avLst/>
            <a:gdLst/>
            <a:ahLst/>
            <a:cxnLst/>
            <a:rect l="l" t="t" r="r" b="b"/>
            <a:pathLst>
              <a:path w="2677668" h="3090672">
                <a:moveTo>
                  <a:pt x="0" y="3090672"/>
                </a:moveTo>
                <a:lnTo>
                  <a:pt x="2677668" y="3090672"/>
                </a:lnTo>
                <a:lnTo>
                  <a:pt x="2677668" y="0"/>
                </a:lnTo>
                <a:lnTo>
                  <a:pt x="0" y="0"/>
                </a:lnTo>
                <a:lnTo>
                  <a:pt x="0" y="3090672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79992" y="6228586"/>
            <a:ext cx="2639568" cy="533400"/>
          </a:xfrm>
          <a:custGeom>
            <a:avLst/>
            <a:gdLst/>
            <a:ahLst/>
            <a:cxnLst/>
            <a:rect l="l" t="t" r="r" b="b"/>
            <a:pathLst>
              <a:path w="2639568" h="533400">
                <a:moveTo>
                  <a:pt x="0" y="533399"/>
                </a:moveTo>
                <a:lnTo>
                  <a:pt x="2639568" y="533399"/>
                </a:lnTo>
                <a:lnTo>
                  <a:pt x="2639568" y="0"/>
                </a:lnTo>
                <a:lnTo>
                  <a:pt x="0" y="0"/>
                </a:lnTo>
                <a:lnTo>
                  <a:pt x="0" y="533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426067" y="6254191"/>
            <a:ext cx="1945639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57480" marR="12700" indent="-144780">
              <a:lnSpc>
                <a:spcPct val="114999"/>
              </a:lnSpc>
            </a:pPr>
            <a:r>
              <a:rPr sz="1200" b="1" spc="-10" dirty="0" smtClean="0">
                <a:latin typeface="Calibri"/>
                <a:cs typeface="Calibri"/>
              </a:rPr>
              <a:t>Abno</a:t>
            </a:r>
            <a:r>
              <a:rPr sz="1200" b="1" spc="5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m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l blee</a:t>
            </a:r>
            <a:r>
              <a:rPr sz="1200" b="1" spc="-10" dirty="0" smtClean="0">
                <a:latin typeface="Calibri"/>
                <a:cs typeface="Calibri"/>
              </a:rPr>
              <a:t>ding</a:t>
            </a:r>
            <a:r>
              <a:rPr sz="1200" b="1" spc="2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10" dirty="0" smtClean="0">
                <a:latin typeface="Calibri"/>
                <a:cs typeface="Calibri"/>
              </a:rPr>
              <a:t>unusu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l disc</a:t>
            </a:r>
            <a:r>
              <a:rPr sz="1200" b="1" spc="5" dirty="0" smtClean="0">
                <a:latin typeface="Calibri"/>
                <a:cs typeface="Calibri"/>
              </a:rPr>
              <a:t>h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20" dirty="0" smtClean="0">
                <a:latin typeface="Calibri"/>
                <a:cs typeface="Calibri"/>
              </a:rPr>
              <a:t>g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f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0" dirty="0" smtClean="0">
                <a:latin typeface="Calibri"/>
                <a:cs typeface="Calibri"/>
              </a:rPr>
              <a:t>om</a:t>
            </a:r>
            <a:r>
              <a:rPr sz="1200" b="1" spc="-2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th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-20" dirty="0" smtClean="0">
                <a:latin typeface="Calibri"/>
                <a:cs typeface="Calibri"/>
              </a:rPr>
              <a:t>v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gina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48728" y="1949195"/>
            <a:ext cx="2639568" cy="2165604"/>
          </a:xfrm>
          <a:custGeom>
            <a:avLst/>
            <a:gdLst/>
            <a:ahLst/>
            <a:cxnLst/>
            <a:rect l="l" t="t" r="r" b="b"/>
            <a:pathLst>
              <a:path w="2639568" h="2165604">
                <a:moveTo>
                  <a:pt x="0" y="2165604"/>
                </a:moveTo>
                <a:lnTo>
                  <a:pt x="2639568" y="2165604"/>
                </a:lnTo>
                <a:lnTo>
                  <a:pt x="2639568" y="0"/>
                </a:lnTo>
                <a:lnTo>
                  <a:pt x="0" y="0"/>
                </a:lnTo>
                <a:lnTo>
                  <a:pt x="0" y="21656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48728" y="1949195"/>
            <a:ext cx="2639568" cy="2860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29678" y="1930145"/>
            <a:ext cx="2677668" cy="2898647"/>
          </a:xfrm>
          <a:custGeom>
            <a:avLst/>
            <a:gdLst/>
            <a:ahLst/>
            <a:cxnLst/>
            <a:rect l="l" t="t" r="r" b="b"/>
            <a:pathLst>
              <a:path w="2677668" h="2898648">
                <a:moveTo>
                  <a:pt x="0" y="2898647"/>
                </a:moveTo>
                <a:lnTo>
                  <a:pt x="2677668" y="2898647"/>
                </a:lnTo>
                <a:lnTo>
                  <a:pt x="2677668" y="0"/>
                </a:lnTo>
                <a:lnTo>
                  <a:pt x="0" y="0"/>
                </a:lnTo>
                <a:lnTo>
                  <a:pt x="0" y="2898647"/>
                </a:lnTo>
                <a:close/>
              </a:path>
            </a:pathLst>
          </a:custGeom>
          <a:ln w="38099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57871" y="4114800"/>
            <a:ext cx="2630424" cy="705612"/>
          </a:xfrm>
          <a:custGeom>
            <a:avLst/>
            <a:gdLst/>
            <a:ahLst/>
            <a:cxnLst/>
            <a:rect l="l" t="t" r="r" b="b"/>
            <a:pathLst>
              <a:path w="2630424" h="705612">
                <a:moveTo>
                  <a:pt x="0" y="705612"/>
                </a:moveTo>
                <a:lnTo>
                  <a:pt x="2630424" y="705612"/>
                </a:lnTo>
                <a:lnTo>
                  <a:pt x="2630424" y="0"/>
                </a:lnTo>
                <a:lnTo>
                  <a:pt x="0" y="0"/>
                </a:lnTo>
                <a:lnTo>
                  <a:pt x="0" y="705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518907" y="4140453"/>
            <a:ext cx="2303780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93700" marR="12700" indent="-381000">
              <a:lnSpc>
                <a:spcPct val="114999"/>
              </a:lnSpc>
            </a:pPr>
            <a:r>
              <a:rPr sz="1200" b="1" spc="-30" dirty="0" smtClean="0">
                <a:latin typeface="Calibri"/>
                <a:cs typeface="Calibri"/>
              </a:rPr>
              <a:t>P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in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difficulty</a:t>
            </a:r>
            <a:r>
              <a:rPr sz="1200" b="1" spc="-3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dur</a:t>
            </a:r>
            <a:r>
              <a:rPr sz="1200" b="1" spc="-5" dirty="0" smtClean="0">
                <a:latin typeface="Calibri"/>
                <a:cs typeface="Calibri"/>
              </a:rPr>
              <a:t>ing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ur</a:t>
            </a:r>
            <a:r>
              <a:rPr sz="1200" b="1" spc="-5" dirty="0" smtClean="0">
                <a:latin typeface="Calibri"/>
                <a:cs typeface="Calibri"/>
              </a:rPr>
              <a:t>in</a:t>
            </a:r>
            <a:r>
              <a:rPr sz="1200" b="1" spc="-30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0" dirty="0" smtClean="0">
                <a:latin typeface="Calibri"/>
                <a:cs typeface="Calibri"/>
              </a:rPr>
              <a:t>i</a:t>
            </a:r>
            <a:r>
              <a:rPr sz="1200" b="1" spc="-10" dirty="0" smtClean="0">
                <a:latin typeface="Calibri"/>
                <a:cs typeface="Calibri"/>
              </a:rPr>
              <a:t>on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10" dirty="0" smtClean="0">
                <a:latin typeface="Calibri"/>
                <a:cs typeface="Calibri"/>
              </a:rPr>
              <a:t>p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in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dur</a:t>
            </a:r>
            <a:r>
              <a:rPr sz="1200" b="1" spc="-5" dirty="0" smtClean="0">
                <a:latin typeface="Calibri"/>
                <a:cs typeface="Calibri"/>
              </a:rPr>
              <a:t>ing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i</a:t>
            </a:r>
            <a:r>
              <a:rPr sz="1200" b="1" spc="-20" dirty="0" smtClean="0">
                <a:latin typeface="Calibri"/>
                <a:cs typeface="Calibri"/>
              </a:rPr>
              <a:t>n</a:t>
            </a:r>
            <a:r>
              <a:rPr sz="1200" b="1" spc="-15" dirty="0" smtClean="0">
                <a:latin typeface="Calibri"/>
                <a:cs typeface="Calibri"/>
              </a:rPr>
              <a:t>t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0" dirty="0" smtClean="0">
                <a:latin typeface="Calibri"/>
                <a:cs typeface="Calibri"/>
              </a:rPr>
              <a:t>co</a:t>
            </a:r>
            <a:r>
              <a:rPr sz="1200" b="1" spc="-10" dirty="0" smtClean="0">
                <a:latin typeface="Calibri"/>
                <a:cs typeface="Calibri"/>
              </a:rPr>
              <a:t>ur</a:t>
            </a:r>
            <a:r>
              <a:rPr sz="1200" b="1" spc="0" dirty="0" smtClean="0">
                <a:latin typeface="Calibri"/>
                <a:cs typeface="Calibri"/>
              </a:rPr>
              <a:t>se.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ypes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of</a:t>
            </a:r>
            <a:r>
              <a:rPr sz="3600" b="1" spc="-1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1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608" y="972692"/>
            <a:ext cx="6191250" cy="2255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most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on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vical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cancer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i="1" spc="-10" dirty="0" smtClean="0">
                <a:solidFill>
                  <a:srgbClr val="404040"/>
                </a:solidFill>
                <a:latin typeface="Corbel"/>
                <a:cs typeface="Corbel"/>
              </a:rPr>
              <a:t>squamous</a:t>
            </a:r>
            <a:r>
              <a:rPr sz="1600" b="1" i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i="1" spc="-10" dirty="0" smtClean="0">
                <a:solidFill>
                  <a:srgbClr val="404040"/>
                </a:solidFill>
                <a:latin typeface="Corbel"/>
                <a:cs typeface="Corbel"/>
              </a:rPr>
              <a:t>cel</a:t>
            </a:r>
            <a:r>
              <a:rPr sz="1600" b="1" i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i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i="1" spc="-10" dirty="0" smtClean="0">
                <a:solidFill>
                  <a:srgbClr val="404040"/>
                </a:solidFill>
                <a:latin typeface="Corbel"/>
                <a:cs typeface="Corbel"/>
              </a:rPr>
              <a:t>carcinom</a:t>
            </a:r>
            <a:r>
              <a:rPr sz="1600" b="1" i="1" spc="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51"/>
              </a:spcBef>
            </a:pPr>
            <a:endParaRPr sz="1000"/>
          </a:p>
          <a:p>
            <a:pPr marL="355600" marR="110489" indent="-342900">
              <a:lnSpc>
                <a:spcPct val="15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Squam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n, fl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found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the 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rms the surf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ce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12700" indent="-342900">
              <a:lnSpc>
                <a:spcPct val="15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uam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entry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x,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sk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n,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most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tible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human</a:t>
            </a:r>
            <a:r>
              <a:rPr sz="1400" i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ill</a:t>
            </a:r>
            <a:r>
              <a:rPr sz="1400" i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ma vir</a:t>
            </a:r>
            <a:r>
              <a:rPr sz="1400" i="1" spc="-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i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i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(HPV).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7"/>
              </a:spcBef>
              <a:buClr>
                <a:srgbClr val="90C225"/>
              </a:buClr>
              <a:buFont typeface="DYMO Symbols"/>
              <a:buChar char=""/>
            </a:pPr>
            <a:endParaRPr sz="8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sults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60692" y="550163"/>
            <a:ext cx="4934711" cy="5490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41642" y="531113"/>
            <a:ext cx="4972811" cy="5529072"/>
          </a:xfrm>
          <a:custGeom>
            <a:avLst/>
            <a:gdLst/>
            <a:ahLst/>
            <a:cxnLst/>
            <a:rect l="l" t="t" r="r" b="b"/>
            <a:pathLst>
              <a:path w="4972811" h="5529072">
                <a:moveTo>
                  <a:pt x="0" y="5529072"/>
                </a:moveTo>
                <a:lnTo>
                  <a:pt x="4972811" y="5529072"/>
                </a:lnTo>
                <a:lnTo>
                  <a:pt x="4972811" y="0"/>
                </a:lnTo>
                <a:lnTo>
                  <a:pt x="0" y="0"/>
                </a:lnTo>
                <a:lnTo>
                  <a:pt x="0" y="5529072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8779" y="3447288"/>
            <a:ext cx="4138422" cy="2862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40067" y="6181140"/>
            <a:ext cx="4502785" cy="172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 smtClean="0">
                <a:latin typeface="Corbel"/>
                <a:cs typeface="Corbel"/>
              </a:rPr>
              <a:t>Im</a:t>
            </a:r>
            <a:r>
              <a:rPr sz="1000" spc="0" dirty="0" smtClean="0">
                <a:latin typeface="Corbel"/>
                <a:cs typeface="Corbel"/>
              </a:rPr>
              <a:t>a</a:t>
            </a:r>
            <a:r>
              <a:rPr sz="1000" spc="-5" dirty="0" smtClean="0">
                <a:latin typeface="Corbel"/>
                <a:cs typeface="Corbel"/>
              </a:rPr>
              <a:t>ge sour</a:t>
            </a:r>
            <a:r>
              <a:rPr sz="1000" spc="-15" dirty="0" smtClean="0">
                <a:latin typeface="Corbel"/>
                <a:cs typeface="Corbel"/>
              </a:rPr>
              <a:t>c</a:t>
            </a:r>
            <a:r>
              <a:rPr sz="1000" spc="-10" dirty="0" smtClean="0">
                <a:latin typeface="Corbel"/>
                <a:cs typeface="Corbel"/>
              </a:rPr>
              <a:t>e</a:t>
            </a:r>
            <a:r>
              <a:rPr sz="1000" spc="-5" dirty="0" smtClean="0">
                <a:latin typeface="Corbel"/>
                <a:cs typeface="Corbel"/>
              </a:rPr>
              <a:t>: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http</a:t>
            </a:r>
            <a:r>
              <a:rPr sz="1000" spc="0" dirty="0" smtClean="0">
                <a:latin typeface="Corbel"/>
                <a:cs typeface="Corbel"/>
              </a:rPr>
              <a:t>s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://www.</a:t>
            </a:r>
            <a:r>
              <a:rPr sz="1000" spc="-15" dirty="0" smtClean="0">
                <a:latin typeface="Corbel"/>
                <a:cs typeface="Corbel"/>
                <a:hlinkClick r:id="rId6"/>
              </a:rPr>
              <a:t>c</a:t>
            </a:r>
            <a:r>
              <a:rPr sz="1000" spc="-5" dirty="0" smtClean="0">
                <a:latin typeface="Corbel"/>
                <a:cs typeface="Corbel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nce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r.g</a:t>
            </a:r>
            <a:r>
              <a:rPr sz="1000" spc="-300" dirty="0" smtClean="0">
                <a:latin typeface="Corbel"/>
                <a:cs typeface="Corbel"/>
                <a:hlinkClick r:id="rId6"/>
              </a:rPr>
              <a:t>o</a:t>
            </a:r>
            <a:r>
              <a:rPr sz="1350" spc="-270" baseline="21604" dirty="0" smtClean="0">
                <a:solidFill>
                  <a:srgbClr val="90C225"/>
                </a:solidFill>
                <a:latin typeface="Corbel"/>
                <a:cs typeface="Corbel"/>
                <a:hlinkClick r:id="rId6"/>
              </a:rPr>
              <a:t>2</a:t>
            </a:r>
            <a:r>
              <a:rPr sz="1000" spc="-295" dirty="0" smtClean="0">
                <a:latin typeface="Corbel"/>
                <a:cs typeface="Corbel"/>
                <a:hlinkClick r:id="rId6"/>
              </a:rPr>
              <a:t>v</a:t>
            </a:r>
            <a:r>
              <a:rPr sz="1350" spc="-270" baseline="21604" dirty="0" smtClean="0">
                <a:solidFill>
                  <a:srgbClr val="90C225"/>
                </a:solidFill>
                <a:latin typeface="Corbel"/>
                <a:cs typeface="Corbel"/>
                <a:hlinkClick r:id="rId6"/>
              </a:rPr>
              <a:t>2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/types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/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ce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rv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ic</a:t>
            </a:r>
            <a:r>
              <a:rPr sz="1000" spc="10" dirty="0" smtClean="0">
                <a:latin typeface="Corbel"/>
                <a:cs typeface="Corbel"/>
                <a:hlinkClick r:id="rId6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l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/und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e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r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s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t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a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n</a:t>
            </a:r>
            <a:r>
              <a:rPr sz="1000" spc="-20" dirty="0" smtClean="0">
                <a:latin typeface="Corbel"/>
                <a:cs typeface="Corbel"/>
                <a:hlinkClick r:id="rId6"/>
              </a:rPr>
              <a:t>d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in</a:t>
            </a:r>
            <a:r>
              <a:rPr sz="1000" spc="5" dirty="0" smtClean="0">
                <a:latin typeface="Corbel"/>
                <a:cs typeface="Corbel"/>
                <a:hlinkClick r:id="rId6"/>
              </a:rPr>
              <a:t>g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-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c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e</a:t>
            </a:r>
            <a:r>
              <a:rPr sz="1000" spc="5" dirty="0" smtClean="0">
                <a:latin typeface="Corbel"/>
                <a:cs typeface="Corbel"/>
                <a:hlinkClick r:id="rId6"/>
              </a:rPr>
              <a:t>r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v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i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c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al</a:t>
            </a:r>
            <a:r>
              <a:rPr sz="1000" spc="10" dirty="0" smtClean="0">
                <a:latin typeface="Corbel"/>
                <a:cs typeface="Corbel"/>
                <a:hlinkClick r:id="rId6"/>
              </a:rPr>
              <a:t>-</a:t>
            </a:r>
            <a:r>
              <a:rPr sz="1000" spc="0" dirty="0" smtClean="0">
                <a:latin typeface="Corbel"/>
                <a:cs typeface="Corbel"/>
                <a:hlinkClick r:id="rId6"/>
              </a:rPr>
              <a:t>c</a:t>
            </a:r>
            <a:r>
              <a:rPr sz="1000" spc="-10" dirty="0" smtClean="0">
                <a:latin typeface="Corbel"/>
                <a:cs typeface="Corbel"/>
                <a:hlinkClick r:id="rId6"/>
              </a:rPr>
              <a:t>hange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s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97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Fa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c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ts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</a:t>
            </a:r>
            <a:r>
              <a:rPr sz="3600" b="1" spc="-1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848" y="961390"/>
            <a:ext cx="5918835" cy="17970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2069">
              <a:lnSpc>
                <a:spcPct val="100000"/>
              </a:lnSpc>
            </a:pP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By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40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0, at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least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 8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0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%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women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wi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ll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have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ac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ui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ed h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man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illomavi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also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know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as 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-13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38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 men.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mptoms.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In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HPV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tent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at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ping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848" y="3216402"/>
            <a:ext cx="6073140" cy="2451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b="1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b="1" spc="-1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400" b="1" spc="-1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400" b="1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Cer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Hea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mmended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21.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21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–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29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sh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30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–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6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sh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test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ting)</a:t>
            </a:r>
            <a:endParaRPr sz="14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ptable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</a:pPr>
            <a:endParaRPr sz="950"/>
          </a:p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81000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cted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ith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human immu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defi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(HIV),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immu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stem,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diethyl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tilbe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(D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)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birth 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quire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uent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5848" y="6112662"/>
            <a:ext cx="495871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alk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tor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ay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bout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ap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est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scre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ni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g!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60942" y="6149035"/>
            <a:ext cx="13462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solidFill>
                  <a:srgbClr val="90C225"/>
                </a:solidFill>
                <a:latin typeface="Corbel"/>
                <a:cs typeface="Corbel"/>
              </a:rPr>
              <a:t>23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26935" y="694944"/>
            <a:ext cx="5235702" cy="35882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2840" y="4475988"/>
            <a:ext cx="3790950" cy="13205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797545" y="4538726"/>
            <a:ext cx="3164840" cy="10902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" algn="ctr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An Import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nt</a:t>
            </a:r>
            <a:r>
              <a:rPr sz="1400" b="1" spc="-3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Note</a:t>
            </a:r>
            <a:r>
              <a:rPr sz="1400" b="1" spc="-3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10" dirty="0" smtClean="0">
                <a:latin typeface="Corbel"/>
                <a:cs typeface="Corbel"/>
              </a:rPr>
              <a:t>b</a:t>
            </a:r>
            <a:r>
              <a:rPr sz="1400" b="1" spc="0" dirty="0" smtClean="0">
                <a:latin typeface="Corbel"/>
                <a:cs typeface="Corbel"/>
              </a:rPr>
              <a:t>out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HPV</a:t>
            </a:r>
            <a:endParaRPr sz="1400">
              <a:latin typeface="Corbel"/>
              <a:cs typeface="Corbel"/>
            </a:endParaRPr>
          </a:p>
          <a:p>
            <a:pPr marL="12700" marR="12700" indent="-635" algn="ctr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HPV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not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me as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human immu</a:t>
            </a:r>
            <a:r>
              <a:rPr sz="1400" spc="5" dirty="0" smtClean="0">
                <a:latin typeface="Corbel"/>
                <a:cs typeface="Corbel"/>
              </a:rPr>
              <a:t>n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defi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ncy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vi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(HI</a:t>
            </a:r>
            <a:r>
              <a:rPr sz="1400" spc="-85" dirty="0" smtClean="0">
                <a:latin typeface="Corbel"/>
                <a:cs typeface="Corbel"/>
              </a:rPr>
              <a:t>V</a:t>
            </a:r>
            <a:r>
              <a:rPr sz="1400" spc="0" dirty="0" smtClean="0">
                <a:latin typeface="Corbel"/>
                <a:cs typeface="Corbel"/>
              </a:rPr>
              <a:t>,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ch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-2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)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 si</a:t>
            </a:r>
            <a:r>
              <a:rPr sz="1400" spc="-10" dirty="0" smtClean="0">
                <a:latin typeface="Corbel"/>
                <a:cs typeface="Corbel"/>
              </a:rPr>
              <a:t>m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x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vi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(HS</a:t>
            </a:r>
            <a:r>
              <a:rPr sz="1400" spc="-90" dirty="0" smtClean="0">
                <a:latin typeface="Corbel"/>
                <a:cs typeface="Corbel"/>
              </a:rPr>
              <a:t>V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ch 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ld 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 and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ni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al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rp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5" dirty="0" smtClean="0">
                <a:latin typeface="Corbel"/>
                <a:cs typeface="Corbel"/>
              </a:rPr>
              <a:t>)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1285">
              <a:lnSpc>
                <a:spcPct val="100000"/>
              </a:lnSpc>
            </a:pP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More</a:t>
            </a:r>
            <a:r>
              <a:rPr sz="3600" b="1" spc="-16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About</a:t>
            </a:r>
            <a:r>
              <a:rPr sz="3600" b="1" spc="-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HPV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and</a:t>
            </a:r>
            <a:r>
              <a:rPr sz="3600" b="1" spc="-13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Cervical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alth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3443" y="813561"/>
            <a:ext cx="6470015" cy="2728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18159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Almost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vical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cancer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by 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persis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ent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infection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wi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hu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pil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oma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irus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)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355600" indent="-343535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infe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surf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ce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n,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anus,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48895" indent="-343535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mmon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xual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nclu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nal,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282575" indent="-343535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types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rts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and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geni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rts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seld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lin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6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marR="144780" indent="-343535" algn="just">
              <a:lnSpc>
                <a:spcPct val="100099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typ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HPV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hig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str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ngly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lin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vulva,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men,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nile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in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anus,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uth,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both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443" y="3924172"/>
            <a:ext cx="6628130" cy="18980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Know</a:t>
            </a:r>
            <a:r>
              <a:rPr sz="1400" b="1" spc="-1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b="1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tus!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6"/>
              </a:spcBef>
            </a:pPr>
            <a:endParaRPr sz="1000"/>
          </a:p>
          <a:p>
            <a:pPr marL="355600" marR="12700" indent="-343535">
              <a:lnSpc>
                <a:spcPct val="100099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Due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xual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nsmit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ill not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judg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d.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ught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fe- 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tening!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101600" indent="-343535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5600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go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of pr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turn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8775" indent="-34671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877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test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will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show if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your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cells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are going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through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changes.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810" y="5799594"/>
            <a:ext cx="687959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The diagram above shows : Normal cells changing to Pre-cancer cells changing to Cancer cells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53321" y="6149035"/>
            <a:ext cx="14224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solidFill>
                  <a:srgbClr val="90C225"/>
                </a:solidFill>
                <a:latin typeface="Corbel"/>
                <a:cs typeface="Corbel"/>
              </a:rPr>
              <a:t>24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25419" y="1229867"/>
            <a:ext cx="4678679" cy="2980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15961" y="1210817"/>
            <a:ext cx="4716780" cy="3019043"/>
          </a:xfrm>
          <a:custGeom>
            <a:avLst/>
            <a:gdLst/>
            <a:ahLst/>
            <a:cxnLst/>
            <a:rect l="l" t="t" r="r" b="b"/>
            <a:pathLst>
              <a:path w="4716780" h="3019043">
                <a:moveTo>
                  <a:pt x="0" y="3019043"/>
                </a:moveTo>
                <a:lnTo>
                  <a:pt x="4716780" y="3019043"/>
                </a:lnTo>
                <a:lnTo>
                  <a:pt x="4716780" y="0"/>
                </a:lnTo>
                <a:lnTo>
                  <a:pt x="0" y="0"/>
                </a:lnTo>
                <a:lnTo>
                  <a:pt x="0" y="3019043"/>
                </a:lnTo>
                <a:close/>
              </a:path>
            </a:pathLst>
          </a:custGeom>
          <a:ln w="38099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727950" y="4255046"/>
            <a:ext cx="1186815" cy="172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 smtClean="0">
                <a:latin typeface="Corbel"/>
                <a:cs typeface="Corbel"/>
              </a:rPr>
              <a:t>Image </a:t>
            </a:r>
            <a:r>
              <a:rPr sz="1000" spc="-5" dirty="0" smtClean="0">
                <a:latin typeface="Corbel"/>
                <a:cs typeface="Corbel"/>
              </a:rPr>
              <a:t>source: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cdc.gov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0271" y="295909"/>
            <a:ext cx="8646795" cy="5111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P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V</a:t>
            </a:r>
            <a:r>
              <a:rPr sz="3200" b="1" spc="-2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V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200" b="1" spc="-45" dirty="0" smtClean="0">
                <a:solidFill>
                  <a:srgbClr val="90C225"/>
                </a:solidFill>
                <a:latin typeface="Corbel"/>
                <a:cs typeface="Corbel"/>
              </a:rPr>
              <a:t>c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cin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i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ons</a:t>
            </a:r>
            <a:r>
              <a:rPr sz="3200" b="1" spc="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for 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P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re-</a:t>
            </a:r>
            <a:r>
              <a:rPr sz="3200" b="1" spc="-21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eens 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nd</a:t>
            </a:r>
            <a:r>
              <a:rPr sz="3200" b="1" spc="-3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-26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oung</a:t>
            </a:r>
            <a:r>
              <a:rPr sz="3200" b="1" spc="-1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Adul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005" y="936371"/>
            <a:ext cx="6830059" cy="3162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80645">
              <a:lnSpc>
                <a:spcPct val="100000"/>
              </a:lnSpc>
            </a:pPr>
            <a:r>
              <a:rPr sz="1800" b="1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hy va</a:t>
            </a:r>
            <a:r>
              <a:rPr sz="1800" b="1" spc="-3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cin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8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-teens</a:t>
            </a:r>
            <a:r>
              <a:rPr sz="18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d young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lts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for hu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illomavi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us (HPV)?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6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infe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tion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tu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lly</a:t>
            </a:r>
            <a:r>
              <a:rPr sz="1600" spc="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rvi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al,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aginal,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ul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penile,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al,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throat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genital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ts.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355600" marR="31115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cina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ion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i="1" spc="-5" dirty="0" smtClean="0">
                <a:solidFill>
                  <a:srgbClr val="404040"/>
                </a:solidFill>
                <a:latin typeface="Corbel"/>
                <a:cs typeface="Corbel"/>
              </a:rPr>
              <a:t>si</a:t>
            </a:r>
            <a:r>
              <a:rPr sz="1600" i="1" spc="-2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i="1" spc="-5" dirty="0" smtClean="0">
                <a:solidFill>
                  <a:srgbClr val="404040"/>
                </a:solidFill>
                <a:latin typeface="Corbel"/>
                <a:cs typeface="Corbel"/>
              </a:rPr>
              <a:t>nifi</a:t>
            </a:r>
            <a:r>
              <a:rPr sz="1600" i="1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i="1" spc="-1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600" i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i="1" spc="-1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600" i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i="1" spc="-10" dirty="0" smtClean="0">
                <a:solidFill>
                  <a:srgbClr val="404040"/>
                </a:solidFill>
                <a:latin typeface="Corbel"/>
                <a:cs typeface="Corbel"/>
              </a:rPr>
              <a:t>red</a:t>
            </a:r>
            <a:r>
              <a:rPr sz="1600" i="1" spc="-1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i="1" spc="-1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600" i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incid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600" spc="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anus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genital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genital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children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ow up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pote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tially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ex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osed.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00"/>
              </a:lnSpc>
              <a:spcBef>
                <a:spcPts val="15"/>
              </a:spcBef>
              <a:buClr>
                <a:srgbClr val="90C225"/>
              </a:buClr>
              <a:buFont typeface="DYMO Symbols"/>
              <a:buChar char=""/>
            </a:pPr>
            <a:endParaRPr sz="9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ould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3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cin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e?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your pediatrician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Doc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getting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cine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your pr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e-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young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ult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mem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005" y="4200905"/>
            <a:ext cx="6800850" cy="19862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nt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Disease</a:t>
            </a: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Con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rol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ion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om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ci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both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girls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boys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twe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ages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1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1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–12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old.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</a:pPr>
            <a:endParaRPr sz="950"/>
          </a:p>
          <a:p>
            <a:pPr marL="355600" marR="1524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 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did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start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finish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cine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ies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when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 we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 youn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talk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 your pediatrician</a:t>
            </a:r>
            <a:r>
              <a:rPr sz="1600" spc="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Doc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getting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it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them 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soon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as possible.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756285" lvl="1" indent="-28702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75628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Gi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rls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wome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ei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cine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throu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ge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26,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boys</a:t>
            </a:r>
            <a:endParaRPr sz="1600">
              <a:latin typeface="Corbel"/>
              <a:cs typeface="Corbel"/>
            </a:endParaRPr>
          </a:p>
          <a:p>
            <a:pPr marL="756285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throu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 age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21.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57893" y="6149035"/>
            <a:ext cx="13779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 smtClean="0">
                <a:solidFill>
                  <a:srgbClr val="90C225"/>
                </a:solidFill>
                <a:latin typeface="Corbel"/>
                <a:cs typeface="Corbel"/>
              </a:rPr>
              <a:t>25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79892" y="4306823"/>
            <a:ext cx="3423665" cy="174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490584" y="4370070"/>
            <a:ext cx="297624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Need</a:t>
            </a:r>
            <a:r>
              <a:rPr sz="1400" b="1" spc="-30" dirty="0" smtClean="0">
                <a:latin typeface="Corbel"/>
                <a:cs typeface="Corbel"/>
              </a:rPr>
              <a:t> 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elp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p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ying</a:t>
            </a:r>
            <a:r>
              <a:rPr sz="1400" b="1" spc="15" dirty="0" smtClean="0">
                <a:latin typeface="Corbel"/>
                <a:cs typeface="Corbel"/>
              </a:rPr>
              <a:t> </a:t>
            </a:r>
            <a:r>
              <a:rPr sz="1400" b="1" spc="-5" dirty="0" smtClean="0">
                <a:latin typeface="Corbel"/>
                <a:cs typeface="Corbel"/>
              </a:rPr>
              <a:t>f</a:t>
            </a:r>
            <a:r>
              <a:rPr sz="1400" b="1" spc="0" dirty="0" smtClean="0">
                <a:latin typeface="Corbel"/>
                <a:cs typeface="Corbel"/>
              </a:rPr>
              <a:t>or 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 HPV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25" dirty="0" smtClean="0">
                <a:latin typeface="Corbel"/>
                <a:cs typeface="Corbel"/>
              </a:rPr>
              <a:t>c</a:t>
            </a:r>
            <a:r>
              <a:rPr sz="1400" b="1" spc="0" dirty="0" smtClean="0">
                <a:latin typeface="Corbel"/>
                <a:cs typeface="Corbel"/>
              </a:rPr>
              <a:t>cine?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23529" y="4796790"/>
            <a:ext cx="3103245" cy="10902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k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ab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“T</a:t>
            </a:r>
            <a:r>
              <a:rPr sz="1400" spc="-5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Va</a:t>
            </a:r>
            <a:r>
              <a:rPr sz="1400" spc="-3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nes 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Chi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dren (</a:t>
            </a:r>
            <a:r>
              <a:rPr sz="1400" spc="-5" dirty="0" smtClean="0">
                <a:latin typeface="Corbel"/>
                <a:cs typeface="Corbel"/>
              </a:rPr>
              <a:t>V</a:t>
            </a:r>
            <a:r>
              <a:rPr sz="1400" spc="0" dirty="0" smtClean="0">
                <a:latin typeface="Corbel"/>
                <a:cs typeface="Corbel"/>
              </a:rPr>
              <a:t>FC)” 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vides v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-3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nes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ildr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 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1</a:t>
            </a:r>
            <a:r>
              <a:rPr sz="1400" spc="0" dirty="0" smtClean="0">
                <a:latin typeface="Corbel"/>
                <a:cs typeface="Corbel"/>
              </a:rPr>
              <a:t>8 ye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rs and 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unge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,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ho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ninsured,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dic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10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- 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bl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65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Indi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5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a </a:t>
            </a:r>
            <a:r>
              <a:rPr sz="1400" spc="-10" dirty="0" smtClean="0">
                <a:latin typeface="Corbel"/>
                <a:cs typeface="Corbel"/>
              </a:rPr>
              <a:t>Na</a:t>
            </a:r>
            <a:r>
              <a:rPr sz="1400" spc="0" dirty="0" smtClean="0">
                <a:latin typeface="Corbel"/>
                <a:cs typeface="Corbel"/>
              </a:rPr>
              <a:t>tiv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18247" y="844295"/>
            <a:ext cx="4871465" cy="3387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5264" y="279400"/>
            <a:ext cx="6179185" cy="5238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 smtClean="0">
                <a:solidFill>
                  <a:srgbClr val="90C225"/>
                </a:solidFill>
                <a:latin typeface="Corbel"/>
                <a:cs typeface="Corbel"/>
              </a:rPr>
              <a:t>Do</a:t>
            </a:r>
            <a:r>
              <a:rPr sz="3200" b="1" spc="-229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The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s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3200" b="1" spc="-2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Th</a:t>
            </a:r>
            <a:r>
              <a:rPr sz="3200" b="1" spc="-15" dirty="0" smtClean="0">
                <a:solidFill>
                  <a:srgbClr val="90C225"/>
                </a:solidFill>
                <a:latin typeface="Corbel"/>
                <a:cs typeface="Corbel"/>
              </a:rPr>
              <a:t>i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ngs </a:t>
            </a:r>
            <a:r>
              <a:rPr sz="3200" b="1" spc="5" dirty="0" smtClean="0">
                <a:solidFill>
                  <a:srgbClr val="90C225"/>
                </a:solidFill>
                <a:latin typeface="Corbel"/>
                <a:cs typeface="Corbel"/>
              </a:rPr>
              <a:t>f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or</a:t>
            </a:r>
            <a:r>
              <a:rPr sz="3200" b="1" spc="-12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Cerv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i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cal</a:t>
            </a:r>
            <a:r>
              <a:rPr sz="3200" b="1" spc="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He</a:t>
            </a:r>
            <a:r>
              <a:rPr sz="3200" b="1" spc="-10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90C225"/>
                </a:solidFill>
                <a:latin typeface="Corbel"/>
                <a:cs typeface="Corbel"/>
              </a:rPr>
              <a:t>lth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3786" y="1208532"/>
            <a:ext cx="6924675" cy="43516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e steps c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n h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your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isk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vic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ca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7"/>
              </a:spcBef>
            </a:pPr>
            <a:endParaRPr sz="1000"/>
          </a:p>
          <a:p>
            <a:pPr marL="355600" marR="413384" indent="-342900">
              <a:lnSpc>
                <a:spcPct val="100000"/>
              </a:lnSpc>
              <a:tabLst>
                <a:tab pos="354965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3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0,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 get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HP</a:t>
            </a:r>
            <a:r>
              <a:rPr sz="1600" b="1" spc="-7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 most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impo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ion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by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HP</a:t>
            </a:r>
            <a:r>
              <a:rPr sz="1600" spc="-114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 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now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your status!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355600" marR="161925" indent="-342900">
              <a:lnSpc>
                <a:spcPct val="100000"/>
              </a:lnSpc>
              <a:tabLst>
                <a:tab pos="354965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Smo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ing:  </a:t>
            </a:r>
            <a:r>
              <a:rPr sz="1600" spc="-8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omen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who smo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twice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-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smo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ers to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g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</a:pPr>
            <a:endParaRPr sz="950"/>
          </a:p>
          <a:p>
            <a:pPr marL="355600" marR="12700" indent="-342900">
              <a:lnSpc>
                <a:spcPct val="100000"/>
              </a:lnSpc>
              <a:tabLst>
                <a:tab pos="354965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5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8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ei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ht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600" b="1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erweig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wome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more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 d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elop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form 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cervix.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355600" marR="204470" indent="-342900">
              <a:lnSpc>
                <a:spcPct val="100000"/>
              </a:lnSpc>
              <a:tabLst>
                <a:tab pos="354965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3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lk</a:t>
            </a:r>
            <a:r>
              <a:rPr sz="1600" b="1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b="1" spc="-1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3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ily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His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y: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3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ay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high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 you ha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mother 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sister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who d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eloped</a:t>
            </a:r>
            <a:r>
              <a:rPr sz="1600" spc="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ov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rian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espe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ially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ag</a:t>
            </a:r>
            <a:r>
              <a:rPr sz="1600" spc="-5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)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 ha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multip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mem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ers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  (in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luding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s)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eloped</a:t>
            </a:r>
            <a:r>
              <a:rPr sz="1600" spc="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rvi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al,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arian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osta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355600" marR="429895" indent="-342900">
              <a:lnSpc>
                <a:spcPct val="100000"/>
              </a:lnSpc>
              <a:tabLst>
                <a:tab pos="354965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Most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po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ntl</a:t>
            </a:r>
            <a:r>
              <a:rPr sz="1600" b="1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b="1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ett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ing 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ned! 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egula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scheduled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ical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scre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ains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single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way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p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rote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self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from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 disease!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 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any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questions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tests,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 to talk to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our Doc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53321" y="6149035"/>
            <a:ext cx="14287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26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03592" y="850391"/>
            <a:ext cx="4616958" cy="3178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9904" y="758951"/>
            <a:ext cx="8430768" cy="60990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868" y="426719"/>
            <a:ext cx="5131308" cy="2881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532" y="498386"/>
            <a:ext cx="4073042" cy="2575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5503" y="496823"/>
            <a:ext cx="72847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49851" y="2116582"/>
            <a:ext cx="5384800" cy="2898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3365" marR="259715" indent="0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This </a:t>
            </a:r>
            <a:r>
              <a:rPr sz="2400" b="1" spc="-10" dirty="0" smtClean="0">
                <a:latin typeface="Corbel"/>
                <a:cs typeface="Corbel"/>
              </a:rPr>
              <a:t>is</a:t>
            </a:r>
            <a:r>
              <a:rPr sz="2400" b="1" spc="-16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Valer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a and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her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c</a:t>
            </a:r>
            <a:r>
              <a:rPr sz="2400" b="1" spc="-10" dirty="0" smtClean="0">
                <a:latin typeface="Corbel"/>
                <a:cs typeface="Corbel"/>
              </a:rPr>
              <a:t>l</a:t>
            </a:r>
            <a:r>
              <a:rPr sz="2400" b="1" spc="-15" dirty="0" smtClean="0">
                <a:latin typeface="Corbel"/>
                <a:cs typeface="Corbel"/>
              </a:rPr>
              <a:t>os</a:t>
            </a:r>
            <a:r>
              <a:rPr sz="2400" b="1" spc="-10" dirty="0" smtClean="0">
                <a:latin typeface="Corbel"/>
                <a:cs typeface="Corbel"/>
              </a:rPr>
              <a:t>e</a:t>
            </a:r>
            <a:r>
              <a:rPr sz="2400" b="1" spc="0" dirty="0" smtClean="0">
                <a:latin typeface="Corbel"/>
                <a:cs typeface="Corbel"/>
              </a:rPr>
              <a:t>st</a:t>
            </a:r>
            <a:r>
              <a:rPr sz="2400" b="1" spc="-15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fr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en</a:t>
            </a:r>
            <a:r>
              <a:rPr sz="2400" b="1" spc="-10" dirty="0" smtClean="0">
                <a:latin typeface="Corbel"/>
                <a:cs typeface="Corbel"/>
              </a:rPr>
              <a:t>d</a:t>
            </a:r>
            <a:r>
              <a:rPr sz="2400" b="1" spc="0" dirty="0" smtClean="0">
                <a:latin typeface="Corbel"/>
                <a:cs typeface="Corbel"/>
              </a:rPr>
              <a:t>s. </a:t>
            </a:r>
            <a:r>
              <a:rPr sz="2400" b="1" spc="-15" dirty="0" smtClean="0">
                <a:latin typeface="Corbel"/>
                <a:cs typeface="Corbel"/>
              </a:rPr>
              <a:t>Valer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a </a:t>
            </a:r>
            <a:r>
              <a:rPr sz="2400" b="1" spc="-10" dirty="0" smtClean="0">
                <a:latin typeface="Corbel"/>
                <a:cs typeface="Corbel"/>
              </a:rPr>
              <a:t>is f</a:t>
            </a:r>
            <a:r>
              <a:rPr sz="2400" b="1" spc="-5" dirty="0" smtClean="0">
                <a:latin typeface="Corbel"/>
                <a:cs typeface="Corbel"/>
              </a:rPr>
              <a:t>e</a:t>
            </a:r>
            <a:r>
              <a:rPr sz="2400" b="1" spc="-15" dirty="0" smtClean="0">
                <a:latin typeface="Corbel"/>
                <a:cs typeface="Corbel"/>
              </a:rPr>
              <a:t>eling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embarrassed about</a:t>
            </a:r>
            <a:r>
              <a:rPr sz="2400" b="1" spc="-10" dirty="0" smtClean="0">
                <a:latin typeface="Corbel"/>
                <a:cs typeface="Corbel"/>
              </a:rPr>
              <a:t> ge</a:t>
            </a:r>
            <a:r>
              <a:rPr sz="2400" b="1" spc="-5" dirty="0" smtClean="0">
                <a:latin typeface="Corbel"/>
                <a:cs typeface="Corbel"/>
              </a:rPr>
              <a:t>t</a:t>
            </a:r>
            <a:r>
              <a:rPr sz="2400" b="1" spc="-15" dirty="0" smtClean="0">
                <a:latin typeface="Corbel"/>
                <a:cs typeface="Corbel"/>
              </a:rPr>
              <a:t>ting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a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dia</a:t>
            </a:r>
            <a:r>
              <a:rPr sz="2400" b="1" spc="-15" dirty="0" smtClean="0">
                <a:latin typeface="Corbel"/>
                <a:cs typeface="Corbel"/>
              </a:rPr>
              <a:t>gnos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s of </a:t>
            </a:r>
            <a:r>
              <a:rPr sz="2400" b="1" spc="5" dirty="0" smtClean="0">
                <a:latin typeface="Corbel"/>
                <a:cs typeface="Corbel"/>
              </a:rPr>
              <a:t>H</a:t>
            </a:r>
            <a:r>
              <a:rPr sz="2400" b="1" spc="-15" dirty="0" smtClean="0">
                <a:latin typeface="Corbel"/>
                <a:cs typeface="Corbel"/>
              </a:rPr>
              <a:t>P</a:t>
            </a:r>
            <a:r>
              <a:rPr sz="2400" b="1" spc="-185" dirty="0" smtClean="0">
                <a:latin typeface="Corbel"/>
                <a:cs typeface="Corbel"/>
              </a:rPr>
              <a:t>V</a:t>
            </a:r>
            <a:r>
              <a:rPr sz="2400" b="1" spc="0" dirty="0" smtClean="0"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algn="ctr">
              <a:lnSpc>
                <a:spcPct val="100000"/>
              </a:lnSpc>
            </a:pPr>
            <a:r>
              <a:rPr sz="2400" b="1" dirty="0" smtClean="0">
                <a:latin typeface="Corbel"/>
                <a:cs typeface="Corbel"/>
              </a:rPr>
              <a:t>Valeria</a:t>
            </a:r>
            <a:r>
              <a:rPr sz="2400" b="1" spc="-65" dirty="0" smtClean="0">
                <a:latin typeface="Corbel"/>
                <a:cs typeface="Corbel"/>
              </a:rPr>
              <a:t>’</a:t>
            </a:r>
            <a:r>
              <a:rPr sz="2400" b="1" spc="0" dirty="0" smtClean="0">
                <a:latin typeface="Corbel"/>
                <a:cs typeface="Corbel"/>
              </a:rPr>
              <a:t>s</a:t>
            </a:r>
            <a:r>
              <a:rPr sz="2400" b="1" spc="-3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fri</a:t>
            </a:r>
            <a:r>
              <a:rPr sz="2400" b="1" spc="5" dirty="0" smtClean="0">
                <a:latin typeface="Corbel"/>
                <a:cs typeface="Corbel"/>
              </a:rPr>
              <a:t>e</a:t>
            </a:r>
            <a:r>
              <a:rPr sz="2400" b="1" spc="0" dirty="0" smtClean="0">
                <a:latin typeface="Corbel"/>
                <a:cs typeface="Corbel"/>
              </a:rPr>
              <a:t>nds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want</a:t>
            </a:r>
            <a:r>
              <a:rPr sz="2400" b="1" spc="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her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to stay</a:t>
            </a:r>
            <a:r>
              <a:rPr sz="2400" b="1" spc="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healthy</a:t>
            </a:r>
            <a:endParaRPr sz="2400">
              <a:latin typeface="Corbel"/>
              <a:cs typeface="Corbel"/>
            </a:endParaRPr>
          </a:p>
          <a:p>
            <a:pPr marR="5080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and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fe</a:t>
            </a:r>
            <a:r>
              <a:rPr sz="2400" b="1" spc="0" dirty="0" smtClean="0">
                <a:latin typeface="Corbel"/>
                <a:cs typeface="Corbel"/>
              </a:rPr>
              <a:t>el</a:t>
            </a:r>
            <a:r>
              <a:rPr sz="2400" b="1" spc="-3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suppor</a:t>
            </a:r>
            <a:r>
              <a:rPr sz="2400" b="1" spc="-5" dirty="0" smtClean="0">
                <a:latin typeface="Corbel"/>
                <a:cs typeface="Corbel"/>
              </a:rPr>
              <a:t>t</a:t>
            </a:r>
            <a:r>
              <a:rPr sz="2400" b="1" spc="-15" dirty="0" smtClean="0">
                <a:latin typeface="Corbel"/>
                <a:cs typeface="Corbel"/>
              </a:rPr>
              <a:t>e</a:t>
            </a:r>
            <a:r>
              <a:rPr sz="2400" b="1" spc="-10" dirty="0" smtClean="0">
                <a:latin typeface="Corbel"/>
                <a:cs typeface="Corbel"/>
              </a:rPr>
              <a:t>d</a:t>
            </a:r>
            <a:r>
              <a:rPr sz="2400" b="1" spc="0" dirty="0" smtClean="0">
                <a:latin typeface="Corbel"/>
                <a:cs typeface="Corbel"/>
              </a:rPr>
              <a:t>!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R="5080" algn="ctr">
              <a:lnSpc>
                <a:spcPct val="100000"/>
              </a:lnSpc>
            </a:pPr>
            <a:r>
              <a:rPr sz="2400" b="1" dirty="0" smtClean="0">
                <a:latin typeface="Corbel"/>
                <a:cs typeface="Corbel"/>
              </a:rPr>
              <a:t>H</a:t>
            </a:r>
            <a:r>
              <a:rPr sz="2400" b="1" spc="5" dirty="0" smtClean="0">
                <a:latin typeface="Corbel"/>
                <a:cs typeface="Corbel"/>
              </a:rPr>
              <a:t>e</a:t>
            </a:r>
            <a:r>
              <a:rPr sz="2400" b="1" spc="0" dirty="0" smtClean="0">
                <a:latin typeface="Corbel"/>
                <a:cs typeface="Corbel"/>
              </a:rPr>
              <a:t>r</a:t>
            </a:r>
            <a:r>
              <a:rPr sz="2400" b="1" spc="-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frien</a:t>
            </a:r>
            <a:r>
              <a:rPr sz="2400" b="1" spc="5" dirty="0" smtClean="0">
                <a:latin typeface="Corbel"/>
                <a:cs typeface="Corbel"/>
              </a:rPr>
              <a:t>d</a:t>
            </a:r>
            <a:r>
              <a:rPr sz="2400" b="1" spc="0" dirty="0" smtClean="0">
                <a:latin typeface="Corbel"/>
                <a:cs typeface="Corbel"/>
              </a:rPr>
              <a:t>s</a:t>
            </a:r>
            <a:r>
              <a:rPr sz="2400" b="1" spc="-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should</a:t>
            </a:r>
            <a:r>
              <a:rPr sz="2400" b="1" spc="-2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tell he</a:t>
            </a:r>
            <a:r>
              <a:rPr sz="2400" b="1" spc="-135" dirty="0" smtClean="0">
                <a:latin typeface="Corbel"/>
                <a:cs typeface="Corbel"/>
              </a:rPr>
              <a:t>r</a:t>
            </a:r>
            <a:r>
              <a:rPr sz="2400" b="1" spc="0" dirty="0" smtClean="0">
                <a:latin typeface="Corbel"/>
                <a:cs typeface="Corbel"/>
              </a:rPr>
              <a:t>…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23"/>
              </a:spcBef>
            </a:pPr>
            <a:endParaRPr sz="1000"/>
          </a:p>
          <a:p>
            <a:pPr marR="4445" algn="ctr">
              <a:lnSpc>
                <a:spcPct val="100000"/>
              </a:lnSpc>
            </a:pPr>
            <a:r>
              <a:rPr sz="2000" spc="-40" dirty="0" smtClean="0">
                <a:latin typeface="Corbel"/>
                <a:cs typeface="Corbel"/>
              </a:rPr>
              <a:t>(</a:t>
            </a:r>
            <a:r>
              <a:rPr sz="2000" spc="0" dirty="0" smtClean="0">
                <a:latin typeface="Corbel"/>
                <a:cs typeface="Corbel"/>
              </a:rPr>
              <a:t>circle</a:t>
            </a:r>
            <a:r>
              <a:rPr sz="2000" spc="-5" dirty="0" smtClean="0">
                <a:latin typeface="Corbel"/>
                <a:cs typeface="Corbel"/>
              </a:rPr>
              <a:t> </a:t>
            </a:r>
            <a:r>
              <a:rPr sz="2000" u="heavy" spc="-15" dirty="0" smtClean="0">
                <a:latin typeface="Corbel"/>
                <a:cs typeface="Corbel"/>
              </a:rPr>
              <a:t>e</a:t>
            </a:r>
            <a:r>
              <a:rPr sz="2000" u="heavy" spc="0" dirty="0" smtClean="0">
                <a:latin typeface="Corbel"/>
                <a:cs typeface="Corbel"/>
              </a:rPr>
              <a:t>verything </a:t>
            </a:r>
            <a:r>
              <a:rPr sz="2000" spc="0" dirty="0" smtClean="0">
                <a:latin typeface="Corbel"/>
                <a:cs typeface="Corbel"/>
              </a:rPr>
              <a:t>that is</a:t>
            </a:r>
            <a:r>
              <a:rPr sz="2000" spc="-10" dirty="0" smtClean="0">
                <a:latin typeface="Corbel"/>
                <a:cs typeface="Corbel"/>
              </a:rPr>
              <a:t> </a:t>
            </a:r>
            <a:r>
              <a:rPr sz="2000" spc="0" dirty="0" smtClean="0">
                <a:latin typeface="Corbel"/>
                <a:cs typeface="Corbel"/>
              </a:rPr>
              <a:t>true</a:t>
            </a:r>
            <a:r>
              <a:rPr sz="2000" spc="10" dirty="0" smtClean="0">
                <a:latin typeface="Corbel"/>
                <a:cs typeface="Corbel"/>
              </a:rPr>
              <a:t> </a:t>
            </a:r>
            <a:r>
              <a:rPr sz="2000" spc="-10" dirty="0" smtClean="0">
                <a:latin typeface="Corbel"/>
                <a:cs typeface="Corbel"/>
              </a:rPr>
              <a:t>b</a:t>
            </a:r>
            <a:r>
              <a:rPr sz="2000" spc="0" dirty="0" smtClean="0">
                <a:latin typeface="Corbel"/>
                <a:cs typeface="Corbel"/>
              </a:rPr>
              <a:t>elo</a:t>
            </a:r>
            <a:r>
              <a:rPr sz="2000" spc="-25" dirty="0" smtClean="0">
                <a:latin typeface="Corbel"/>
                <a:cs typeface="Corbel"/>
              </a:rPr>
              <a:t>w</a:t>
            </a:r>
            <a:r>
              <a:rPr sz="2000" spc="0" dirty="0" smtClean="0">
                <a:latin typeface="Corbel"/>
                <a:cs typeface="Corbel"/>
              </a:rPr>
              <a:t>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51934" y="1025905"/>
            <a:ext cx="5577205" cy="9988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35" algn="ctr">
              <a:lnSpc>
                <a:spcPct val="100000"/>
              </a:lnSpc>
            </a:pPr>
            <a:r>
              <a:rPr sz="3200" b="1" dirty="0" smtClean="0">
                <a:solidFill>
                  <a:srgbClr val="539F20"/>
                </a:solidFill>
                <a:latin typeface="Corbel"/>
                <a:cs typeface="Corbel"/>
              </a:rPr>
              <a:t>He</a:t>
            </a:r>
            <a:r>
              <a:rPr sz="3200" b="1" spc="-15" dirty="0" smtClean="0">
                <a:solidFill>
                  <a:srgbClr val="539F20"/>
                </a:solidFill>
                <a:latin typeface="Corbel"/>
                <a:cs typeface="Corbel"/>
              </a:rPr>
              <a:t>l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p</a:t>
            </a:r>
            <a:r>
              <a:rPr sz="3200" b="1" spc="-21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T</a:t>
            </a:r>
            <a:r>
              <a:rPr sz="3200" b="1" spc="-15" dirty="0" smtClean="0">
                <a:solidFill>
                  <a:srgbClr val="539F20"/>
                </a:solidFill>
                <a:latin typeface="Corbel"/>
                <a:cs typeface="Corbel"/>
              </a:rPr>
              <a:t>h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ese F</a:t>
            </a:r>
            <a:r>
              <a:rPr sz="3200" b="1" spc="-15" dirty="0" smtClean="0">
                <a:solidFill>
                  <a:srgbClr val="539F20"/>
                </a:solidFill>
                <a:latin typeface="Corbel"/>
                <a:cs typeface="Corbel"/>
              </a:rPr>
              <a:t>r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ie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n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ds</a:t>
            </a:r>
            <a:r>
              <a:rPr sz="3200" b="1" spc="-210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-245" dirty="0" smtClean="0">
                <a:solidFill>
                  <a:srgbClr val="539F20"/>
                </a:solidFill>
                <a:latin typeface="Corbel"/>
                <a:cs typeface="Corbel"/>
              </a:rPr>
              <a:t>T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a</a:t>
            </a:r>
            <a:r>
              <a:rPr sz="3200" b="1" spc="-15" dirty="0" smtClean="0">
                <a:solidFill>
                  <a:srgbClr val="539F20"/>
                </a:solidFill>
                <a:latin typeface="Corbel"/>
                <a:cs typeface="Corbel"/>
              </a:rPr>
              <a:t>l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k</a:t>
            </a:r>
            <a:endParaRPr sz="3200">
              <a:latin typeface="Corbel"/>
              <a:cs typeface="Corbel"/>
            </a:endParaRPr>
          </a:p>
          <a:p>
            <a:pPr marR="0" algn="ctr">
              <a:lnSpc>
                <a:spcPct val="100000"/>
              </a:lnSpc>
            </a:pPr>
            <a:r>
              <a:rPr sz="3200" b="1" dirty="0" smtClean="0">
                <a:solidFill>
                  <a:srgbClr val="539F20"/>
                </a:solidFill>
                <a:latin typeface="Corbel"/>
                <a:cs typeface="Corbel"/>
              </a:rPr>
              <a:t>About</a:t>
            </a:r>
            <a:r>
              <a:rPr sz="3200" b="1" spc="-120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Cerv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i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cal</a:t>
            </a:r>
            <a:r>
              <a:rPr sz="3200" b="1" spc="10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He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lth</a:t>
            </a:r>
            <a:r>
              <a:rPr sz="3200" b="1" spc="-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and HP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V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!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15455" y="5205984"/>
            <a:ext cx="569976" cy="1386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80250" y="5347970"/>
            <a:ext cx="3023870" cy="1383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635" algn="ctr">
              <a:lnSpc>
                <a:spcPct val="100000"/>
              </a:lnSpc>
            </a:pPr>
            <a:r>
              <a:rPr sz="1800" dirty="0" smtClean="0">
                <a:latin typeface="Arial"/>
                <a:cs typeface="Arial"/>
              </a:rPr>
              <a:t>K</a:t>
            </a:r>
            <a:r>
              <a:rPr sz="1800" spc="-10" dirty="0" smtClean="0">
                <a:latin typeface="Arial"/>
                <a:cs typeface="Arial"/>
              </a:rPr>
              <a:t>ee</a:t>
            </a:r>
            <a:r>
              <a:rPr sz="1800" spc="100" dirty="0" smtClean="0">
                <a:latin typeface="Arial"/>
                <a:cs typeface="Arial"/>
              </a:rPr>
              <a:t>p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120" dirty="0" smtClean="0">
                <a:latin typeface="Arial"/>
                <a:cs typeface="Arial"/>
              </a:rPr>
              <a:t>ge</a:t>
            </a:r>
            <a:r>
              <a:rPr sz="1800" spc="50" dirty="0" smtClean="0">
                <a:latin typeface="Arial"/>
                <a:cs typeface="Arial"/>
              </a:rPr>
              <a:t>t</a:t>
            </a:r>
            <a:r>
              <a:rPr sz="1800" spc="120" dirty="0" smtClean="0">
                <a:latin typeface="Arial"/>
                <a:cs typeface="Arial"/>
              </a:rPr>
              <a:t>ting</a:t>
            </a:r>
            <a:r>
              <a:rPr sz="1800" spc="-5" dirty="0" smtClean="0">
                <a:latin typeface="Arial"/>
                <a:cs typeface="Arial"/>
              </a:rPr>
              <a:t> </a:t>
            </a:r>
            <a:r>
              <a:rPr sz="1800" spc="30" dirty="0" smtClean="0">
                <a:latin typeface="Arial"/>
                <a:cs typeface="Arial"/>
              </a:rPr>
              <a:t>pelvic</a:t>
            </a:r>
            <a:r>
              <a:rPr sz="1800" spc="-5" dirty="0" smtClean="0">
                <a:latin typeface="Arial"/>
                <a:cs typeface="Arial"/>
              </a:rPr>
              <a:t> </a:t>
            </a:r>
            <a:r>
              <a:rPr sz="1800" spc="-10" dirty="0" smtClean="0">
                <a:latin typeface="Arial"/>
                <a:cs typeface="Arial"/>
              </a:rPr>
              <a:t>a</a:t>
            </a:r>
            <a:r>
              <a:rPr sz="1800" spc="100" dirty="0" smtClean="0">
                <a:latin typeface="Arial"/>
                <a:cs typeface="Arial"/>
              </a:rPr>
              <a:t>nd </a:t>
            </a:r>
            <a:r>
              <a:rPr sz="1800" spc="-215" dirty="0" smtClean="0">
                <a:latin typeface="Arial"/>
                <a:cs typeface="Arial"/>
              </a:rPr>
              <a:t>P</a:t>
            </a:r>
            <a:r>
              <a:rPr sz="1800" spc="-10" dirty="0" smtClean="0">
                <a:latin typeface="Arial"/>
                <a:cs typeface="Arial"/>
              </a:rPr>
              <a:t>a</a:t>
            </a:r>
            <a:r>
              <a:rPr sz="1800" spc="100" dirty="0" smtClean="0">
                <a:latin typeface="Arial"/>
                <a:cs typeface="Arial"/>
              </a:rPr>
              <a:t>p</a:t>
            </a:r>
            <a:r>
              <a:rPr sz="1800" spc="50" dirty="0" smtClean="0">
                <a:latin typeface="Arial"/>
                <a:cs typeface="Arial"/>
              </a:rPr>
              <a:t> ex</a:t>
            </a:r>
            <a:r>
              <a:rPr sz="1800" spc="-10" dirty="0" smtClean="0">
                <a:latin typeface="Arial"/>
                <a:cs typeface="Arial"/>
              </a:rPr>
              <a:t>a</a:t>
            </a:r>
            <a:r>
              <a:rPr sz="1800" spc="-60" dirty="0" smtClean="0">
                <a:latin typeface="Arial"/>
                <a:cs typeface="Arial"/>
              </a:rPr>
              <a:t>ms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60" dirty="0" smtClean="0">
                <a:latin typeface="Arial"/>
                <a:cs typeface="Arial"/>
              </a:rPr>
              <a:t>and</a:t>
            </a:r>
            <a:r>
              <a:rPr sz="1800" spc="-5" dirty="0" smtClean="0">
                <a:latin typeface="Arial"/>
                <a:cs typeface="Arial"/>
              </a:rPr>
              <a:t> </a:t>
            </a:r>
            <a:r>
              <a:rPr sz="1800" spc="65" dirty="0" smtClean="0">
                <a:latin typeface="Arial"/>
                <a:cs typeface="Arial"/>
              </a:rPr>
              <a:t>t</a:t>
            </a:r>
            <a:r>
              <a:rPr sz="1800" spc="120" dirty="0" smtClean="0">
                <a:latin typeface="Arial"/>
                <a:cs typeface="Arial"/>
              </a:rPr>
              <a:t>a</a:t>
            </a:r>
            <a:r>
              <a:rPr sz="1800" spc="95" dirty="0" smtClean="0">
                <a:latin typeface="Arial"/>
                <a:cs typeface="Arial"/>
              </a:rPr>
              <a:t>lk</a:t>
            </a:r>
            <a:r>
              <a:rPr sz="1800" spc="10" dirty="0" smtClean="0">
                <a:latin typeface="Arial"/>
                <a:cs typeface="Arial"/>
              </a:rPr>
              <a:t> </a:t>
            </a:r>
            <a:r>
              <a:rPr sz="1800" spc="140" dirty="0" smtClean="0">
                <a:latin typeface="Arial"/>
                <a:cs typeface="Arial"/>
              </a:rPr>
              <a:t>to</a:t>
            </a:r>
            <a:r>
              <a:rPr sz="1800" spc="-10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a </a:t>
            </a:r>
            <a:r>
              <a:rPr sz="1800" spc="-15" dirty="0" smtClean="0">
                <a:latin typeface="Arial"/>
                <a:cs typeface="Arial"/>
              </a:rPr>
              <a:t>Do</a:t>
            </a:r>
            <a:r>
              <a:rPr sz="1800" spc="-5" dirty="0" smtClean="0">
                <a:latin typeface="Arial"/>
                <a:cs typeface="Arial"/>
              </a:rPr>
              <a:t>c</a:t>
            </a:r>
            <a:r>
              <a:rPr sz="1800" spc="130" dirty="0" smtClean="0">
                <a:latin typeface="Arial"/>
                <a:cs typeface="Arial"/>
              </a:rPr>
              <a:t>tor</a:t>
            </a:r>
            <a:r>
              <a:rPr sz="1800" spc="95" dirty="0" smtClean="0">
                <a:latin typeface="Arial"/>
                <a:cs typeface="Arial"/>
              </a:rPr>
              <a:t> </a:t>
            </a:r>
            <a:r>
              <a:rPr sz="1800" spc="75" dirty="0" smtClean="0">
                <a:latin typeface="Arial"/>
                <a:cs typeface="Arial"/>
              </a:rPr>
              <a:t>immedi</a:t>
            </a:r>
            <a:r>
              <a:rPr sz="1800" spc="130" dirty="0" smtClean="0">
                <a:latin typeface="Arial"/>
                <a:cs typeface="Arial"/>
              </a:rPr>
              <a:t>a</a:t>
            </a:r>
            <a:r>
              <a:rPr sz="1800" spc="55" dirty="0" smtClean="0">
                <a:latin typeface="Arial"/>
                <a:cs typeface="Arial"/>
              </a:rPr>
              <a:t>t</a:t>
            </a:r>
            <a:r>
              <a:rPr sz="1800" spc="30" dirty="0" smtClean="0">
                <a:latin typeface="Arial"/>
                <a:cs typeface="Arial"/>
              </a:rPr>
              <a:t>ely </a:t>
            </a:r>
            <a:r>
              <a:rPr sz="1800" spc="95" dirty="0" smtClean="0">
                <a:latin typeface="Arial"/>
                <a:cs typeface="Arial"/>
              </a:rPr>
              <a:t>i</a:t>
            </a:r>
            <a:r>
              <a:rPr sz="1800" spc="195" dirty="0" smtClean="0">
                <a:latin typeface="Arial"/>
                <a:cs typeface="Arial"/>
              </a:rPr>
              <a:t>f </a:t>
            </a:r>
            <a:r>
              <a:rPr sz="1800" spc="-40" dirty="0" smtClean="0">
                <a:latin typeface="Arial"/>
                <a:cs typeface="Arial"/>
              </a:rPr>
              <a:t>she ev</a:t>
            </a:r>
            <a:r>
              <a:rPr sz="1800" spc="-10" dirty="0" smtClean="0">
                <a:latin typeface="Arial"/>
                <a:cs typeface="Arial"/>
              </a:rPr>
              <a:t>e</a:t>
            </a:r>
            <a:r>
              <a:rPr sz="1800" spc="95" dirty="0" smtClean="0">
                <a:latin typeface="Arial"/>
                <a:cs typeface="Arial"/>
              </a:rPr>
              <a:t>r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95" dirty="0" smtClean="0">
                <a:latin typeface="Arial"/>
                <a:cs typeface="Arial"/>
              </a:rPr>
              <a:t>h</a:t>
            </a:r>
            <a:r>
              <a:rPr sz="1800" spc="-105" dirty="0" smtClean="0">
                <a:latin typeface="Arial"/>
                <a:cs typeface="Arial"/>
              </a:rPr>
              <a:t>as</a:t>
            </a:r>
            <a:r>
              <a:rPr sz="1800" spc="-55" dirty="0" smtClean="0">
                <a:latin typeface="Arial"/>
                <a:cs typeface="Arial"/>
              </a:rPr>
              <a:t> </a:t>
            </a:r>
            <a:r>
              <a:rPr sz="1800" spc="95" dirty="0" smtClean="0">
                <a:latin typeface="Arial"/>
                <a:cs typeface="Arial"/>
              </a:rPr>
              <a:t>d</a:t>
            </a:r>
            <a:r>
              <a:rPr sz="1800" spc="-30" dirty="0" smtClean="0">
                <a:latin typeface="Arial"/>
                <a:cs typeface="Arial"/>
              </a:rPr>
              <a:t>isc</a:t>
            </a:r>
            <a:r>
              <a:rPr sz="1800" spc="-35" dirty="0" smtClean="0">
                <a:latin typeface="Arial"/>
                <a:cs typeface="Arial"/>
              </a:rPr>
              <a:t>h</a:t>
            </a:r>
            <a:r>
              <a:rPr sz="1800" spc="60" dirty="0" smtClean="0">
                <a:latin typeface="Arial"/>
                <a:cs typeface="Arial"/>
              </a:rPr>
              <a:t>a</a:t>
            </a:r>
            <a:r>
              <a:rPr sz="1800" spc="25" dirty="0" smtClean="0">
                <a:latin typeface="Arial"/>
                <a:cs typeface="Arial"/>
              </a:rPr>
              <a:t>r</a:t>
            </a:r>
            <a:r>
              <a:rPr sz="1800" spc="95" dirty="0" smtClean="0">
                <a:latin typeface="Arial"/>
                <a:cs typeface="Arial"/>
              </a:rPr>
              <a:t>g</a:t>
            </a:r>
            <a:r>
              <a:rPr sz="1800" spc="0" dirty="0" smtClean="0">
                <a:latin typeface="Arial"/>
                <a:cs typeface="Arial"/>
              </a:rPr>
              <a:t>e,</a:t>
            </a:r>
            <a:r>
              <a:rPr sz="1800" spc="-10" dirty="0" smtClean="0">
                <a:latin typeface="Arial"/>
                <a:cs typeface="Arial"/>
              </a:rPr>
              <a:t> </a:t>
            </a:r>
            <a:r>
              <a:rPr sz="1800" spc="95" dirty="0" smtClean="0">
                <a:latin typeface="Arial"/>
                <a:cs typeface="Arial"/>
              </a:rPr>
              <a:t>b</a:t>
            </a:r>
            <a:r>
              <a:rPr sz="1800" spc="25" dirty="0" smtClean="0">
                <a:latin typeface="Arial"/>
                <a:cs typeface="Arial"/>
              </a:rPr>
              <a:t>le</a:t>
            </a:r>
            <a:r>
              <a:rPr sz="1800" spc="30" dirty="0" smtClean="0">
                <a:latin typeface="Arial"/>
                <a:cs typeface="Arial"/>
              </a:rPr>
              <a:t>e</a:t>
            </a:r>
            <a:r>
              <a:rPr sz="1800" spc="95" dirty="0" smtClean="0">
                <a:latin typeface="Arial"/>
                <a:cs typeface="Arial"/>
              </a:rPr>
              <a:t>d</a:t>
            </a:r>
            <a:r>
              <a:rPr sz="1800" spc="55" dirty="0" smtClean="0">
                <a:latin typeface="Arial"/>
                <a:cs typeface="Arial"/>
              </a:rPr>
              <a:t>i</a:t>
            </a:r>
            <a:r>
              <a:rPr sz="1800" spc="145" dirty="0" smtClean="0">
                <a:latin typeface="Arial"/>
                <a:cs typeface="Arial"/>
              </a:rPr>
              <a:t>n</a:t>
            </a:r>
            <a:r>
              <a:rPr sz="1800" spc="95" dirty="0" smtClean="0">
                <a:latin typeface="Arial"/>
                <a:cs typeface="Arial"/>
              </a:rPr>
              <a:t>g</a:t>
            </a:r>
            <a:r>
              <a:rPr sz="1800" spc="0" dirty="0" smtClean="0">
                <a:latin typeface="Arial"/>
                <a:cs typeface="Arial"/>
              </a:rPr>
              <a:t>,</a:t>
            </a:r>
            <a:r>
              <a:rPr sz="1800" spc="-20" dirty="0" smtClean="0">
                <a:latin typeface="Arial"/>
                <a:cs typeface="Arial"/>
              </a:rPr>
              <a:t> </a:t>
            </a:r>
            <a:r>
              <a:rPr sz="1800" spc="95" dirty="0" smtClean="0">
                <a:latin typeface="Arial"/>
                <a:cs typeface="Arial"/>
              </a:rPr>
              <a:t>or </a:t>
            </a:r>
            <a:r>
              <a:rPr sz="1800" spc="65" dirty="0" smtClean="0">
                <a:latin typeface="Arial"/>
                <a:cs typeface="Arial"/>
              </a:rPr>
              <a:t>f</a:t>
            </a:r>
            <a:r>
              <a:rPr sz="1800" spc="120" dirty="0" smtClean="0">
                <a:latin typeface="Arial"/>
                <a:cs typeface="Arial"/>
              </a:rPr>
              <a:t>e</a:t>
            </a:r>
            <a:r>
              <a:rPr sz="1800" spc="-40" dirty="0" smtClean="0">
                <a:latin typeface="Arial"/>
                <a:cs typeface="Arial"/>
              </a:rPr>
              <a:t>els</a:t>
            </a:r>
            <a:r>
              <a:rPr sz="1800" spc="-25" dirty="0" smtClean="0">
                <a:latin typeface="Arial"/>
                <a:cs typeface="Arial"/>
              </a:rPr>
              <a:t> </a:t>
            </a:r>
            <a:r>
              <a:rPr sz="1800" spc="60" dirty="0" smtClean="0">
                <a:latin typeface="Arial"/>
                <a:cs typeface="Arial"/>
              </a:rPr>
              <a:t>pai</a:t>
            </a:r>
            <a:r>
              <a:rPr sz="1800" spc="85" dirty="0" smtClean="0">
                <a:latin typeface="Arial"/>
                <a:cs typeface="Arial"/>
              </a:rPr>
              <a:t>n</a:t>
            </a:r>
            <a:r>
              <a:rPr sz="1800" spc="0" dirty="0" smtClean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85338" y="5347970"/>
            <a:ext cx="3099435" cy="11087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0000"/>
              </a:lnSpc>
            </a:pPr>
            <a:r>
              <a:rPr sz="1800" spc="65" dirty="0" smtClean="0">
                <a:latin typeface="Arial"/>
                <a:cs typeface="Arial"/>
              </a:rPr>
              <a:t>Many</a:t>
            </a:r>
            <a:r>
              <a:rPr sz="1800" spc="-15" dirty="0" smtClean="0">
                <a:latin typeface="Arial"/>
                <a:cs typeface="Arial"/>
              </a:rPr>
              <a:t> </a:t>
            </a:r>
            <a:r>
              <a:rPr sz="1800" spc="100" dirty="0" smtClean="0">
                <a:latin typeface="Arial"/>
                <a:cs typeface="Arial"/>
              </a:rPr>
              <a:t>wom</a:t>
            </a:r>
            <a:r>
              <a:rPr sz="1800" spc="65" dirty="0" smtClean="0">
                <a:latin typeface="Arial"/>
                <a:cs typeface="Arial"/>
              </a:rPr>
              <a:t>e</a:t>
            </a:r>
            <a:r>
              <a:rPr sz="1800" spc="100" dirty="0" smtClean="0">
                <a:latin typeface="Arial"/>
                <a:cs typeface="Arial"/>
              </a:rPr>
              <a:t>n get</a:t>
            </a:r>
            <a:r>
              <a:rPr sz="1800" spc="-10" dirty="0" smtClean="0">
                <a:latin typeface="Arial"/>
                <a:cs typeface="Arial"/>
              </a:rPr>
              <a:t> </a:t>
            </a:r>
            <a:r>
              <a:rPr sz="1800" spc="-105" dirty="0" smtClean="0">
                <a:latin typeface="Arial"/>
                <a:cs typeface="Arial"/>
              </a:rPr>
              <a:t>H</a:t>
            </a:r>
            <a:r>
              <a:rPr sz="1800" spc="-110" dirty="0" smtClean="0">
                <a:latin typeface="Arial"/>
                <a:cs typeface="Arial"/>
              </a:rPr>
              <a:t>P</a:t>
            </a:r>
            <a:r>
              <a:rPr sz="1800" spc="0" dirty="0" smtClean="0">
                <a:latin typeface="Arial"/>
                <a:cs typeface="Arial"/>
              </a:rPr>
              <a:t>V </a:t>
            </a:r>
            <a:r>
              <a:rPr sz="1800" spc="60" dirty="0" smtClean="0">
                <a:latin typeface="Arial"/>
                <a:cs typeface="Arial"/>
              </a:rPr>
              <a:t>and </a:t>
            </a:r>
            <a:r>
              <a:rPr sz="1800" spc="95" dirty="0" smtClean="0">
                <a:latin typeface="Arial"/>
                <a:cs typeface="Arial"/>
              </a:rPr>
              <a:t>i</a:t>
            </a:r>
            <a:r>
              <a:rPr sz="1800" spc="200" dirty="0" smtClean="0">
                <a:latin typeface="Arial"/>
                <a:cs typeface="Arial"/>
              </a:rPr>
              <a:t>t </a:t>
            </a:r>
            <a:r>
              <a:rPr sz="1800" spc="160" dirty="0" smtClean="0">
                <a:latin typeface="Arial"/>
                <a:cs typeface="Arial"/>
              </a:rPr>
              <a:t>wi</a:t>
            </a:r>
            <a:r>
              <a:rPr sz="1800" spc="80" dirty="0" smtClean="0">
                <a:latin typeface="Arial"/>
                <a:cs typeface="Arial"/>
              </a:rPr>
              <a:t>l</a:t>
            </a:r>
            <a:r>
              <a:rPr sz="1800" spc="95" dirty="0" smtClean="0">
                <a:latin typeface="Arial"/>
                <a:cs typeface="Arial"/>
              </a:rPr>
              <a:t>l </a:t>
            </a:r>
            <a:r>
              <a:rPr sz="1800" spc="80" dirty="0" smtClean="0">
                <a:latin typeface="Arial"/>
                <a:cs typeface="Arial"/>
              </a:rPr>
              <a:t>probab</a:t>
            </a:r>
            <a:r>
              <a:rPr sz="1800" spc="40" dirty="0" smtClean="0">
                <a:latin typeface="Arial"/>
                <a:cs typeface="Arial"/>
              </a:rPr>
              <a:t>l</a:t>
            </a:r>
            <a:r>
              <a:rPr sz="1800" spc="0" dirty="0" smtClean="0">
                <a:latin typeface="Arial"/>
                <a:cs typeface="Arial"/>
              </a:rPr>
              <a:t>y</a:t>
            </a:r>
            <a:r>
              <a:rPr sz="1800" spc="-20" dirty="0" smtClean="0">
                <a:latin typeface="Arial"/>
                <a:cs typeface="Arial"/>
              </a:rPr>
              <a:t> </a:t>
            </a:r>
            <a:r>
              <a:rPr sz="1800" spc="55" dirty="0" smtClean="0">
                <a:latin typeface="Arial"/>
                <a:cs typeface="Arial"/>
              </a:rPr>
              <a:t>j</a:t>
            </a:r>
            <a:r>
              <a:rPr sz="1800" spc="145" dirty="0" smtClean="0">
                <a:latin typeface="Arial"/>
                <a:cs typeface="Arial"/>
              </a:rPr>
              <a:t>u</a:t>
            </a:r>
            <a:r>
              <a:rPr sz="1800" spc="0" dirty="0" smtClean="0">
                <a:latin typeface="Arial"/>
                <a:cs typeface="Arial"/>
              </a:rPr>
              <a:t>st</a:t>
            </a:r>
            <a:r>
              <a:rPr sz="1800" spc="-10" dirty="0" smtClean="0">
                <a:latin typeface="Arial"/>
                <a:cs typeface="Arial"/>
              </a:rPr>
              <a:t> </a:t>
            </a:r>
            <a:r>
              <a:rPr sz="1800" spc="95" dirty="0" smtClean="0">
                <a:latin typeface="Arial"/>
                <a:cs typeface="Arial"/>
              </a:rPr>
              <a:t>g</a:t>
            </a:r>
            <a:r>
              <a:rPr sz="1800" spc="90" dirty="0" smtClean="0">
                <a:latin typeface="Arial"/>
                <a:cs typeface="Arial"/>
              </a:rPr>
              <a:t>o </a:t>
            </a:r>
            <a:r>
              <a:rPr sz="1800" spc="-10" dirty="0" smtClean="0">
                <a:latin typeface="Arial"/>
                <a:cs typeface="Arial"/>
              </a:rPr>
              <a:t>a</a:t>
            </a:r>
            <a:r>
              <a:rPr sz="1800" spc="90" dirty="0" smtClean="0">
                <a:latin typeface="Arial"/>
                <a:cs typeface="Arial"/>
              </a:rPr>
              <a:t>wa</a:t>
            </a:r>
            <a:r>
              <a:rPr sz="1800" spc="-140" dirty="0" smtClean="0">
                <a:latin typeface="Arial"/>
                <a:cs typeface="Arial"/>
              </a:rPr>
              <a:t>y</a:t>
            </a:r>
            <a:r>
              <a:rPr sz="1800" spc="0" dirty="0" smtClean="0">
                <a:latin typeface="Arial"/>
                <a:cs typeface="Arial"/>
              </a:rPr>
              <a:t>, </a:t>
            </a:r>
            <a:r>
              <a:rPr sz="1800" spc="90" dirty="0" smtClean="0">
                <a:latin typeface="Arial"/>
                <a:cs typeface="Arial"/>
              </a:rPr>
              <a:t>b</a:t>
            </a:r>
            <a:r>
              <a:rPr sz="1800" spc="95" dirty="0" smtClean="0">
                <a:latin typeface="Arial"/>
                <a:cs typeface="Arial"/>
              </a:rPr>
              <a:t>u</a:t>
            </a:r>
            <a:r>
              <a:rPr sz="1800" spc="195" dirty="0" smtClean="0">
                <a:latin typeface="Arial"/>
                <a:cs typeface="Arial"/>
              </a:rPr>
              <a:t>t</a:t>
            </a:r>
            <a:r>
              <a:rPr sz="1800" spc="-15" dirty="0" smtClean="0">
                <a:latin typeface="Arial"/>
                <a:cs typeface="Arial"/>
              </a:rPr>
              <a:t> </a:t>
            </a:r>
            <a:r>
              <a:rPr sz="1800" spc="-40" dirty="0" smtClean="0">
                <a:latin typeface="Arial"/>
                <a:cs typeface="Arial"/>
              </a:rPr>
              <a:t>she has</a:t>
            </a:r>
            <a:r>
              <a:rPr sz="1800" spc="-10" dirty="0" smtClean="0">
                <a:latin typeface="Arial"/>
                <a:cs typeface="Arial"/>
              </a:rPr>
              <a:t> </a:t>
            </a:r>
            <a:r>
              <a:rPr sz="1800" spc="140" dirty="0" smtClean="0">
                <a:latin typeface="Arial"/>
                <a:cs typeface="Arial"/>
              </a:rPr>
              <a:t>to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90" dirty="0" smtClean="0">
                <a:latin typeface="Arial"/>
                <a:cs typeface="Arial"/>
              </a:rPr>
              <a:t>get </a:t>
            </a:r>
            <a:r>
              <a:rPr sz="1800" spc="85" dirty="0" smtClean="0">
                <a:latin typeface="Arial"/>
                <a:cs typeface="Arial"/>
              </a:rPr>
              <a:t>r</a:t>
            </a:r>
            <a:r>
              <a:rPr sz="1800" spc="80" dirty="0" smtClean="0">
                <a:latin typeface="Arial"/>
                <a:cs typeface="Arial"/>
              </a:rPr>
              <a:t>egu</a:t>
            </a:r>
            <a:r>
              <a:rPr sz="1800" spc="35" dirty="0" smtClean="0">
                <a:latin typeface="Arial"/>
                <a:cs typeface="Arial"/>
              </a:rPr>
              <a:t>l</a:t>
            </a:r>
            <a:r>
              <a:rPr sz="1800" spc="60" dirty="0" smtClean="0">
                <a:latin typeface="Arial"/>
                <a:cs typeface="Arial"/>
              </a:rPr>
              <a:t>a</a:t>
            </a:r>
            <a:r>
              <a:rPr sz="1800" spc="25" dirty="0" smtClean="0">
                <a:latin typeface="Arial"/>
                <a:cs typeface="Arial"/>
              </a:rPr>
              <a:t>r</a:t>
            </a:r>
            <a:r>
              <a:rPr sz="1800" spc="45" dirty="0" smtClean="0">
                <a:latin typeface="Arial"/>
                <a:cs typeface="Arial"/>
              </a:rPr>
              <a:t>ly</a:t>
            </a:r>
            <a:r>
              <a:rPr sz="1800" spc="35" dirty="0" smtClean="0">
                <a:latin typeface="Arial"/>
                <a:cs typeface="Arial"/>
              </a:rPr>
              <a:t> </a:t>
            </a:r>
            <a:r>
              <a:rPr sz="1800" spc="-50" dirty="0" smtClean="0">
                <a:latin typeface="Arial"/>
                <a:cs typeface="Arial"/>
              </a:rPr>
              <a:t>scr</a:t>
            </a:r>
            <a:r>
              <a:rPr sz="1800" spc="-70" dirty="0" smtClean="0">
                <a:latin typeface="Arial"/>
                <a:cs typeface="Arial"/>
              </a:rPr>
              <a:t>e</a:t>
            </a:r>
            <a:r>
              <a:rPr sz="1800" spc="30" dirty="0" smtClean="0">
                <a:latin typeface="Arial"/>
                <a:cs typeface="Arial"/>
              </a:rPr>
              <a:t>en</a:t>
            </a:r>
            <a:r>
              <a:rPr sz="1800" spc="20" dirty="0" smtClean="0">
                <a:latin typeface="Arial"/>
                <a:cs typeface="Arial"/>
              </a:rPr>
              <a:t>e</a:t>
            </a:r>
            <a:r>
              <a:rPr sz="1800" spc="90" dirty="0" smtClean="0">
                <a:latin typeface="Arial"/>
                <a:cs typeface="Arial"/>
              </a:rPr>
              <a:t>d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140" dirty="0" smtClean="0">
                <a:latin typeface="Arial"/>
                <a:cs typeface="Arial"/>
              </a:rPr>
              <a:t>to </a:t>
            </a:r>
            <a:r>
              <a:rPr sz="1800" spc="60" dirty="0" smtClean="0">
                <a:latin typeface="Arial"/>
                <a:cs typeface="Arial"/>
              </a:rPr>
              <a:t>m</a:t>
            </a:r>
            <a:r>
              <a:rPr sz="1800" spc="30" dirty="0" smtClean="0">
                <a:latin typeface="Arial"/>
                <a:cs typeface="Arial"/>
              </a:rPr>
              <a:t>a</a:t>
            </a:r>
            <a:r>
              <a:rPr sz="1800" spc="45" dirty="0" smtClean="0">
                <a:latin typeface="Arial"/>
                <a:cs typeface="Arial"/>
              </a:rPr>
              <a:t>ke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spc="0" dirty="0" smtClean="0">
                <a:latin typeface="Arial"/>
                <a:cs typeface="Arial"/>
              </a:rPr>
              <a:t>sur</a:t>
            </a:r>
            <a:r>
              <a:rPr sz="1800" spc="-10" dirty="0" smtClean="0">
                <a:latin typeface="Arial"/>
                <a:cs typeface="Arial"/>
              </a:rPr>
              <a:t>e</a:t>
            </a:r>
            <a:r>
              <a:rPr sz="1800" spc="195" dirty="0" smtClean="0">
                <a:latin typeface="Arial"/>
                <a:cs typeface="Arial"/>
              </a:rPr>
              <a:t>!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106679"/>
            <a:ext cx="4687062" cy="37726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75118" y="3757676"/>
            <a:ext cx="2028825" cy="459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 smtClean="0">
                <a:solidFill>
                  <a:srgbClr val="7E7E7E"/>
                </a:solidFill>
                <a:latin typeface="Corbel"/>
                <a:cs typeface="Corbel"/>
              </a:rPr>
              <a:t>Breast</a:t>
            </a:r>
            <a:r>
              <a:rPr sz="2800" spc="20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800" spc="-15" dirty="0" smtClean="0">
                <a:solidFill>
                  <a:srgbClr val="7E7E7E"/>
                </a:solidFill>
                <a:latin typeface="Corbel"/>
                <a:cs typeface="Corbel"/>
              </a:rPr>
              <a:t>Health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84932" y="2351532"/>
            <a:ext cx="6676644" cy="1248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56704" y="6409944"/>
            <a:ext cx="1787652" cy="26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97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Fa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c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ts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 Breast</a:t>
            </a:r>
            <a:r>
              <a:rPr sz="3600" b="1" spc="-1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848" y="868298"/>
            <a:ext cx="6249670" cy="36417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at is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400" b="1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ncer?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sta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ls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out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21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Di</a:t>
            </a:r>
            <a:r>
              <a:rPr sz="1400" b="1" spc="114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-1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Kno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36"/>
              </a:spcBef>
              <a:buClr>
                <a:srgbClr val="90C225"/>
              </a:buClr>
              <a:buFont typeface="DYMO Symbols"/>
              <a:buChar char=""/>
            </a:pPr>
            <a:endParaRPr sz="65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>
              <a:lnSpc>
                <a:spcPts val="1000"/>
              </a:lnSpc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Corbel"/>
                <a:cs typeface="Corbel"/>
              </a:rPr>
              <a:t>In mo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case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b="1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proble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can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ented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gh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on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rea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men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29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–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39 ye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rs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1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–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4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0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and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lder sh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mamm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848" y="4613402"/>
            <a:ext cx="6223000" cy="8769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mmon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nal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stitute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sk</a:t>
            </a:r>
            <a:r>
              <a:rPr sz="1400" spc="-7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ment</a:t>
            </a:r>
            <a:r>
              <a:rPr sz="1400" spc="-1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l,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ping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ver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etime.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be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nline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 http:/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/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w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.c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.g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v/bc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kt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  <a:hlinkClick r:id="rId4"/>
              </a:rPr>
              <a:t>l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5848" y="5782564"/>
            <a:ext cx="516001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alk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tor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ay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bout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onal</a:t>
            </a:r>
            <a:r>
              <a:rPr sz="1400" b="1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of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reast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cancer!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53321" y="6149035"/>
            <a:ext cx="14287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29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897368" y="4628388"/>
            <a:ext cx="3743705" cy="681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42172" y="4691801"/>
            <a:ext cx="3056890" cy="4502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8900" marR="12700" indent="-76200">
              <a:lnSpc>
                <a:spcPct val="100099"/>
              </a:lnSpc>
            </a:pPr>
            <a:r>
              <a:rPr sz="140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mammogr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p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y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re 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 </a:t>
            </a:r>
            <a:r>
              <a:rPr sz="1400" spc="-5" dirty="0" smtClean="0">
                <a:latin typeface="Corbel"/>
                <a:cs typeface="Corbel"/>
              </a:rPr>
              <a:t>X</a:t>
            </a:r>
            <a:r>
              <a:rPr sz="1400" spc="0" dirty="0" smtClean="0">
                <a:latin typeface="Corbel"/>
                <a:cs typeface="Corbel"/>
              </a:rPr>
              <a:t>-r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ys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de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bre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 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anc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09816" y="978407"/>
            <a:ext cx="5147309" cy="3531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76459" y="1479803"/>
            <a:ext cx="952500" cy="1085088"/>
          </a:xfrm>
          <a:custGeom>
            <a:avLst/>
            <a:gdLst/>
            <a:ahLst/>
            <a:cxnLst/>
            <a:rect l="l" t="t" r="r" b="b"/>
            <a:pathLst>
              <a:path w="952500" h="1085088">
                <a:moveTo>
                  <a:pt x="0" y="1085088"/>
                </a:moveTo>
                <a:lnTo>
                  <a:pt x="952500" y="1085088"/>
                </a:lnTo>
                <a:lnTo>
                  <a:pt x="952500" y="0"/>
                </a:lnTo>
                <a:lnTo>
                  <a:pt x="0" y="0"/>
                </a:lnTo>
                <a:lnTo>
                  <a:pt x="0" y="1085088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76459" y="1479803"/>
            <a:ext cx="952500" cy="1085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61981" y="1465325"/>
            <a:ext cx="981455" cy="1114044"/>
          </a:xfrm>
          <a:custGeom>
            <a:avLst/>
            <a:gdLst/>
            <a:ahLst/>
            <a:cxnLst/>
            <a:rect l="l" t="t" r="r" b="b"/>
            <a:pathLst>
              <a:path w="981455" h="1114044">
                <a:moveTo>
                  <a:pt x="0" y="1114044"/>
                </a:moveTo>
                <a:lnTo>
                  <a:pt x="981455" y="1114044"/>
                </a:lnTo>
                <a:lnTo>
                  <a:pt x="981455" y="0"/>
                </a:lnTo>
                <a:lnTo>
                  <a:pt x="0" y="0"/>
                </a:lnTo>
                <a:lnTo>
                  <a:pt x="0" y="1114044"/>
                </a:lnTo>
                <a:close/>
              </a:path>
            </a:pathLst>
          </a:custGeom>
          <a:ln w="28956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015" rIns="0" bIns="0" rtlCol="0">
            <a:noAutofit/>
          </a:bodyPr>
          <a:lstStyle/>
          <a:p>
            <a:pPr marL="17653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Le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rni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g</a:t>
            </a:r>
            <a:r>
              <a:rPr sz="3600" b="1" spc="-1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Abo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40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85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o</a:t>
            </a:r>
            <a:r>
              <a:rPr sz="3600" b="1" spc="-10" dirty="0" smtClean="0">
                <a:solidFill>
                  <a:srgbClr val="90C225"/>
                </a:solidFill>
                <a:latin typeface="Corbel"/>
                <a:cs typeface="Corbel"/>
              </a:rPr>
              <a:t>u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r Hea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lth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612" y="1201292"/>
            <a:ext cx="8912225" cy="4162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During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oda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ion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ions,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wi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rn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bout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yo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rough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lking,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ening,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600"/>
              </a:lnSpc>
              <a:spcBef>
                <a:spcPts val="12"/>
              </a:spcBef>
            </a:pPr>
            <a:endParaRPr sz="600"/>
          </a:p>
          <a:p>
            <a:pPr marL="12700">
              <a:lnSpc>
                <a:spcPct val="100000"/>
              </a:lnSpc>
            </a:pP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ry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some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new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!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19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Ple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nt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bout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at to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ics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erest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 most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25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eck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all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ly)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9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about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Pati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the</a:t>
            </a:r>
            <a:r>
              <a:rPr sz="14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9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9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eting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lthc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 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vs.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lthy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ks li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11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gnizing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mptoms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9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rning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for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rning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atment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ptions.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10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-day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 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mote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9"/>
              </a:spcBef>
            </a:pPr>
            <a:endParaRPr sz="650"/>
          </a:p>
          <a:p>
            <a:pPr marL="927100">
              <a:lnSpc>
                <a:spcPct val="100000"/>
              </a:lnSpc>
            </a:pPr>
            <a:r>
              <a:rPr sz="1100" spc="125" dirty="0" smtClean="0">
                <a:solidFill>
                  <a:srgbClr val="90C225"/>
                </a:solidFill>
                <a:latin typeface="DYMO Symbols"/>
                <a:cs typeface="DYMO Symbols"/>
              </a:rPr>
              <a:t>  </a:t>
            </a:r>
            <a:r>
              <a:rPr sz="1100" spc="-114" dirty="0" smtClean="0">
                <a:solidFill>
                  <a:srgbClr val="90C225"/>
                </a:solidFill>
                <a:latin typeface="DYMO Symbols"/>
                <a:cs typeface="DYMO Symbols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mmuni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418064" y="2449067"/>
            <a:ext cx="862583" cy="1235963"/>
          </a:xfrm>
          <a:custGeom>
            <a:avLst/>
            <a:gdLst/>
            <a:ahLst/>
            <a:cxnLst/>
            <a:rect l="l" t="t" r="r" b="b"/>
            <a:pathLst>
              <a:path w="862583" h="1235963">
                <a:moveTo>
                  <a:pt x="0" y="1235963"/>
                </a:moveTo>
                <a:lnTo>
                  <a:pt x="862583" y="1235963"/>
                </a:lnTo>
                <a:lnTo>
                  <a:pt x="862583" y="0"/>
                </a:lnTo>
                <a:lnTo>
                  <a:pt x="0" y="0"/>
                </a:lnTo>
                <a:lnTo>
                  <a:pt x="0" y="1235963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418064" y="2449067"/>
            <a:ext cx="862583" cy="1235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03585" y="2434589"/>
            <a:ext cx="891540" cy="1264919"/>
          </a:xfrm>
          <a:custGeom>
            <a:avLst/>
            <a:gdLst/>
            <a:ahLst/>
            <a:cxnLst/>
            <a:rect l="l" t="t" r="r" b="b"/>
            <a:pathLst>
              <a:path w="891540" h="1264919">
                <a:moveTo>
                  <a:pt x="0" y="1264919"/>
                </a:moveTo>
                <a:lnTo>
                  <a:pt x="891540" y="1264919"/>
                </a:lnTo>
                <a:lnTo>
                  <a:pt x="891540" y="0"/>
                </a:lnTo>
                <a:lnTo>
                  <a:pt x="0" y="0"/>
                </a:lnTo>
                <a:lnTo>
                  <a:pt x="0" y="1264919"/>
                </a:lnTo>
                <a:close/>
              </a:path>
            </a:pathLst>
          </a:custGeom>
          <a:ln w="28956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02011" y="3724655"/>
            <a:ext cx="1066800" cy="1100328"/>
          </a:xfrm>
          <a:custGeom>
            <a:avLst/>
            <a:gdLst/>
            <a:ahLst/>
            <a:cxnLst/>
            <a:rect l="l" t="t" r="r" b="b"/>
            <a:pathLst>
              <a:path w="1066800" h="1100327">
                <a:moveTo>
                  <a:pt x="0" y="1100328"/>
                </a:moveTo>
                <a:lnTo>
                  <a:pt x="1066800" y="1100328"/>
                </a:lnTo>
                <a:lnTo>
                  <a:pt x="1066800" y="0"/>
                </a:lnTo>
                <a:lnTo>
                  <a:pt x="0" y="0"/>
                </a:lnTo>
                <a:lnTo>
                  <a:pt x="0" y="1100328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02011" y="3724655"/>
            <a:ext cx="1066800" cy="1100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87533" y="3710178"/>
            <a:ext cx="1095755" cy="1129284"/>
          </a:xfrm>
          <a:custGeom>
            <a:avLst/>
            <a:gdLst/>
            <a:ahLst/>
            <a:cxnLst/>
            <a:rect l="l" t="t" r="r" b="b"/>
            <a:pathLst>
              <a:path w="1095755" h="1129284">
                <a:moveTo>
                  <a:pt x="0" y="1129284"/>
                </a:moveTo>
                <a:lnTo>
                  <a:pt x="1095755" y="1129284"/>
                </a:lnTo>
                <a:lnTo>
                  <a:pt x="1095755" y="0"/>
                </a:lnTo>
                <a:lnTo>
                  <a:pt x="0" y="0"/>
                </a:lnTo>
                <a:lnTo>
                  <a:pt x="0" y="1129284"/>
                </a:lnTo>
                <a:close/>
              </a:path>
            </a:pathLst>
          </a:custGeom>
          <a:ln w="28956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18064" y="449580"/>
            <a:ext cx="1031748" cy="1066800"/>
          </a:xfrm>
          <a:custGeom>
            <a:avLst/>
            <a:gdLst/>
            <a:ahLst/>
            <a:cxnLst/>
            <a:rect l="l" t="t" r="r" b="b"/>
            <a:pathLst>
              <a:path w="1031748" h="1066800">
                <a:moveTo>
                  <a:pt x="0" y="1066800"/>
                </a:moveTo>
                <a:lnTo>
                  <a:pt x="1031748" y="1066800"/>
                </a:lnTo>
                <a:lnTo>
                  <a:pt x="1031748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18064" y="449579"/>
            <a:ext cx="1031747" cy="106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403585" y="435101"/>
            <a:ext cx="1060703" cy="1095756"/>
          </a:xfrm>
          <a:custGeom>
            <a:avLst/>
            <a:gdLst/>
            <a:ahLst/>
            <a:cxnLst/>
            <a:rect l="l" t="t" r="r" b="b"/>
            <a:pathLst>
              <a:path w="1060703" h="1095756">
                <a:moveTo>
                  <a:pt x="0" y="1095756"/>
                </a:moveTo>
                <a:lnTo>
                  <a:pt x="1060703" y="1095756"/>
                </a:lnTo>
                <a:lnTo>
                  <a:pt x="1060703" y="0"/>
                </a:lnTo>
                <a:lnTo>
                  <a:pt x="0" y="0"/>
                </a:lnTo>
                <a:lnTo>
                  <a:pt x="0" y="1095756"/>
                </a:lnTo>
                <a:close/>
              </a:path>
            </a:pathLst>
          </a:custGeom>
          <a:ln w="28956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118854" y="6149035"/>
            <a:ext cx="7747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3</a:t>
            </a:r>
            <a:endParaRPr sz="900">
              <a:latin typeface="Corbel"/>
              <a:cs typeface="Corbe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501883" y="4824984"/>
            <a:ext cx="1216152" cy="1216152"/>
          </a:xfrm>
          <a:custGeom>
            <a:avLst/>
            <a:gdLst/>
            <a:ahLst/>
            <a:cxnLst/>
            <a:rect l="l" t="t" r="r" b="b"/>
            <a:pathLst>
              <a:path w="1216152" h="1216152">
                <a:moveTo>
                  <a:pt x="0" y="1216152"/>
                </a:moveTo>
                <a:lnTo>
                  <a:pt x="1216152" y="1216152"/>
                </a:lnTo>
                <a:lnTo>
                  <a:pt x="1216152" y="0"/>
                </a:lnTo>
                <a:lnTo>
                  <a:pt x="0" y="0"/>
                </a:lnTo>
                <a:lnTo>
                  <a:pt x="0" y="12161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01883" y="4824984"/>
            <a:ext cx="1216152" cy="1216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85881" y="4808982"/>
            <a:ext cx="1248155" cy="1248156"/>
          </a:xfrm>
          <a:custGeom>
            <a:avLst/>
            <a:gdLst/>
            <a:ahLst/>
            <a:cxnLst/>
            <a:rect l="l" t="t" r="r" b="b"/>
            <a:pathLst>
              <a:path w="1248155" h="1248155">
                <a:moveTo>
                  <a:pt x="0" y="1248156"/>
                </a:moveTo>
                <a:lnTo>
                  <a:pt x="1248155" y="1248156"/>
                </a:lnTo>
                <a:lnTo>
                  <a:pt x="1248155" y="0"/>
                </a:lnTo>
                <a:lnTo>
                  <a:pt x="0" y="0"/>
                </a:lnTo>
                <a:lnTo>
                  <a:pt x="0" y="1248156"/>
                </a:lnTo>
                <a:close/>
              </a:path>
            </a:pathLst>
          </a:custGeom>
          <a:ln w="32004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600" b="1" spc="-95" dirty="0" smtClean="0">
                <a:solidFill>
                  <a:srgbClr val="90C225"/>
                </a:solidFill>
                <a:latin typeface="Corbel"/>
                <a:cs typeface="Corbel"/>
              </a:rPr>
              <a:t>K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54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erms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05" dirty="0" smtClean="0">
                <a:solidFill>
                  <a:srgbClr val="90C225"/>
                </a:solidFill>
                <a:latin typeface="Corbel"/>
                <a:cs typeface="Corbel"/>
              </a:rPr>
              <a:t>R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elated</a:t>
            </a:r>
            <a:r>
              <a:rPr sz="3600" b="1" spc="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to</a:t>
            </a:r>
            <a:r>
              <a:rPr sz="3600" b="1" spc="-40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8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our Brea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s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H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ealth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36664" y="926591"/>
            <a:ext cx="4184904" cy="5122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79919" y="1078991"/>
            <a:ext cx="3902964" cy="482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60869" y="1059941"/>
            <a:ext cx="3941064" cy="4860036"/>
          </a:xfrm>
          <a:custGeom>
            <a:avLst/>
            <a:gdLst/>
            <a:ahLst/>
            <a:cxnLst/>
            <a:rect l="l" t="t" r="r" b="b"/>
            <a:pathLst>
              <a:path w="3941064" h="4860036">
                <a:moveTo>
                  <a:pt x="0" y="4860036"/>
                </a:moveTo>
                <a:lnTo>
                  <a:pt x="3941064" y="4860036"/>
                </a:lnTo>
                <a:lnTo>
                  <a:pt x="3941064" y="0"/>
                </a:lnTo>
                <a:lnTo>
                  <a:pt x="0" y="0"/>
                </a:lnTo>
                <a:lnTo>
                  <a:pt x="0" y="4860036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0057" y="859282"/>
            <a:ext cx="5960110" cy="2262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b="1" spc="-150" dirty="0" smtClean="0">
                <a:latin typeface="Corbel"/>
                <a:cs typeface="Corbel"/>
              </a:rPr>
              <a:t>Y</a:t>
            </a:r>
            <a:r>
              <a:rPr sz="1800" b="1" spc="-10" dirty="0" smtClean="0">
                <a:latin typeface="Corbel"/>
                <a:cs typeface="Corbel"/>
              </a:rPr>
              <a:t>our medic</a:t>
            </a:r>
            <a:r>
              <a:rPr sz="1800" b="1" spc="-15" dirty="0" smtClean="0">
                <a:latin typeface="Corbel"/>
                <a:cs typeface="Corbel"/>
              </a:rPr>
              <a:t>a</a:t>
            </a:r>
            <a:r>
              <a:rPr sz="1800" b="1" spc="0" dirty="0" smtClean="0">
                <a:latin typeface="Corbel"/>
                <a:cs typeface="Corbel"/>
              </a:rPr>
              <a:t>l</a:t>
            </a:r>
            <a:r>
              <a:rPr sz="1800" b="1" spc="-10" dirty="0" smtClean="0">
                <a:latin typeface="Corbel"/>
                <a:cs typeface="Corbel"/>
              </a:rPr>
              <a:t> </a:t>
            </a:r>
            <a:r>
              <a:rPr sz="1800" b="1" spc="-15" dirty="0" smtClean="0">
                <a:latin typeface="Corbel"/>
                <a:cs typeface="Corbel"/>
              </a:rPr>
              <a:t>team</a:t>
            </a:r>
            <a:r>
              <a:rPr sz="1800" b="1" spc="10" dirty="0" smtClean="0">
                <a:latin typeface="Corbel"/>
                <a:cs typeface="Corbel"/>
              </a:rPr>
              <a:t> </a:t>
            </a:r>
            <a:r>
              <a:rPr sz="1800" b="1" spc="-15" dirty="0" smtClean="0">
                <a:latin typeface="Corbel"/>
                <a:cs typeface="Corbel"/>
              </a:rPr>
              <a:t>may</a:t>
            </a:r>
            <a:r>
              <a:rPr sz="1800" b="1" spc="10" dirty="0" smtClean="0">
                <a:latin typeface="Corbel"/>
                <a:cs typeface="Corbel"/>
              </a:rPr>
              <a:t> </a:t>
            </a:r>
            <a:r>
              <a:rPr sz="1800" b="1" spc="-10" dirty="0" smtClean="0">
                <a:latin typeface="Corbel"/>
                <a:cs typeface="Corbel"/>
              </a:rPr>
              <a:t>u</a:t>
            </a:r>
            <a:r>
              <a:rPr sz="1800" b="1" spc="-5" dirty="0" smtClean="0">
                <a:latin typeface="Corbel"/>
                <a:cs typeface="Corbel"/>
              </a:rPr>
              <a:t>s</a:t>
            </a:r>
            <a:r>
              <a:rPr sz="1800" b="1" spc="-10" dirty="0" smtClean="0">
                <a:latin typeface="Corbel"/>
                <a:cs typeface="Corbel"/>
              </a:rPr>
              <a:t>e</a:t>
            </a:r>
            <a:r>
              <a:rPr sz="1800" b="1" spc="-15" dirty="0" smtClean="0">
                <a:latin typeface="Corbel"/>
                <a:cs typeface="Corbel"/>
              </a:rPr>
              <a:t> wor</a:t>
            </a:r>
            <a:r>
              <a:rPr sz="1800" b="1" spc="-10" dirty="0" smtClean="0">
                <a:latin typeface="Corbel"/>
                <a:cs typeface="Corbel"/>
              </a:rPr>
              <a:t>ds</a:t>
            </a:r>
            <a:r>
              <a:rPr sz="1800" b="1" spc="5" dirty="0" smtClean="0">
                <a:latin typeface="Corbel"/>
                <a:cs typeface="Corbel"/>
              </a:rPr>
              <a:t> </a:t>
            </a:r>
            <a:r>
              <a:rPr sz="1800" b="1" spc="-10" dirty="0" smtClean="0">
                <a:latin typeface="Corbel"/>
                <a:cs typeface="Corbel"/>
              </a:rPr>
              <a:t>you a</a:t>
            </a:r>
            <a:r>
              <a:rPr sz="1800" b="1" spc="-15" dirty="0" smtClean="0">
                <a:latin typeface="Corbel"/>
                <a:cs typeface="Corbel"/>
              </a:rPr>
              <a:t>r</a:t>
            </a:r>
            <a:r>
              <a:rPr sz="1800" b="1" spc="-10" dirty="0" smtClean="0">
                <a:latin typeface="Corbel"/>
                <a:cs typeface="Corbel"/>
              </a:rPr>
              <a:t>e not</a:t>
            </a:r>
            <a:r>
              <a:rPr sz="1800" b="1" spc="20" dirty="0" smtClean="0">
                <a:latin typeface="Corbel"/>
                <a:cs typeface="Corbel"/>
              </a:rPr>
              <a:t> </a:t>
            </a:r>
            <a:r>
              <a:rPr sz="1800" b="1" spc="-10" dirty="0" smtClean="0">
                <a:latin typeface="Corbel"/>
                <a:cs typeface="Corbel"/>
              </a:rPr>
              <a:t>f</a:t>
            </a:r>
            <a:r>
              <a:rPr sz="1800" b="1" spc="-15" dirty="0" smtClean="0">
                <a:latin typeface="Corbel"/>
                <a:cs typeface="Corbel"/>
              </a:rPr>
              <a:t>a</a:t>
            </a:r>
            <a:r>
              <a:rPr sz="1800" b="1" spc="-10" dirty="0" smtClean="0">
                <a:latin typeface="Corbel"/>
                <a:cs typeface="Corbel"/>
              </a:rPr>
              <a:t>mili</a:t>
            </a:r>
            <a:r>
              <a:rPr sz="1800" b="1" spc="-20" dirty="0" smtClean="0">
                <a:latin typeface="Corbel"/>
                <a:cs typeface="Corbel"/>
              </a:rPr>
              <a:t>a</a:t>
            </a:r>
            <a:r>
              <a:rPr sz="1800" b="1" spc="-10" dirty="0" smtClean="0">
                <a:latin typeface="Corbel"/>
                <a:cs typeface="Corbel"/>
              </a:rPr>
              <a:t>r</a:t>
            </a:r>
            <a:r>
              <a:rPr sz="1800" b="1" spc="5" dirty="0" smtClean="0">
                <a:latin typeface="Corbel"/>
                <a:cs typeface="Corbel"/>
              </a:rPr>
              <a:t> </a:t>
            </a:r>
            <a:r>
              <a:rPr sz="1800" b="1" spc="-15" dirty="0" smtClean="0">
                <a:latin typeface="Corbel"/>
                <a:cs typeface="Corbel"/>
              </a:rPr>
              <a:t>wi</a:t>
            </a:r>
            <a:r>
              <a:rPr sz="1800" b="1" spc="0" dirty="0" smtClean="0">
                <a:latin typeface="Corbel"/>
                <a:cs typeface="Corbel"/>
              </a:rPr>
              <a:t>th.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800" b="1" dirty="0" smtClean="0">
                <a:latin typeface="Corbel"/>
                <a:cs typeface="Corbel"/>
              </a:rPr>
              <a:t>If you a</a:t>
            </a:r>
            <a:r>
              <a:rPr sz="1800" b="1" spc="-10" dirty="0" smtClean="0">
                <a:latin typeface="Corbel"/>
                <a:cs typeface="Corbel"/>
              </a:rPr>
              <a:t>r</a:t>
            </a:r>
            <a:r>
              <a:rPr sz="1800" b="1" spc="0" dirty="0" smtClean="0">
                <a:latin typeface="Corbel"/>
                <a:cs typeface="Corbel"/>
              </a:rPr>
              <a:t>en</a:t>
            </a:r>
            <a:r>
              <a:rPr sz="1800" b="1" spc="-10" dirty="0" smtClean="0">
                <a:latin typeface="Corbel"/>
                <a:cs typeface="Corbel"/>
              </a:rPr>
              <a:t>’</a:t>
            </a:r>
            <a:r>
              <a:rPr sz="1800" b="1" spc="0" dirty="0" smtClean="0">
                <a:latin typeface="Corbel"/>
                <a:cs typeface="Corbel"/>
              </a:rPr>
              <a:t>t</a:t>
            </a:r>
            <a:r>
              <a:rPr sz="1800" b="1" spc="10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s</a:t>
            </a:r>
            <a:r>
              <a:rPr sz="1800" b="1" spc="5" dirty="0" smtClean="0">
                <a:latin typeface="Corbel"/>
                <a:cs typeface="Corbel"/>
              </a:rPr>
              <a:t>u</a:t>
            </a:r>
            <a:r>
              <a:rPr sz="1800" b="1" spc="-10" dirty="0" smtClean="0">
                <a:latin typeface="Corbel"/>
                <a:cs typeface="Corbel"/>
              </a:rPr>
              <a:t>r</a:t>
            </a:r>
            <a:r>
              <a:rPr sz="1800" b="1" spc="0" dirty="0" smtClean="0">
                <a:latin typeface="Corbel"/>
                <a:cs typeface="Corbel"/>
              </a:rPr>
              <a:t>e what</a:t>
            </a:r>
            <a:r>
              <a:rPr sz="1800" b="1" spc="5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a </a:t>
            </a:r>
            <a:r>
              <a:rPr sz="1800" b="1" spc="-10" dirty="0" smtClean="0">
                <a:latin typeface="Corbel"/>
                <a:cs typeface="Corbel"/>
              </a:rPr>
              <a:t>w</a:t>
            </a:r>
            <a:r>
              <a:rPr sz="1800" b="1" spc="0" dirty="0" smtClean="0">
                <a:latin typeface="Corbel"/>
                <a:cs typeface="Corbel"/>
              </a:rPr>
              <a:t>o</a:t>
            </a:r>
            <a:r>
              <a:rPr sz="1800" b="1" spc="-10" dirty="0" smtClean="0">
                <a:latin typeface="Corbel"/>
                <a:cs typeface="Corbel"/>
              </a:rPr>
              <a:t>r</a:t>
            </a:r>
            <a:r>
              <a:rPr sz="1800" b="1" spc="0" dirty="0" smtClean="0">
                <a:latin typeface="Corbel"/>
                <a:cs typeface="Corbel"/>
              </a:rPr>
              <a:t>d</a:t>
            </a:r>
            <a:r>
              <a:rPr sz="1800" b="1" spc="10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means,</a:t>
            </a:r>
            <a:r>
              <a:rPr sz="1800" b="1" spc="5" dirty="0" smtClean="0">
                <a:latin typeface="Corbel"/>
                <a:cs typeface="Corbel"/>
              </a:rPr>
              <a:t> b</a:t>
            </a:r>
            <a:r>
              <a:rPr sz="1800" b="1" spc="0" dirty="0" smtClean="0">
                <a:latin typeface="Corbel"/>
                <a:cs typeface="Corbel"/>
              </a:rPr>
              <a:t>e </a:t>
            </a:r>
            <a:r>
              <a:rPr sz="1800" b="1" spc="5" dirty="0" smtClean="0">
                <a:latin typeface="Corbel"/>
                <a:cs typeface="Corbel"/>
              </a:rPr>
              <a:t>s</a:t>
            </a:r>
            <a:r>
              <a:rPr sz="1800" b="1" spc="0" dirty="0" smtClean="0">
                <a:latin typeface="Corbel"/>
                <a:cs typeface="Corbel"/>
              </a:rPr>
              <a:t>ure</a:t>
            </a:r>
            <a:r>
              <a:rPr sz="1800" b="1" spc="-15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to</a:t>
            </a:r>
            <a:r>
              <a:rPr sz="1800" b="1" spc="10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ask!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100"/>
              </a:lnSpc>
              <a:spcBef>
                <a:spcPts val="79"/>
              </a:spcBef>
            </a:pPr>
            <a:endParaRPr sz="1100"/>
          </a:p>
          <a:p>
            <a:pPr marL="12700">
              <a:lnSpc>
                <a:spcPct val="100000"/>
              </a:lnSpc>
            </a:pPr>
            <a:r>
              <a:rPr sz="1600" spc="-10" dirty="0" smtClean="0">
                <a:latin typeface="Corbel"/>
                <a:cs typeface="Corbel"/>
              </a:rPr>
              <a:t>Pa</a:t>
            </a:r>
            <a:r>
              <a:rPr sz="1600" spc="-20" dirty="0" smtClean="0">
                <a:latin typeface="Corbel"/>
                <a:cs typeface="Corbel"/>
              </a:rPr>
              <a:t>t</a:t>
            </a:r>
            <a:r>
              <a:rPr sz="1600" spc="-10" dirty="0" smtClean="0">
                <a:latin typeface="Corbel"/>
                <a:cs typeface="Corbel"/>
              </a:rPr>
              <a:t>ie</a:t>
            </a:r>
            <a:r>
              <a:rPr sz="1600" spc="-15" dirty="0" smtClean="0">
                <a:latin typeface="Corbel"/>
                <a:cs typeface="Corbel"/>
              </a:rPr>
              <a:t>n</a:t>
            </a:r>
            <a:r>
              <a:rPr sz="1600" spc="-10" dirty="0" smtClean="0">
                <a:latin typeface="Corbel"/>
                <a:cs typeface="Corbel"/>
              </a:rPr>
              <a:t>t</a:t>
            </a:r>
            <a:r>
              <a:rPr sz="1600" spc="2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e</a:t>
            </a:r>
            <a:r>
              <a:rPr sz="1600" spc="-20" dirty="0" smtClean="0">
                <a:latin typeface="Corbel"/>
                <a:cs typeface="Corbel"/>
              </a:rPr>
              <a:t>d</a:t>
            </a:r>
            <a:r>
              <a:rPr sz="1600" spc="-10" dirty="0" smtClean="0">
                <a:latin typeface="Corbel"/>
                <a:cs typeface="Corbel"/>
              </a:rPr>
              <a:t>uc</a:t>
            </a:r>
            <a:r>
              <a:rPr sz="1600" spc="-20" dirty="0" smtClean="0">
                <a:latin typeface="Corbel"/>
                <a:cs typeface="Corbel"/>
              </a:rPr>
              <a:t>a</a:t>
            </a:r>
            <a:r>
              <a:rPr sz="1600" spc="-10" dirty="0" smtClean="0">
                <a:latin typeface="Corbel"/>
                <a:cs typeface="Corbel"/>
              </a:rPr>
              <a:t>tion</a:t>
            </a:r>
            <a:r>
              <a:rPr sz="1600" spc="30" dirty="0" smtClean="0">
                <a:latin typeface="Corbel"/>
                <a:cs typeface="Corbel"/>
              </a:rPr>
              <a:t> </a:t>
            </a:r>
            <a:r>
              <a:rPr sz="1600" spc="-5" dirty="0" smtClean="0">
                <a:latin typeface="Corbel"/>
                <a:cs typeface="Corbel"/>
              </a:rPr>
              <a:t>is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part</a:t>
            </a:r>
            <a:r>
              <a:rPr sz="1600" spc="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of</a:t>
            </a:r>
            <a:r>
              <a:rPr sz="1600" spc="1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the</a:t>
            </a:r>
            <a:r>
              <a:rPr sz="1600" spc="-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ser</a:t>
            </a:r>
            <a:r>
              <a:rPr sz="1600" spc="-20" dirty="0" smtClean="0">
                <a:latin typeface="Corbel"/>
                <a:cs typeface="Corbel"/>
              </a:rPr>
              <a:t>v</a:t>
            </a:r>
            <a:r>
              <a:rPr sz="1600" spc="-10" dirty="0" smtClean="0">
                <a:latin typeface="Corbel"/>
                <a:cs typeface="Corbel"/>
              </a:rPr>
              <a:t>ic</a:t>
            </a:r>
            <a:r>
              <a:rPr sz="1600" spc="-20" dirty="0" smtClean="0">
                <a:latin typeface="Corbel"/>
                <a:cs typeface="Corbel"/>
              </a:rPr>
              <a:t>e</a:t>
            </a:r>
            <a:r>
              <a:rPr sz="1600" spc="-10" dirty="0" smtClean="0">
                <a:latin typeface="Corbel"/>
                <a:cs typeface="Corbel"/>
              </a:rPr>
              <a:t>s</a:t>
            </a:r>
            <a:r>
              <a:rPr sz="1600" spc="4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Do</a:t>
            </a:r>
            <a:r>
              <a:rPr sz="1600" spc="-20" dirty="0" smtClean="0">
                <a:latin typeface="Corbel"/>
                <a:cs typeface="Corbel"/>
              </a:rPr>
              <a:t>c</a:t>
            </a:r>
            <a:r>
              <a:rPr sz="1600" spc="-10" dirty="0" smtClean="0">
                <a:latin typeface="Corbel"/>
                <a:cs typeface="Corbel"/>
              </a:rPr>
              <a:t>tors</a:t>
            </a:r>
            <a:r>
              <a:rPr sz="1600" spc="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a</a:t>
            </a:r>
            <a:r>
              <a:rPr sz="1600" spc="-15" dirty="0" smtClean="0">
                <a:latin typeface="Corbel"/>
                <a:cs typeface="Corbel"/>
              </a:rPr>
              <a:t>n</a:t>
            </a:r>
            <a:r>
              <a:rPr sz="1600" spc="-10" dirty="0" smtClean="0">
                <a:latin typeface="Corbel"/>
                <a:cs typeface="Corbel"/>
              </a:rPr>
              <a:t>d</a:t>
            </a:r>
            <a:r>
              <a:rPr sz="1600" spc="2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Nu</a:t>
            </a:r>
            <a:r>
              <a:rPr sz="1600" spc="-5" dirty="0" smtClean="0">
                <a:latin typeface="Corbel"/>
                <a:cs typeface="Corbel"/>
              </a:rPr>
              <a:t>r</a:t>
            </a:r>
            <a:r>
              <a:rPr sz="1600" spc="-10" dirty="0" smtClean="0">
                <a:latin typeface="Corbel"/>
                <a:cs typeface="Corbel"/>
              </a:rPr>
              <a:t>ses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p</a:t>
            </a:r>
            <a:r>
              <a:rPr sz="1600" spc="-5" dirty="0" smtClean="0">
                <a:latin typeface="Corbel"/>
                <a:cs typeface="Corbel"/>
              </a:rPr>
              <a:t>r</a:t>
            </a:r>
            <a:r>
              <a:rPr sz="1600" spc="-10" dirty="0" smtClean="0">
                <a:latin typeface="Corbel"/>
                <a:cs typeface="Corbel"/>
              </a:rPr>
              <a:t>o</a:t>
            </a:r>
            <a:r>
              <a:rPr sz="1600" spc="-20" dirty="0" smtClean="0">
                <a:latin typeface="Corbel"/>
                <a:cs typeface="Corbel"/>
              </a:rPr>
              <a:t>v</a:t>
            </a:r>
            <a:r>
              <a:rPr sz="1600" spc="-10" dirty="0" smtClean="0">
                <a:latin typeface="Corbel"/>
                <a:cs typeface="Corbel"/>
              </a:rPr>
              <a:t>id</a:t>
            </a:r>
            <a:r>
              <a:rPr sz="1600" spc="-20" dirty="0" smtClean="0">
                <a:latin typeface="Corbel"/>
                <a:cs typeface="Corbel"/>
              </a:rPr>
              <a:t>e</a:t>
            </a:r>
            <a:r>
              <a:rPr sz="1600" spc="-5" dirty="0" smtClean="0"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 marL="12700" marR="12700">
              <a:lnSpc>
                <a:spcPct val="100000"/>
              </a:lnSpc>
            </a:pPr>
            <a:r>
              <a:rPr sz="1600" spc="-5" dirty="0" smtClean="0">
                <a:latin typeface="Corbel"/>
                <a:cs typeface="Corbel"/>
              </a:rPr>
              <a:t>It</a:t>
            </a:r>
            <a:r>
              <a:rPr sz="1600" spc="-10" dirty="0" smtClean="0">
                <a:latin typeface="Corbel"/>
                <a:cs typeface="Corbel"/>
              </a:rPr>
              <a:t> </a:t>
            </a:r>
            <a:r>
              <a:rPr sz="1600" spc="-5" dirty="0" smtClean="0">
                <a:latin typeface="Corbel"/>
                <a:cs typeface="Corbel"/>
              </a:rPr>
              <a:t>is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critical</a:t>
            </a:r>
            <a:r>
              <a:rPr sz="1600" spc="1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for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you to</a:t>
            </a:r>
            <a:r>
              <a:rPr sz="1600" spc="-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ask</a:t>
            </a:r>
            <a:r>
              <a:rPr sz="1600" spc="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them</a:t>
            </a:r>
            <a:r>
              <a:rPr sz="1600" spc="1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a</a:t>
            </a:r>
            <a:r>
              <a:rPr sz="1600" spc="-15" dirty="0" smtClean="0">
                <a:latin typeface="Corbel"/>
                <a:cs typeface="Corbel"/>
              </a:rPr>
              <a:t>b</a:t>
            </a:r>
            <a:r>
              <a:rPr sz="1600" spc="-10" dirty="0" smtClean="0">
                <a:latin typeface="Corbel"/>
                <a:cs typeface="Corbel"/>
              </a:rPr>
              <a:t>out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25" dirty="0" smtClean="0">
                <a:latin typeface="Corbel"/>
                <a:cs typeface="Corbel"/>
              </a:rPr>
              <a:t>e</a:t>
            </a:r>
            <a:r>
              <a:rPr sz="1600" spc="-15" dirty="0" smtClean="0">
                <a:latin typeface="Corbel"/>
                <a:cs typeface="Corbel"/>
              </a:rPr>
              <a:t>v</a:t>
            </a:r>
            <a:r>
              <a:rPr sz="1600" spc="-10" dirty="0" smtClean="0">
                <a:latin typeface="Corbel"/>
                <a:cs typeface="Corbel"/>
              </a:rPr>
              <a:t>erything</a:t>
            </a:r>
            <a:r>
              <a:rPr sz="1600" spc="2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rela</a:t>
            </a:r>
            <a:r>
              <a:rPr sz="1600" spc="-15" dirty="0" smtClean="0">
                <a:latin typeface="Corbel"/>
                <a:cs typeface="Corbel"/>
              </a:rPr>
              <a:t>t</a:t>
            </a:r>
            <a:r>
              <a:rPr sz="1600" spc="-10" dirty="0" smtClean="0">
                <a:latin typeface="Corbel"/>
                <a:cs typeface="Corbel"/>
              </a:rPr>
              <a:t>ed</a:t>
            </a:r>
            <a:r>
              <a:rPr sz="1600" spc="3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to</a:t>
            </a:r>
            <a:r>
              <a:rPr sz="1600" spc="-5" dirty="0" smtClean="0">
                <a:latin typeface="Corbel"/>
                <a:cs typeface="Corbel"/>
              </a:rPr>
              <a:t> y</a:t>
            </a:r>
            <a:r>
              <a:rPr sz="1600" spc="-10" dirty="0" smtClean="0">
                <a:latin typeface="Corbel"/>
                <a:cs typeface="Corbel"/>
              </a:rPr>
              <a:t>our</a:t>
            </a:r>
            <a:r>
              <a:rPr sz="1600" spc="-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health.</a:t>
            </a:r>
            <a:r>
              <a:rPr sz="1600" spc="-5" dirty="0" smtClean="0">
                <a:latin typeface="Corbel"/>
                <a:cs typeface="Corbel"/>
              </a:rPr>
              <a:t> </a:t>
            </a:r>
            <a:r>
              <a:rPr sz="1600" spc="-45" dirty="0" smtClean="0">
                <a:latin typeface="Corbel"/>
                <a:cs typeface="Corbel"/>
              </a:rPr>
              <a:t>R</a:t>
            </a:r>
            <a:r>
              <a:rPr sz="1600" spc="-10" dirty="0" smtClean="0">
                <a:latin typeface="Corbel"/>
                <a:cs typeface="Corbel"/>
              </a:rPr>
              <a:t>e</a:t>
            </a:r>
            <a:r>
              <a:rPr sz="1600" spc="-20" dirty="0" smtClean="0">
                <a:latin typeface="Corbel"/>
                <a:cs typeface="Corbel"/>
              </a:rPr>
              <a:t>m</a:t>
            </a:r>
            <a:r>
              <a:rPr sz="1600" spc="-10" dirty="0" smtClean="0">
                <a:latin typeface="Corbel"/>
                <a:cs typeface="Corbel"/>
              </a:rPr>
              <a:t>e</a:t>
            </a:r>
            <a:r>
              <a:rPr sz="1600" spc="-20" dirty="0" smtClean="0">
                <a:latin typeface="Corbel"/>
                <a:cs typeface="Corbel"/>
              </a:rPr>
              <a:t>m</a:t>
            </a:r>
            <a:r>
              <a:rPr sz="1600" spc="-10" dirty="0" smtClean="0">
                <a:latin typeface="Corbel"/>
                <a:cs typeface="Corbel"/>
              </a:rPr>
              <a:t>b</a:t>
            </a:r>
            <a:r>
              <a:rPr sz="1600" spc="-20" dirty="0" smtClean="0">
                <a:latin typeface="Corbel"/>
                <a:cs typeface="Corbel"/>
              </a:rPr>
              <a:t>e</a:t>
            </a:r>
            <a:r>
              <a:rPr sz="1600" spc="-80" dirty="0" smtClean="0">
                <a:latin typeface="Corbel"/>
                <a:cs typeface="Corbel"/>
              </a:rPr>
              <a:t>r</a:t>
            </a:r>
            <a:r>
              <a:rPr sz="1600" spc="-5" dirty="0" smtClean="0">
                <a:latin typeface="Corbel"/>
                <a:cs typeface="Corbel"/>
              </a:rPr>
              <a:t>,</a:t>
            </a:r>
            <a:r>
              <a:rPr sz="1600" spc="4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you are</a:t>
            </a:r>
            <a:r>
              <a:rPr sz="1600" spc="1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an</a:t>
            </a:r>
            <a:r>
              <a:rPr sz="1600" spc="2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essential</a:t>
            </a:r>
            <a:r>
              <a:rPr sz="1600" spc="5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pa</a:t>
            </a:r>
            <a:r>
              <a:rPr sz="1600" spc="-5" dirty="0" smtClean="0">
                <a:latin typeface="Corbel"/>
                <a:cs typeface="Corbel"/>
              </a:rPr>
              <a:t>r</a:t>
            </a:r>
            <a:r>
              <a:rPr sz="1600" spc="-10" dirty="0" smtClean="0">
                <a:latin typeface="Corbel"/>
                <a:cs typeface="Corbel"/>
              </a:rPr>
              <a:t>tn</a:t>
            </a:r>
            <a:r>
              <a:rPr sz="1600" spc="-20" dirty="0" smtClean="0">
                <a:latin typeface="Corbel"/>
                <a:cs typeface="Corbel"/>
              </a:rPr>
              <a:t>e</a:t>
            </a:r>
            <a:r>
              <a:rPr sz="1600" spc="-10" dirty="0" smtClean="0">
                <a:latin typeface="Corbel"/>
                <a:cs typeface="Corbel"/>
              </a:rPr>
              <a:t>r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in</a:t>
            </a:r>
            <a:r>
              <a:rPr sz="1600" spc="10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your health</a:t>
            </a:r>
            <a:r>
              <a:rPr sz="1600" spc="15" dirty="0" smtClean="0">
                <a:latin typeface="Corbel"/>
                <a:cs typeface="Corbel"/>
              </a:rPr>
              <a:t> </a:t>
            </a:r>
            <a:r>
              <a:rPr sz="1600" spc="-10" dirty="0" smtClean="0">
                <a:latin typeface="Corbel"/>
                <a:cs typeface="Corbel"/>
              </a:rPr>
              <a:t>c</a:t>
            </a:r>
            <a:r>
              <a:rPr sz="1600" spc="-20" dirty="0" smtClean="0">
                <a:latin typeface="Corbel"/>
                <a:cs typeface="Corbel"/>
              </a:rPr>
              <a:t>a</a:t>
            </a:r>
            <a:r>
              <a:rPr sz="1600" spc="-10" dirty="0" smtClean="0">
                <a:latin typeface="Corbel"/>
                <a:cs typeface="Corbel"/>
              </a:rPr>
              <a:t>re!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sz="1600" b="1" spc="-5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8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erms 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ela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17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3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5113" y="5981572"/>
            <a:ext cx="3037205" cy="323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 smtClean="0">
                <a:latin typeface="Corbel"/>
                <a:cs typeface="Corbel"/>
              </a:rPr>
              <a:t>Image </a:t>
            </a:r>
            <a:r>
              <a:rPr sz="1000" spc="-5" dirty="0" smtClean="0">
                <a:latin typeface="Corbel"/>
                <a:cs typeface="Corbel"/>
              </a:rPr>
              <a:t>source: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  <a:hlinkClick r:id="rId6"/>
              </a:rPr>
              <a:t>http://Patient.info/diagram/breast-diagram</a:t>
            </a:r>
            <a:endParaRPr sz="1000">
              <a:latin typeface="Corbel"/>
              <a:cs typeface="Corbel"/>
            </a:endParaRPr>
          </a:p>
          <a:p>
            <a:pPr marL="547370" algn="ctr">
              <a:lnSpc>
                <a:spcPct val="100000"/>
              </a:lnSpc>
              <a:spcBef>
                <a:spcPts val="114"/>
              </a:spcBef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30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0057" y="3224021"/>
            <a:ext cx="5884545" cy="2972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3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 will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term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ry</a:t>
            </a:r>
            <a:r>
              <a:rPr sz="1600" b="1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used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breasts.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355600" marR="33909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mostly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up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collection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fat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lls 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lled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di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ose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332740" indent="-342900">
              <a:lnSpc>
                <a:spcPct val="100099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erage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up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1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2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–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2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0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sections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lled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obe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which are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up of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sm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ller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ob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gl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nds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that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p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roduc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nursing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wome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marR="127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Both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lob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lobules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conn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by milk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which 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 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stems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tub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car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 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milk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nippl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125"/>
              <a:buFont typeface="DYMO Symbols"/>
              <a:buChar char=""/>
              <a:tabLst>
                <a:tab pos="354965" algn="l"/>
              </a:tabLst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Areo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round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nipp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1218" y="181102"/>
            <a:ext cx="6276975" cy="11925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Signs of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Breast</a:t>
            </a:r>
            <a:r>
              <a:rPr sz="3600" b="1" spc="-15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Ca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cer</a:t>
            </a:r>
            <a:endParaRPr sz="3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39"/>
              </a:spcBef>
            </a:pPr>
            <a:endParaRPr sz="1000"/>
          </a:p>
          <a:p>
            <a:pPr marL="20955">
              <a:lnSpc>
                <a:spcPct val="100000"/>
              </a:lnSpc>
            </a:pPr>
            <a:r>
              <a:rPr sz="1600" b="1" spc="-10" dirty="0" smtClean="0">
                <a:latin typeface="Corbel"/>
                <a:cs typeface="Corbel"/>
              </a:rPr>
              <a:t>The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15" dirty="0" smtClean="0">
                <a:latin typeface="Corbel"/>
                <a:cs typeface="Corbel"/>
              </a:rPr>
              <a:t>i</a:t>
            </a:r>
            <a:r>
              <a:rPr sz="1600" b="1" spc="-10" dirty="0" smtClean="0">
                <a:latin typeface="Corbel"/>
                <a:cs typeface="Corbel"/>
              </a:rPr>
              <a:t>gns 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f</a:t>
            </a:r>
            <a:r>
              <a:rPr sz="1600" b="1" spc="-1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brea</a:t>
            </a:r>
            <a:r>
              <a:rPr sz="1600" b="1" spc="-20" dirty="0" smtClean="0">
                <a:latin typeface="Corbel"/>
                <a:cs typeface="Corbel"/>
              </a:rPr>
              <a:t>s</a:t>
            </a:r>
            <a:r>
              <a:rPr sz="1600" b="1" spc="-10" dirty="0" smtClean="0">
                <a:latin typeface="Corbel"/>
                <a:cs typeface="Corbel"/>
              </a:rPr>
              <a:t>t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cancer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25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re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n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t </a:t>
            </a:r>
            <a:r>
              <a:rPr sz="1600" b="1" spc="-20" dirty="0" smtClean="0">
                <a:latin typeface="Corbel"/>
                <a:cs typeface="Corbel"/>
              </a:rPr>
              <a:t>th</a:t>
            </a:r>
            <a:r>
              <a:rPr sz="1600" b="1" spc="-10" dirty="0" smtClean="0">
                <a:latin typeface="Corbel"/>
                <a:cs typeface="Corbel"/>
              </a:rPr>
              <a:t>e</a:t>
            </a:r>
            <a:r>
              <a:rPr sz="1600" b="1" spc="2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5" dirty="0" smtClean="0">
                <a:latin typeface="Corbel"/>
                <a:cs typeface="Corbel"/>
              </a:rPr>
              <a:t>a</a:t>
            </a:r>
            <a:r>
              <a:rPr sz="1600" b="1" spc="-15" dirty="0" smtClean="0">
                <a:latin typeface="Corbel"/>
                <a:cs typeface="Corbel"/>
              </a:rPr>
              <a:t>me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f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r </a:t>
            </a:r>
            <a:r>
              <a:rPr sz="1600" b="1" spc="-25" dirty="0" smtClean="0">
                <a:latin typeface="Corbel"/>
                <a:cs typeface="Corbel"/>
              </a:rPr>
              <a:t>a</a:t>
            </a:r>
            <a:r>
              <a:rPr sz="1600" b="1" spc="-5" dirty="0" smtClean="0">
                <a:latin typeface="Corbel"/>
                <a:cs typeface="Corbel"/>
              </a:rPr>
              <a:t>ll</a:t>
            </a:r>
            <a:r>
              <a:rPr sz="1600" b="1" spc="-15" dirty="0" smtClean="0">
                <a:latin typeface="Corbel"/>
                <a:cs typeface="Corbel"/>
              </a:rPr>
              <a:t> w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5" dirty="0" smtClean="0">
                <a:latin typeface="Corbel"/>
                <a:cs typeface="Corbel"/>
              </a:rPr>
              <a:t>m</a:t>
            </a:r>
            <a:r>
              <a:rPr sz="1600" b="1" spc="-20" dirty="0" smtClean="0">
                <a:latin typeface="Corbel"/>
                <a:cs typeface="Corbel"/>
              </a:rPr>
              <a:t>e</a:t>
            </a:r>
            <a:r>
              <a:rPr sz="1600" b="1" spc="-10" dirty="0" smtClean="0">
                <a:latin typeface="Corbel"/>
                <a:cs typeface="Corbel"/>
              </a:rPr>
              <a:t>n,</a:t>
            </a:r>
            <a:endParaRPr sz="1600">
              <a:latin typeface="Corbel"/>
              <a:cs typeface="Corbel"/>
            </a:endParaRPr>
          </a:p>
          <a:p>
            <a:pPr marL="20955">
              <a:lnSpc>
                <a:spcPct val="100000"/>
              </a:lnSpc>
            </a:pPr>
            <a:r>
              <a:rPr sz="1600" b="1" spc="-10" dirty="0" smtClean="0">
                <a:latin typeface="Corbel"/>
                <a:cs typeface="Corbel"/>
              </a:rPr>
              <a:t>so </a:t>
            </a:r>
            <a:r>
              <a:rPr sz="1600" b="1" spc="-5" dirty="0" smtClean="0">
                <a:latin typeface="Corbel"/>
                <a:cs typeface="Corbel"/>
              </a:rPr>
              <a:t>it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is </a:t>
            </a:r>
            <a:r>
              <a:rPr sz="1600" b="1" spc="-20" dirty="0" smtClean="0">
                <a:latin typeface="Corbel"/>
                <a:cs typeface="Corbel"/>
              </a:rPr>
              <a:t>v</a:t>
            </a:r>
            <a:r>
              <a:rPr sz="1600" b="1" spc="-10" dirty="0" smtClean="0">
                <a:latin typeface="Corbel"/>
                <a:cs typeface="Corbel"/>
              </a:rPr>
              <a:t>ery</a:t>
            </a:r>
            <a:r>
              <a:rPr sz="1600" b="1" spc="15" dirty="0" smtClean="0">
                <a:latin typeface="Corbel"/>
                <a:cs typeface="Corbel"/>
              </a:rPr>
              <a:t> </a:t>
            </a:r>
            <a:r>
              <a:rPr sz="1600" b="1" spc="-5" dirty="0" smtClean="0">
                <a:latin typeface="Corbel"/>
                <a:cs typeface="Corbel"/>
              </a:rPr>
              <a:t>i</a:t>
            </a:r>
            <a:r>
              <a:rPr sz="1600" b="1" spc="-20" dirty="0" smtClean="0">
                <a:latin typeface="Corbel"/>
                <a:cs typeface="Corbel"/>
              </a:rPr>
              <a:t>m</a:t>
            </a:r>
            <a:r>
              <a:rPr sz="1600" b="1" spc="-10" dirty="0" smtClean="0">
                <a:latin typeface="Corbel"/>
                <a:cs typeface="Corbel"/>
              </a:rPr>
              <a:t>po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20" dirty="0" smtClean="0">
                <a:latin typeface="Corbel"/>
                <a:cs typeface="Corbel"/>
              </a:rPr>
              <a:t>ta</a:t>
            </a:r>
            <a:r>
              <a:rPr sz="1600" b="1" spc="-10" dirty="0" smtClean="0">
                <a:latin typeface="Corbel"/>
                <a:cs typeface="Corbel"/>
              </a:rPr>
              <a:t>nt</a:t>
            </a:r>
            <a:r>
              <a:rPr sz="1600" b="1" spc="35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t</a:t>
            </a:r>
            <a:r>
              <a:rPr sz="1600" b="1" spc="-10" dirty="0" smtClean="0">
                <a:latin typeface="Corbel"/>
                <a:cs typeface="Corbel"/>
              </a:rPr>
              <a:t>o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k</a:t>
            </a:r>
            <a:r>
              <a:rPr sz="1600" b="1" spc="-5" dirty="0" smtClean="0">
                <a:latin typeface="Corbel"/>
                <a:cs typeface="Corbel"/>
              </a:rPr>
              <a:t>n</a:t>
            </a:r>
            <a:r>
              <a:rPr sz="1600" b="1" spc="-15" dirty="0" smtClean="0">
                <a:latin typeface="Corbel"/>
                <a:cs typeface="Corbel"/>
              </a:rPr>
              <a:t>ow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25" dirty="0" smtClean="0">
                <a:latin typeface="Corbel"/>
                <a:cs typeface="Corbel"/>
              </a:rPr>
              <a:t>h</a:t>
            </a:r>
            <a:r>
              <a:rPr sz="1600" b="1" spc="-15" dirty="0" smtClean="0">
                <a:latin typeface="Corbel"/>
                <a:cs typeface="Corbel"/>
              </a:rPr>
              <a:t>ow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yo</a:t>
            </a:r>
            <a:r>
              <a:rPr sz="1600" b="1" spc="-20" dirty="0" smtClean="0">
                <a:latin typeface="Corbel"/>
                <a:cs typeface="Corbel"/>
              </a:rPr>
              <a:t>u</a:t>
            </a:r>
            <a:r>
              <a:rPr sz="1600" b="1" spc="-10" dirty="0" smtClean="0">
                <a:latin typeface="Corbel"/>
                <a:cs typeface="Corbel"/>
              </a:rPr>
              <a:t>r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brea</a:t>
            </a:r>
            <a:r>
              <a:rPr sz="1600" b="1" spc="-20" dirty="0" smtClean="0">
                <a:latin typeface="Corbel"/>
                <a:cs typeface="Corbel"/>
              </a:rPr>
              <a:t>st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2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n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rm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lly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0" dirty="0" smtClean="0">
                <a:latin typeface="Corbel"/>
                <a:cs typeface="Corbel"/>
              </a:rPr>
              <a:t>l</a:t>
            </a:r>
            <a:r>
              <a:rPr sz="1600" b="1" spc="-10" dirty="0" smtClean="0">
                <a:latin typeface="Corbel"/>
                <a:cs typeface="Corbel"/>
              </a:rPr>
              <a:t>o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k</a:t>
            </a:r>
            <a:r>
              <a:rPr sz="1600" b="1" spc="-15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nd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feel.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057" y="1593341"/>
            <a:ext cx="3693160" cy="2679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 smtClean="0">
                <a:latin typeface="Corbel"/>
                <a:cs typeface="Corbel"/>
              </a:rPr>
              <a:t>If</a:t>
            </a:r>
            <a:r>
              <a:rPr sz="1600" b="1" spc="-15" dirty="0" smtClean="0">
                <a:latin typeface="Corbel"/>
                <a:cs typeface="Corbel"/>
              </a:rPr>
              <a:t> y</a:t>
            </a:r>
            <a:r>
              <a:rPr sz="1600" b="1" spc="-10" dirty="0" smtClean="0">
                <a:latin typeface="Corbel"/>
                <a:cs typeface="Corbel"/>
              </a:rPr>
              <a:t>ou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notice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ny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ch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ng</a:t>
            </a:r>
            <a:r>
              <a:rPr sz="1600" b="1" spc="-15" dirty="0" smtClean="0">
                <a:latin typeface="Corbel"/>
                <a:cs typeface="Corbel"/>
              </a:rPr>
              <a:t>e</a:t>
            </a:r>
            <a:r>
              <a:rPr sz="1600" b="1" spc="-5" dirty="0" smtClean="0">
                <a:latin typeface="Corbel"/>
                <a:cs typeface="Corbel"/>
              </a:rPr>
              <a:t>,</a:t>
            </a:r>
            <a:r>
              <a:rPr sz="1600" b="1" spc="25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s</a:t>
            </a:r>
            <a:r>
              <a:rPr sz="1600" b="1" spc="-10" dirty="0" smtClean="0">
                <a:latin typeface="Corbel"/>
                <a:cs typeface="Corbel"/>
              </a:rPr>
              <a:t>ee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-15" dirty="0" smtClean="0">
                <a:latin typeface="Corbel"/>
                <a:cs typeface="Corbel"/>
              </a:rPr>
              <a:t>y</a:t>
            </a:r>
            <a:r>
              <a:rPr sz="1600" b="1" spc="-10" dirty="0" smtClean="0">
                <a:latin typeface="Corbel"/>
                <a:cs typeface="Corbel"/>
              </a:rPr>
              <a:t>our</a:t>
            </a:r>
            <a:r>
              <a:rPr sz="1600" b="1" spc="1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Doctor!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057" y="2156967"/>
            <a:ext cx="464439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C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n you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re</a:t>
            </a:r>
            <a:r>
              <a:rPr sz="1400" b="1" spc="5" dirty="0" smtClean="0">
                <a:latin typeface="Corbel"/>
                <a:cs typeface="Corbel"/>
              </a:rPr>
              <a:t>c</a:t>
            </a:r>
            <a:r>
              <a:rPr sz="1400" b="1" spc="0" dirty="0" smtClean="0">
                <a:latin typeface="Corbel"/>
                <a:cs typeface="Corbel"/>
              </a:rPr>
              <a:t>ognize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si</a:t>
            </a:r>
            <a:r>
              <a:rPr sz="1400" b="1" spc="-5" dirty="0" smtClean="0">
                <a:latin typeface="Corbel"/>
                <a:cs typeface="Corbel"/>
              </a:rPr>
              <a:t>g</a:t>
            </a:r>
            <a:r>
              <a:rPr sz="1400" b="1" spc="0" dirty="0" smtClean="0">
                <a:latin typeface="Corbel"/>
                <a:cs typeface="Corbel"/>
              </a:rPr>
              <a:t>ns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and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symp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oms</a:t>
            </a:r>
            <a:r>
              <a:rPr sz="1400" b="1" spc="-4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of </a:t>
            </a:r>
            <a:r>
              <a:rPr sz="1400" b="1" spc="-10" dirty="0" smtClean="0">
                <a:latin typeface="Corbel"/>
                <a:cs typeface="Corbel"/>
              </a:rPr>
              <a:t>b</a:t>
            </a:r>
            <a:r>
              <a:rPr sz="1400" b="1" spc="0" dirty="0" smtClean="0">
                <a:latin typeface="Corbel"/>
                <a:cs typeface="Corbel"/>
              </a:rPr>
              <a:t>reast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cancer?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057" y="2477008"/>
            <a:ext cx="4356735" cy="2477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Skin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ir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itation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dimpling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bre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 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kin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edne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s,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dar</a:t>
            </a:r>
            <a:r>
              <a:rPr sz="1400" spc="-30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ening,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rmth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 bre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edne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s,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itch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nes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, 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ness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30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ening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nipple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2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-10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ip</a:t>
            </a:r>
            <a:r>
              <a:rPr sz="1400" spc="-5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le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bre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 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etr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ction (t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rning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rd)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lump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bre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un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er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mpit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o</a:t>
            </a:r>
            <a:r>
              <a:rPr sz="1400" spc="0" dirty="0" smtClean="0">
                <a:latin typeface="Corbel"/>
                <a:cs typeface="Corbel"/>
              </a:rPr>
              <a:t>r nipple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in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39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150" dirty="0" smtClean="0">
                <a:latin typeface="Corbel"/>
                <a:cs typeface="Corbel"/>
              </a:rPr>
              <a:t>Sw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ng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rt 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</a:t>
            </a:r>
            <a:r>
              <a:rPr sz="1400" spc="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-25" dirty="0" smtClean="0">
                <a:latin typeface="Corbel"/>
                <a:cs typeface="Corbel"/>
              </a:rPr>
              <a:t>(</a:t>
            </a:r>
            <a:r>
              <a:rPr sz="1400" spc="-1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ven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if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no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lump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lt)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800"/>
              </a:lnSpc>
              <a:spcBef>
                <a:spcPts val="43"/>
              </a:spcBef>
            </a:pPr>
            <a:endParaRPr sz="800"/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150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400" spc="-10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ip</a:t>
            </a:r>
            <a:r>
              <a:rPr sz="1400" spc="-5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le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dis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rge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25" dirty="0" smtClean="0">
                <a:latin typeface="Corbel"/>
                <a:cs typeface="Corbel"/>
              </a:rPr>
              <a:t>(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 bre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 m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lk)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94447" y="6149035"/>
            <a:ext cx="2304415" cy="625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5620" algn="r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31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95971" y="160020"/>
            <a:ext cx="2304287" cy="1645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76921" y="140970"/>
            <a:ext cx="2342387" cy="1684019"/>
          </a:xfrm>
          <a:custGeom>
            <a:avLst/>
            <a:gdLst/>
            <a:ahLst/>
            <a:cxnLst/>
            <a:rect l="l" t="t" r="r" b="b"/>
            <a:pathLst>
              <a:path w="2342387" h="1684019">
                <a:moveTo>
                  <a:pt x="0" y="1684019"/>
                </a:moveTo>
                <a:lnTo>
                  <a:pt x="2342387" y="1684019"/>
                </a:lnTo>
                <a:lnTo>
                  <a:pt x="2342387" y="0"/>
                </a:lnTo>
                <a:lnTo>
                  <a:pt x="0" y="0"/>
                </a:lnTo>
                <a:lnTo>
                  <a:pt x="0" y="1684019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20356" y="166115"/>
            <a:ext cx="2189988" cy="606552"/>
          </a:xfrm>
          <a:custGeom>
            <a:avLst/>
            <a:gdLst/>
            <a:ahLst/>
            <a:cxnLst/>
            <a:rect l="l" t="t" r="r" b="b"/>
            <a:pathLst>
              <a:path w="2189988" h="606552">
                <a:moveTo>
                  <a:pt x="0" y="606552"/>
                </a:moveTo>
                <a:lnTo>
                  <a:pt x="2189988" y="606552"/>
                </a:lnTo>
                <a:lnTo>
                  <a:pt x="2189988" y="0"/>
                </a:lnTo>
                <a:lnTo>
                  <a:pt x="0" y="0"/>
                </a:lnTo>
                <a:lnTo>
                  <a:pt x="0" y="606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605141" y="191134"/>
            <a:ext cx="1817370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67055" marR="12700" indent="-554990">
              <a:lnSpc>
                <a:spcPct val="114999"/>
              </a:lnSpc>
            </a:pPr>
            <a:r>
              <a:rPr sz="1200" b="1" spc="-10" dirty="0" smtClean="0">
                <a:latin typeface="Calibri"/>
                <a:cs typeface="Calibri"/>
              </a:rPr>
              <a:t>Skin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irri</a:t>
            </a:r>
            <a:r>
              <a:rPr sz="1200" b="1" spc="-15" dirty="0" smtClean="0">
                <a:latin typeface="Calibri"/>
                <a:cs typeface="Calibri"/>
              </a:rPr>
              <a:t>t</a:t>
            </a:r>
            <a:r>
              <a:rPr sz="1200" b="1" spc="-30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0" dirty="0" smtClean="0">
                <a:latin typeface="Calibri"/>
                <a:cs typeface="Calibri"/>
              </a:rPr>
              <a:t>i</a:t>
            </a:r>
            <a:r>
              <a:rPr sz="1200" b="1" spc="-10" dirty="0" smtClean="0">
                <a:latin typeface="Calibri"/>
                <a:cs typeface="Calibri"/>
              </a:rPr>
              <a:t>on</a:t>
            </a:r>
            <a:r>
              <a:rPr sz="1200" b="1" spc="-1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5" dirty="0" smtClean="0">
                <a:latin typeface="Calibri"/>
                <a:cs typeface="Calibri"/>
              </a:rPr>
              <a:t>dimpling</a:t>
            </a:r>
            <a:r>
              <a:rPr sz="1200" b="1" spc="2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of </a:t>
            </a:r>
            <a:r>
              <a:rPr sz="1200" b="1" spc="-10" dirty="0" smtClean="0">
                <a:latin typeface="Calibri"/>
                <a:cs typeface="Calibri"/>
              </a:rPr>
              <a:t>br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-20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sk</a:t>
            </a:r>
            <a:r>
              <a:rPr sz="1200" b="1" spc="0" dirty="0" smtClean="0">
                <a:latin typeface="Calibri"/>
                <a:cs typeface="Calibri"/>
              </a:rPr>
              <a:t>i</a:t>
            </a:r>
            <a:r>
              <a:rPr sz="1200" b="1" spc="-10" dirty="0" smtClean="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756647" y="160020"/>
            <a:ext cx="2304288" cy="16459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37597" y="140970"/>
            <a:ext cx="2342388" cy="1684019"/>
          </a:xfrm>
          <a:custGeom>
            <a:avLst/>
            <a:gdLst/>
            <a:ahLst/>
            <a:cxnLst/>
            <a:rect l="l" t="t" r="r" b="b"/>
            <a:pathLst>
              <a:path w="2342388" h="1684019">
                <a:moveTo>
                  <a:pt x="0" y="1684019"/>
                </a:moveTo>
                <a:lnTo>
                  <a:pt x="2342388" y="1684019"/>
                </a:lnTo>
                <a:lnTo>
                  <a:pt x="2342388" y="0"/>
                </a:lnTo>
                <a:lnTo>
                  <a:pt x="0" y="0"/>
                </a:lnTo>
                <a:lnTo>
                  <a:pt x="0" y="1684019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13035" y="182879"/>
            <a:ext cx="2189987" cy="600456"/>
          </a:xfrm>
          <a:custGeom>
            <a:avLst/>
            <a:gdLst/>
            <a:ahLst/>
            <a:cxnLst/>
            <a:rect l="l" t="t" r="r" b="b"/>
            <a:pathLst>
              <a:path w="2189987" h="600456">
                <a:moveTo>
                  <a:pt x="0" y="600456"/>
                </a:moveTo>
                <a:lnTo>
                  <a:pt x="2189987" y="600456"/>
                </a:lnTo>
                <a:lnTo>
                  <a:pt x="2189987" y="0"/>
                </a:lnTo>
                <a:lnTo>
                  <a:pt x="0" y="0"/>
                </a:lnTo>
                <a:lnTo>
                  <a:pt x="0" y="600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909175" y="207264"/>
            <a:ext cx="1999614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94360" marR="12700" indent="-582295">
              <a:lnSpc>
                <a:spcPct val="114999"/>
              </a:lnSpc>
            </a:pPr>
            <a:r>
              <a:rPr sz="1200" b="1" spc="-3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dn</a:t>
            </a:r>
            <a:r>
              <a:rPr sz="1200" b="1" spc="-5" dirty="0" smtClean="0">
                <a:latin typeface="Calibri"/>
                <a:cs typeface="Calibri"/>
              </a:rPr>
              <a:t>ess, </a:t>
            </a:r>
            <a:r>
              <a:rPr sz="1200" b="1" spc="-10" dirty="0" smtClean="0">
                <a:latin typeface="Calibri"/>
                <a:cs typeface="Calibri"/>
              </a:rPr>
              <a:t>d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50" dirty="0" smtClean="0">
                <a:latin typeface="Calibri"/>
                <a:cs typeface="Calibri"/>
              </a:rPr>
              <a:t>k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nin</a:t>
            </a:r>
            <a:r>
              <a:rPr sz="1200" b="1" spc="5" dirty="0" smtClean="0">
                <a:latin typeface="Calibri"/>
                <a:cs typeface="Calibri"/>
              </a:rPr>
              <a:t>g</a:t>
            </a:r>
            <a:r>
              <a:rPr sz="1200" b="1" spc="-5" dirty="0" smtClean="0">
                <a:latin typeface="Calibri"/>
                <a:cs typeface="Calibri"/>
              </a:rPr>
              <a:t>,</a:t>
            </a:r>
            <a:r>
              <a:rPr sz="1200" b="1" spc="3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10" dirty="0" smtClean="0">
                <a:latin typeface="Calibri"/>
                <a:cs typeface="Calibri"/>
              </a:rPr>
              <a:t>w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20" dirty="0" smtClean="0">
                <a:latin typeface="Calibri"/>
                <a:cs typeface="Calibri"/>
              </a:rPr>
              <a:t>m</a:t>
            </a:r>
            <a:r>
              <a:rPr sz="1200" b="1" spc="-10" dirty="0" smtClean="0">
                <a:latin typeface="Calibri"/>
                <a:cs typeface="Calibri"/>
              </a:rPr>
              <a:t>th</a:t>
            </a:r>
            <a:r>
              <a:rPr sz="1200" b="1" spc="-5" dirty="0" smtClean="0">
                <a:latin typeface="Calibri"/>
                <a:cs typeface="Calibri"/>
              </a:rPr>
              <a:t> of th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br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758171" y="1805939"/>
            <a:ext cx="2304287" cy="1645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39121" y="1786889"/>
            <a:ext cx="2342387" cy="1684019"/>
          </a:xfrm>
          <a:custGeom>
            <a:avLst/>
            <a:gdLst/>
            <a:ahLst/>
            <a:cxnLst/>
            <a:rect l="l" t="t" r="r" b="b"/>
            <a:pathLst>
              <a:path w="2342387" h="1684019">
                <a:moveTo>
                  <a:pt x="0" y="1684019"/>
                </a:moveTo>
                <a:lnTo>
                  <a:pt x="2342387" y="1684019"/>
                </a:lnTo>
                <a:lnTo>
                  <a:pt x="2342387" y="0"/>
                </a:lnTo>
                <a:lnTo>
                  <a:pt x="0" y="0"/>
                </a:lnTo>
                <a:lnTo>
                  <a:pt x="0" y="1684019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34371" y="1872995"/>
            <a:ext cx="2189987" cy="605027"/>
          </a:xfrm>
          <a:custGeom>
            <a:avLst/>
            <a:gdLst/>
            <a:ahLst/>
            <a:cxnLst/>
            <a:rect l="l" t="t" r="r" b="b"/>
            <a:pathLst>
              <a:path w="2189987" h="605027">
                <a:moveTo>
                  <a:pt x="0" y="605027"/>
                </a:moveTo>
                <a:lnTo>
                  <a:pt x="2189987" y="605027"/>
                </a:lnTo>
                <a:lnTo>
                  <a:pt x="2189987" y="0"/>
                </a:lnTo>
                <a:lnTo>
                  <a:pt x="0" y="0"/>
                </a:lnTo>
                <a:lnTo>
                  <a:pt x="0" y="605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076815" y="1897633"/>
            <a:ext cx="1707514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35280" marR="12700" indent="-323215">
              <a:lnSpc>
                <a:spcPct val="114999"/>
              </a:lnSpc>
            </a:pPr>
            <a:r>
              <a:rPr sz="1200" b="1" spc="-10" dirty="0" smtClean="0">
                <a:latin typeface="Calibri"/>
                <a:cs typeface="Calibri"/>
              </a:rPr>
              <a:t>N</a:t>
            </a:r>
            <a:r>
              <a:rPr sz="1200" b="1" spc="0" dirty="0" smtClean="0">
                <a:latin typeface="Calibri"/>
                <a:cs typeface="Calibri"/>
              </a:rPr>
              <a:t>i</a:t>
            </a:r>
            <a:r>
              <a:rPr sz="1200" b="1" spc="-10" dirty="0" smtClean="0">
                <a:latin typeface="Calibri"/>
                <a:cs typeface="Calibri"/>
              </a:rPr>
              <a:t>pple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10" dirty="0" smtClean="0">
                <a:latin typeface="Calibri"/>
                <a:cs typeface="Calibri"/>
              </a:rPr>
              <a:t>br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 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20" dirty="0" smtClean="0">
                <a:latin typeface="Calibri"/>
                <a:cs typeface="Calibri"/>
              </a:rPr>
              <a:t>e</a:t>
            </a:r>
            <a:r>
              <a:rPr sz="1200" b="1" spc="0" dirty="0" smtClean="0">
                <a:latin typeface="Calibri"/>
                <a:cs typeface="Calibri"/>
              </a:rPr>
              <a:t>t</a:t>
            </a:r>
            <a:r>
              <a:rPr sz="1200" b="1" spc="-15" dirty="0" smtClean="0">
                <a:latin typeface="Calibri"/>
                <a:cs typeface="Calibri"/>
              </a:rPr>
              <a:t>ra</a:t>
            </a:r>
            <a:r>
              <a:rPr sz="1200" b="1" spc="0" dirty="0" smtClean="0">
                <a:latin typeface="Calibri"/>
                <a:cs typeface="Calibri"/>
              </a:rPr>
              <a:t>ct</a:t>
            </a:r>
            <a:r>
              <a:rPr sz="1200" b="1" spc="-10" dirty="0" smtClean="0">
                <a:latin typeface="Calibri"/>
                <a:cs typeface="Calibri"/>
              </a:rPr>
              <a:t>ion</a:t>
            </a:r>
            <a:r>
              <a:rPr sz="1200" b="1" spc="-5" dirty="0" smtClean="0">
                <a:latin typeface="Calibri"/>
                <a:cs typeface="Calibri"/>
              </a:rPr>
              <a:t> (tu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10" dirty="0" smtClean="0">
                <a:latin typeface="Calibri"/>
                <a:cs typeface="Calibri"/>
              </a:rPr>
              <a:t>ning</a:t>
            </a:r>
            <a:r>
              <a:rPr sz="1200" b="1" spc="-5" dirty="0" smtClean="0">
                <a:latin typeface="Calibri"/>
                <a:cs typeface="Calibri"/>
              </a:rPr>
              <a:t> i</a:t>
            </a:r>
            <a:r>
              <a:rPr sz="1200" b="1" spc="-20" dirty="0" smtClean="0">
                <a:latin typeface="Calibri"/>
                <a:cs typeface="Calibri"/>
              </a:rPr>
              <a:t>n</a:t>
            </a:r>
            <a:r>
              <a:rPr sz="1200" b="1" spc="-10" dirty="0" smtClean="0">
                <a:latin typeface="Calibri"/>
                <a:cs typeface="Calibri"/>
              </a:rPr>
              <a:t>w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d)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756647" y="3451859"/>
            <a:ext cx="2304288" cy="1645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37597" y="3432809"/>
            <a:ext cx="2342388" cy="1684020"/>
          </a:xfrm>
          <a:custGeom>
            <a:avLst/>
            <a:gdLst/>
            <a:ahLst/>
            <a:cxnLst/>
            <a:rect l="l" t="t" r="r" b="b"/>
            <a:pathLst>
              <a:path w="2342388" h="1684020">
                <a:moveTo>
                  <a:pt x="0" y="1684020"/>
                </a:moveTo>
                <a:lnTo>
                  <a:pt x="2342388" y="1684020"/>
                </a:lnTo>
                <a:lnTo>
                  <a:pt x="2342388" y="0"/>
                </a:lnTo>
                <a:lnTo>
                  <a:pt x="0" y="0"/>
                </a:lnTo>
                <a:lnTo>
                  <a:pt x="0" y="1684020"/>
                </a:lnTo>
                <a:close/>
              </a:path>
            </a:pathLst>
          </a:custGeom>
          <a:ln w="38099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13035" y="3505200"/>
            <a:ext cx="2189987" cy="569976"/>
          </a:xfrm>
          <a:custGeom>
            <a:avLst/>
            <a:gdLst/>
            <a:ahLst/>
            <a:cxnLst/>
            <a:rect l="l" t="t" r="r" b="b"/>
            <a:pathLst>
              <a:path w="2189987" h="569976">
                <a:moveTo>
                  <a:pt x="0" y="569976"/>
                </a:moveTo>
                <a:lnTo>
                  <a:pt x="2189987" y="569976"/>
                </a:lnTo>
                <a:lnTo>
                  <a:pt x="2189987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238358" y="3557651"/>
            <a:ext cx="1341755" cy="203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 smtClean="0">
                <a:latin typeface="Calibri"/>
                <a:cs typeface="Calibri"/>
              </a:rPr>
              <a:t>B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-2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nipple </a:t>
            </a:r>
            <a:r>
              <a:rPr sz="1200" b="1" spc="-10" dirty="0" smtClean="0">
                <a:latin typeface="Calibri"/>
                <a:cs typeface="Calibri"/>
              </a:rPr>
              <a:t>p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4447" y="5128259"/>
            <a:ext cx="2304288" cy="1645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75397" y="5109209"/>
            <a:ext cx="2342388" cy="1684020"/>
          </a:xfrm>
          <a:custGeom>
            <a:avLst/>
            <a:gdLst/>
            <a:ahLst/>
            <a:cxnLst/>
            <a:rect l="l" t="t" r="r" b="b"/>
            <a:pathLst>
              <a:path w="2342388" h="1684020">
                <a:moveTo>
                  <a:pt x="0" y="1684020"/>
                </a:moveTo>
                <a:lnTo>
                  <a:pt x="2342388" y="1684020"/>
                </a:lnTo>
                <a:lnTo>
                  <a:pt x="2342388" y="0"/>
                </a:lnTo>
                <a:lnTo>
                  <a:pt x="0" y="0"/>
                </a:lnTo>
                <a:lnTo>
                  <a:pt x="0" y="1684020"/>
                </a:lnTo>
                <a:close/>
              </a:path>
            </a:pathLst>
          </a:custGeom>
          <a:ln w="38099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20356" y="5158740"/>
            <a:ext cx="2189988" cy="600456"/>
          </a:xfrm>
          <a:custGeom>
            <a:avLst/>
            <a:gdLst/>
            <a:ahLst/>
            <a:cxnLst/>
            <a:rect l="l" t="t" r="r" b="b"/>
            <a:pathLst>
              <a:path w="2189988" h="600456">
                <a:moveTo>
                  <a:pt x="0" y="600456"/>
                </a:moveTo>
                <a:lnTo>
                  <a:pt x="2189988" y="600456"/>
                </a:lnTo>
                <a:lnTo>
                  <a:pt x="2189988" y="0"/>
                </a:lnTo>
                <a:lnTo>
                  <a:pt x="0" y="0"/>
                </a:lnTo>
                <a:lnTo>
                  <a:pt x="0" y="600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555738" y="5184394"/>
            <a:ext cx="1917700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33985">
              <a:lnSpc>
                <a:spcPct val="114999"/>
              </a:lnSpc>
            </a:pPr>
            <a:r>
              <a:rPr sz="1200" b="1" spc="-30" dirty="0" smtClean="0">
                <a:latin typeface="Calibri"/>
                <a:cs typeface="Calibri"/>
              </a:rPr>
              <a:t>S</a:t>
            </a:r>
            <a:r>
              <a:rPr sz="1200" b="1" spc="-10" dirty="0" smtClean="0">
                <a:latin typeface="Calibri"/>
                <a:cs typeface="Calibri"/>
              </a:rPr>
              <a:t>w</a:t>
            </a:r>
            <a:r>
              <a:rPr sz="1200" b="1" spc="-5" dirty="0" smtClean="0">
                <a:latin typeface="Calibri"/>
                <a:cs typeface="Calibri"/>
              </a:rPr>
              <a:t>elling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of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ll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or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p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t </a:t>
            </a:r>
            <a:r>
              <a:rPr sz="1200" b="1" spc="0" dirty="0" smtClean="0">
                <a:latin typeface="Calibri"/>
                <a:cs typeface="Calibri"/>
              </a:rPr>
              <a:t>of</a:t>
            </a:r>
            <a:r>
              <a:rPr sz="1200" b="1" spc="-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 b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-20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(</a:t>
            </a:r>
            <a:r>
              <a:rPr sz="1200" b="1" spc="-20" dirty="0" smtClean="0">
                <a:latin typeface="Calibri"/>
                <a:cs typeface="Calibri"/>
              </a:rPr>
              <a:t>ev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if </a:t>
            </a:r>
            <a:r>
              <a:rPr sz="1200" b="1" spc="-10" dirty="0" smtClean="0">
                <a:latin typeface="Calibri"/>
                <a:cs typeface="Calibri"/>
              </a:rPr>
              <a:t>no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lum</a:t>
            </a:r>
            <a:r>
              <a:rPr sz="1200" b="1" spc="-10" dirty="0" smtClean="0">
                <a:latin typeface="Calibri"/>
                <a:cs typeface="Calibri"/>
              </a:rPr>
              <a:t>p</a:t>
            </a:r>
            <a:r>
              <a:rPr sz="1200" b="1" spc="1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is</a:t>
            </a:r>
            <a:r>
              <a:rPr sz="1200" b="1" spc="-10" dirty="0" smtClean="0">
                <a:latin typeface="Calibri"/>
                <a:cs typeface="Calibri"/>
              </a:rPr>
              <a:t> </a:t>
            </a:r>
            <a:r>
              <a:rPr sz="1200" b="1" spc="-20" dirty="0" smtClean="0">
                <a:latin typeface="Calibri"/>
                <a:cs typeface="Calibri"/>
              </a:rPr>
              <a:t>f</a:t>
            </a:r>
            <a:r>
              <a:rPr sz="1200" b="1" spc="-5" dirty="0" smtClean="0">
                <a:latin typeface="Calibri"/>
                <a:cs typeface="Calibri"/>
              </a:rPr>
              <a:t>elt)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394447" y="1848611"/>
            <a:ext cx="2360676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75397" y="1829561"/>
            <a:ext cx="2398776" cy="1723644"/>
          </a:xfrm>
          <a:custGeom>
            <a:avLst/>
            <a:gdLst/>
            <a:ahLst/>
            <a:cxnLst/>
            <a:rect l="l" t="t" r="r" b="b"/>
            <a:pathLst>
              <a:path w="2398776" h="1723644">
                <a:moveTo>
                  <a:pt x="0" y="1723644"/>
                </a:moveTo>
                <a:lnTo>
                  <a:pt x="2398776" y="1723644"/>
                </a:lnTo>
                <a:lnTo>
                  <a:pt x="2398776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ln w="38100">
            <a:solidFill>
              <a:srgbClr val="90C22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53883" y="1894332"/>
            <a:ext cx="2189987" cy="586739"/>
          </a:xfrm>
          <a:custGeom>
            <a:avLst/>
            <a:gdLst/>
            <a:ahLst/>
            <a:cxnLst/>
            <a:rect l="l" t="t" r="r" b="b"/>
            <a:pathLst>
              <a:path w="2189987" h="586739">
                <a:moveTo>
                  <a:pt x="0" y="586739"/>
                </a:moveTo>
                <a:lnTo>
                  <a:pt x="2189987" y="586739"/>
                </a:lnTo>
                <a:lnTo>
                  <a:pt x="2189987" y="0"/>
                </a:lnTo>
                <a:lnTo>
                  <a:pt x="0" y="0"/>
                </a:lnTo>
                <a:lnTo>
                  <a:pt x="0" y="586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563993" y="1918279"/>
            <a:ext cx="1969770" cy="4419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7955" marR="12700" indent="-135890">
              <a:lnSpc>
                <a:spcPct val="115100"/>
              </a:lnSpc>
            </a:pPr>
            <a:r>
              <a:rPr sz="1200" b="1" spc="-3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dn</a:t>
            </a:r>
            <a:r>
              <a:rPr sz="1200" b="1" spc="-5" dirty="0" smtClean="0">
                <a:latin typeface="Calibri"/>
                <a:cs typeface="Calibri"/>
              </a:rPr>
              <a:t>ess, i</a:t>
            </a:r>
            <a:r>
              <a:rPr sz="1200" b="1" spc="-15" dirty="0" smtClean="0">
                <a:latin typeface="Calibri"/>
                <a:cs typeface="Calibri"/>
              </a:rPr>
              <a:t>t</a:t>
            </a:r>
            <a:r>
              <a:rPr sz="1200" b="1" spc="0" dirty="0" smtClean="0">
                <a:latin typeface="Calibri"/>
                <a:cs typeface="Calibri"/>
              </a:rPr>
              <a:t>ch</a:t>
            </a:r>
            <a:r>
              <a:rPr sz="1200" b="1" spc="-5" dirty="0" smtClean="0">
                <a:latin typeface="Calibri"/>
                <a:cs typeface="Calibri"/>
              </a:rPr>
              <a:t>iness,</a:t>
            </a:r>
            <a:r>
              <a:rPr sz="1200" b="1" spc="-20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sor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n</a:t>
            </a:r>
            <a:r>
              <a:rPr sz="1200" b="1" spc="-5" dirty="0" smtClean="0">
                <a:latin typeface="Calibri"/>
                <a:cs typeface="Calibri"/>
              </a:rPr>
              <a:t>ess </a:t>
            </a:r>
            <a:r>
              <a:rPr sz="1200" b="1" spc="0" dirty="0" smtClean="0">
                <a:latin typeface="Calibri"/>
                <a:cs typeface="Calibri"/>
              </a:rPr>
              <a:t>or or </a:t>
            </a:r>
            <a:r>
              <a:rPr sz="1200" b="1" spc="-5" dirty="0" smtClean="0">
                <a:latin typeface="Calibri"/>
                <a:cs typeface="Calibri"/>
              </a:rPr>
              <a:t>thic</a:t>
            </a:r>
            <a:r>
              <a:rPr sz="1200" b="1" spc="-35" dirty="0" smtClean="0">
                <a:latin typeface="Calibri"/>
                <a:cs typeface="Calibri"/>
              </a:rPr>
              <a:t>k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0" dirty="0" smtClean="0">
                <a:latin typeface="Calibri"/>
                <a:cs typeface="Calibri"/>
              </a:rPr>
              <a:t>ning</a:t>
            </a:r>
            <a:r>
              <a:rPr sz="1200" b="1" spc="10" dirty="0" smtClean="0">
                <a:latin typeface="Calibri"/>
                <a:cs typeface="Calibri"/>
              </a:rPr>
              <a:t> </a:t>
            </a:r>
            <a:r>
              <a:rPr sz="1200" b="1" spc="0" dirty="0" smtClean="0">
                <a:latin typeface="Calibri"/>
                <a:cs typeface="Calibri"/>
              </a:rPr>
              <a:t>of</a:t>
            </a:r>
            <a:r>
              <a:rPr sz="1200" b="1" spc="-5" dirty="0" smtClean="0">
                <a:latin typeface="Calibri"/>
                <a:cs typeface="Calibri"/>
              </a:rPr>
              <a:t> th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5" dirty="0" smtClean="0">
                <a:latin typeface="Calibri"/>
                <a:cs typeface="Calibri"/>
              </a:rPr>
              <a:t> nipple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394447" y="3454908"/>
            <a:ext cx="2304288" cy="16459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75397" y="3435858"/>
            <a:ext cx="2342388" cy="1684020"/>
          </a:xfrm>
          <a:custGeom>
            <a:avLst/>
            <a:gdLst/>
            <a:ahLst/>
            <a:cxnLst/>
            <a:rect l="l" t="t" r="r" b="b"/>
            <a:pathLst>
              <a:path w="2342388" h="1684020">
                <a:moveTo>
                  <a:pt x="0" y="1684020"/>
                </a:moveTo>
                <a:lnTo>
                  <a:pt x="2342388" y="1684020"/>
                </a:lnTo>
                <a:lnTo>
                  <a:pt x="2342388" y="0"/>
                </a:lnTo>
                <a:lnTo>
                  <a:pt x="0" y="0"/>
                </a:lnTo>
                <a:lnTo>
                  <a:pt x="0" y="168402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55407" y="3482340"/>
            <a:ext cx="2189988" cy="605028"/>
          </a:xfrm>
          <a:custGeom>
            <a:avLst/>
            <a:gdLst/>
            <a:ahLst/>
            <a:cxnLst/>
            <a:rect l="l" t="t" r="r" b="b"/>
            <a:pathLst>
              <a:path w="2189988" h="605027">
                <a:moveTo>
                  <a:pt x="0" y="605028"/>
                </a:moveTo>
                <a:lnTo>
                  <a:pt x="2189988" y="605028"/>
                </a:lnTo>
                <a:lnTo>
                  <a:pt x="2189988" y="0"/>
                </a:lnTo>
                <a:lnTo>
                  <a:pt x="0" y="0"/>
                </a:lnTo>
                <a:lnTo>
                  <a:pt x="0" y="6050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602093" y="3507359"/>
            <a:ext cx="1894205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13410" marR="12700" indent="-601345">
              <a:lnSpc>
                <a:spcPct val="114999"/>
              </a:lnSpc>
            </a:pPr>
            <a:r>
              <a:rPr sz="1200" b="1" spc="-10" dirty="0" smtClean="0">
                <a:latin typeface="Calibri"/>
                <a:cs typeface="Calibri"/>
              </a:rPr>
              <a:t>A</a:t>
            </a:r>
            <a:r>
              <a:rPr sz="1200" b="1" spc="-5" dirty="0" smtClean="0">
                <a:latin typeface="Calibri"/>
                <a:cs typeface="Calibri"/>
              </a:rPr>
              <a:t> lum</a:t>
            </a:r>
            <a:r>
              <a:rPr sz="1200" b="1" spc="-10" dirty="0" smtClean="0">
                <a:latin typeface="Calibri"/>
                <a:cs typeface="Calibri"/>
              </a:rPr>
              <a:t>p</a:t>
            </a:r>
            <a:r>
              <a:rPr sz="1200" b="1" spc="1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in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th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br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 </a:t>
            </a:r>
            <a:r>
              <a:rPr sz="1200" b="1" spc="0" dirty="0" smtClean="0">
                <a:latin typeface="Calibri"/>
                <a:cs typeface="Calibri"/>
              </a:rPr>
              <a:t>or </a:t>
            </a:r>
            <a:r>
              <a:rPr sz="1200" b="1" spc="-10" dirty="0" smtClean="0">
                <a:latin typeface="Calibri"/>
                <a:cs typeface="Calibri"/>
              </a:rPr>
              <a:t>und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0" dirty="0" smtClean="0">
                <a:latin typeface="Calibri"/>
                <a:cs typeface="Calibri"/>
              </a:rPr>
              <a:t>r </a:t>
            </a:r>
            <a:r>
              <a:rPr sz="1200" b="1" spc="-5" dirty="0" smtClean="0">
                <a:latin typeface="Calibri"/>
                <a:cs typeface="Calibri"/>
              </a:rPr>
              <a:t>th</a:t>
            </a:r>
            <a:r>
              <a:rPr sz="1200" b="1" spc="0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 a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mpit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756647" y="5134354"/>
            <a:ext cx="2304288" cy="1645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737597" y="5115305"/>
            <a:ext cx="2342388" cy="1684020"/>
          </a:xfrm>
          <a:custGeom>
            <a:avLst/>
            <a:gdLst/>
            <a:ahLst/>
            <a:cxnLst/>
            <a:rect l="l" t="t" r="r" b="b"/>
            <a:pathLst>
              <a:path w="2342388" h="1684020">
                <a:moveTo>
                  <a:pt x="0" y="1684020"/>
                </a:moveTo>
                <a:lnTo>
                  <a:pt x="2342388" y="1684020"/>
                </a:lnTo>
                <a:lnTo>
                  <a:pt x="2342388" y="0"/>
                </a:lnTo>
                <a:lnTo>
                  <a:pt x="0" y="0"/>
                </a:lnTo>
                <a:lnTo>
                  <a:pt x="0" y="1684020"/>
                </a:lnTo>
                <a:close/>
              </a:path>
            </a:pathLst>
          </a:custGeom>
          <a:ln w="38099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13035" y="5170932"/>
            <a:ext cx="2189987" cy="605028"/>
          </a:xfrm>
          <a:custGeom>
            <a:avLst/>
            <a:gdLst/>
            <a:ahLst/>
            <a:cxnLst/>
            <a:rect l="l" t="t" r="r" b="b"/>
            <a:pathLst>
              <a:path w="2189987" h="605027">
                <a:moveTo>
                  <a:pt x="0" y="605028"/>
                </a:moveTo>
                <a:lnTo>
                  <a:pt x="2189987" y="605028"/>
                </a:lnTo>
                <a:lnTo>
                  <a:pt x="2189987" y="0"/>
                </a:lnTo>
                <a:lnTo>
                  <a:pt x="0" y="0"/>
                </a:lnTo>
                <a:lnTo>
                  <a:pt x="0" y="6050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141711" y="5195768"/>
            <a:ext cx="1533525" cy="4419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226695">
              <a:lnSpc>
                <a:spcPct val="115100"/>
              </a:lnSpc>
            </a:pPr>
            <a:r>
              <a:rPr sz="1200" b="1" spc="-10" dirty="0" smtClean="0">
                <a:latin typeface="Calibri"/>
                <a:cs typeface="Calibri"/>
              </a:rPr>
              <a:t>N</a:t>
            </a:r>
            <a:r>
              <a:rPr sz="1200" b="1" spc="0" dirty="0" smtClean="0">
                <a:latin typeface="Calibri"/>
                <a:cs typeface="Calibri"/>
              </a:rPr>
              <a:t>i</a:t>
            </a:r>
            <a:r>
              <a:rPr sz="1200" b="1" spc="-10" dirty="0" smtClean="0">
                <a:latin typeface="Calibri"/>
                <a:cs typeface="Calibri"/>
              </a:rPr>
              <a:t>pple</a:t>
            </a:r>
            <a:r>
              <a:rPr sz="1200" b="1" spc="-5" dirty="0" smtClean="0">
                <a:latin typeface="Calibri"/>
                <a:cs typeface="Calibri"/>
              </a:rPr>
              <a:t> disc</a:t>
            </a:r>
            <a:r>
              <a:rPr sz="1200" b="1" spc="5" dirty="0" smtClean="0">
                <a:latin typeface="Calibri"/>
                <a:cs typeface="Calibri"/>
              </a:rPr>
              <a:t>h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10" dirty="0" smtClean="0">
                <a:latin typeface="Calibri"/>
                <a:cs typeface="Calibri"/>
              </a:rPr>
              <a:t>r</a:t>
            </a:r>
            <a:r>
              <a:rPr sz="1200" b="1" spc="-20" dirty="0" smtClean="0">
                <a:latin typeface="Calibri"/>
                <a:cs typeface="Calibri"/>
              </a:rPr>
              <a:t>g</a:t>
            </a:r>
            <a:r>
              <a:rPr sz="1200" b="1" spc="0" dirty="0" smtClean="0">
                <a:latin typeface="Calibri"/>
                <a:cs typeface="Calibri"/>
              </a:rPr>
              <a:t>e </a:t>
            </a:r>
            <a:r>
              <a:rPr sz="1200" b="1" spc="-10" dirty="0" smtClean="0">
                <a:latin typeface="Calibri"/>
                <a:cs typeface="Calibri"/>
              </a:rPr>
              <a:t>(oth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0" dirty="0" smtClean="0">
                <a:latin typeface="Calibri"/>
                <a:cs typeface="Calibri"/>
              </a:rPr>
              <a:t>r</a:t>
            </a:r>
            <a:r>
              <a:rPr sz="1200" b="1" spc="-5" dirty="0" smtClean="0">
                <a:latin typeface="Calibri"/>
                <a:cs typeface="Calibri"/>
              </a:rPr>
              <a:t> th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10" dirty="0" smtClean="0">
                <a:latin typeface="Calibri"/>
                <a:cs typeface="Calibri"/>
              </a:rPr>
              <a:t>n</a:t>
            </a:r>
            <a:r>
              <a:rPr sz="1200" b="1" spc="5" dirty="0" smtClean="0">
                <a:latin typeface="Calibri"/>
                <a:cs typeface="Calibri"/>
              </a:rPr>
              <a:t> </a:t>
            </a:r>
            <a:r>
              <a:rPr sz="1200" b="1" spc="-10" dirty="0" smtClean="0">
                <a:latin typeface="Calibri"/>
                <a:cs typeface="Calibri"/>
              </a:rPr>
              <a:t>br</a:t>
            </a:r>
            <a:r>
              <a:rPr sz="1200" b="1" spc="-5" dirty="0" smtClean="0">
                <a:latin typeface="Calibri"/>
                <a:cs typeface="Calibri"/>
              </a:rPr>
              <a:t>e</a:t>
            </a:r>
            <a:r>
              <a:rPr sz="1200" b="1" spc="-15" dirty="0" smtClean="0">
                <a:latin typeface="Calibri"/>
                <a:cs typeface="Calibri"/>
              </a:rPr>
              <a:t>a</a:t>
            </a:r>
            <a:r>
              <a:rPr sz="1200" b="1" spc="-20" dirty="0" smtClean="0">
                <a:latin typeface="Calibri"/>
                <a:cs typeface="Calibri"/>
              </a:rPr>
              <a:t>s</a:t>
            </a:r>
            <a:r>
              <a:rPr sz="1200" b="1" spc="-5" dirty="0" smtClean="0">
                <a:latin typeface="Calibri"/>
                <a:cs typeface="Calibri"/>
              </a:rPr>
              <a:t>t</a:t>
            </a:r>
            <a:r>
              <a:rPr sz="1200" b="1" spc="-20" dirty="0" smtClean="0">
                <a:latin typeface="Calibri"/>
                <a:cs typeface="Calibri"/>
              </a:rPr>
              <a:t> </a:t>
            </a:r>
            <a:r>
              <a:rPr sz="1200" b="1" spc="-5" dirty="0" smtClean="0">
                <a:latin typeface="Calibri"/>
                <a:cs typeface="Calibri"/>
              </a:rPr>
              <a:t>milk)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804" rIns="0" bIns="0" rtlCol="0">
            <a:noAutofit/>
          </a:bodyPr>
          <a:lstStyle/>
          <a:p>
            <a:pPr marL="27940">
              <a:lnSpc>
                <a:spcPct val="100000"/>
              </a:lnSpc>
            </a:pP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Do</a:t>
            </a:r>
            <a:r>
              <a:rPr sz="3600" b="1" spc="-26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These</a:t>
            </a:r>
            <a:r>
              <a:rPr sz="3600" b="1" spc="-2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Things</a:t>
            </a:r>
            <a:r>
              <a:rPr sz="3600" b="1" spc="-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for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Breast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Health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9564" y="1030859"/>
            <a:ext cx="8938260" cy="50920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im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s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teps can help lower your</a:t>
            </a:r>
            <a:r>
              <a:rPr sz="18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sk of</a:t>
            </a:r>
            <a:r>
              <a:rPr sz="18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800" b="1" spc="-1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east ca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800" b="1" spc="-10" dirty="0" smtClean="0">
                <a:solidFill>
                  <a:srgbClr val="404040"/>
                </a:solidFill>
                <a:latin typeface="Corbel"/>
                <a:cs typeface="Corbel"/>
              </a:rPr>
              <a:t>ce</a:t>
            </a:r>
            <a:r>
              <a:rPr sz="1800" b="1" spc="-2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8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355600" marR="699770" indent="-343535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Mai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600" b="1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8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ei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ht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Being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ov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rwei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increase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many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dif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rent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rs, including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Be P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hy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ic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cti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e: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8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who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physically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30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inut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lower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sk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355600" marR="173355" indent="-343535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void</a:t>
            </a:r>
            <a:r>
              <a:rPr sz="1600" b="1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Much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Alcoho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Only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drink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alcohol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drink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mod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eratel</a:t>
            </a:r>
            <a:r>
              <a:rPr sz="1600" spc="-7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which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more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than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one drink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wome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feed,</a:t>
            </a:r>
            <a:r>
              <a:rPr sz="1600" b="1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8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ible: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stf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600" spc="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lowers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 also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has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lth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its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our child!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355600" marR="183515" indent="-343535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void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8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os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t-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Menop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au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Hormone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women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pos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-me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nopau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it s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hould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for 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sho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test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time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possible.</a:t>
            </a:r>
            <a:r>
              <a:rPr sz="1600" spc="-8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3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alk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isks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its</a:t>
            </a:r>
            <a:r>
              <a:rPr sz="1600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pos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-me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nopau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ho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with your Doc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</a:pPr>
            <a:endParaRPr sz="950"/>
          </a:p>
          <a:p>
            <a:pPr marL="355600" marR="12700" indent="-343535">
              <a:lnSpc>
                <a:spcPct val="100099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3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lk</a:t>
            </a:r>
            <a:r>
              <a:rPr sz="1600" b="1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out</a:t>
            </a:r>
            <a:r>
              <a:rPr sz="1600" b="1" spc="-1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3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our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ily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His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y: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3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ay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high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risk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have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mother 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sister who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eloped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arian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40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espe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ially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at an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ag</a:t>
            </a:r>
            <a:r>
              <a:rPr sz="1600" spc="-5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)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 ha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ultiple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ily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 m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em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ers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(including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ma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les)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who d</a:t>
            </a:r>
            <a:r>
              <a:rPr sz="1600" spc="-3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eloped</a:t>
            </a:r>
            <a:r>
              <a:rPr sz="1600" spc="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breast,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ov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rian</a:t>
            </a:r>
            <a:r>
              <a:rPr sz="1600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or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ostate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9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1250" spc="165" dirty="0" smtClean="0">
                <a:solidFill>
                  <a:srgbClr val="90C225"/>
                </a:solidFill>
                <a:latin typeface="DYMO Symbols"/>
                <a:cs typeface="DYMO Symbols"/>
              </a:rPr>
              <a:t>	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Most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po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ntl</a:t>
            </a:r>
            <a:r>
              <a:rPr sz="1600" b="1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b="1" spc="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5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ett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ing 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ned!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4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egula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ly</a:t>
            </a:r>
            <a:r>
              <a:rPr sz="16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scheduled</a:t>
            </a:r>
            <a:r>
              <a:rPr sz="1600" spc="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breast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scre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ains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endParaRPr sz="1600">
              <a:latin typeface="Corbel"/>
              <a:cs typeface="Corbel"/>
            </a:endParaRPr>
          </a:p>
          <a:p>
            <a:pPr marL="3556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single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way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to p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ote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you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self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from the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disease.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ning</a:t>
            </a:r>
            <a:r>
              <a:rPr sz="1600" spc="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help</a:t>
            </a:r>
            <a:r>
              <a:rPr sz="16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find</a:t>
            </a:r>
            <a:r>
              <a:rPr sz="16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nc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rl</a:t>
            </a:r>
            <a:r>
              <a:rPr sz="1600" spc="-7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when</a:t>
            </a:r>
            <a:r>
              <a:rPr sz="16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600" spc="-5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2769" y="6098540"/>
            <a:ext cx="1311910" cy="2679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most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600" spc="-2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600" spc="-10" dirty="0" smtClean="0">
                <a:solidFill>
                  <a:srgbClr val="404040"/>
                </a:solidFill>
                <a:latin typeface="Corbel"/>
                <a:cs typeface="Corbel"/>
              </a:rPr>
              <a:t>le!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60942" y="6149035"/>
            <a:ext cx="135890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32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79904" y="758951"/>
            <a:ext cx="8430768" cy="60990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868" y="426719"/>
            <a:ext cx="5131308" cy="2881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532" y="498386"/>
            <a:ext cx="4073042" cy="2575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65503" y="496823"/>
            <a:ext cx="72847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653153" y="1100835"/>
            <a:ext cx="4793615" cy="9988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70230" marR="12700" indent="-558165">
              <a:lnSpc>
                <a:spcPct val="100000"/>
              </a:lnSpc>
            </a:pPr>
            <a:r>
              <a:rPr sz="3200" b="1" dirty="0" smtClean="0">
                <a:solidFill>
                  <a:srgbClr val="539F20"/>
                </a:solidFill>
                <a:latin typeface="Corbel"/>
                <a:cs typeface="Corbel"/>
              </a:rPr>
              <a:t>Help </a:t>
            </a:r>
            <a:r>
              <a:rPr sz="3200" b="1" spc="5" dirty="0" smtClean="0">
                <a:solidFill>
                  <a:srgbClr val="539F20"/>
                </a:solidFill>
                <a:latin typeface="Corbel"/>
                <a:cs typeface="Corbel"/>
              </a:rPr>
              <a:t>L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ia</a:t>
            </a:r>
            <a:r>
              <a:rPr sz="3200" b="1" spc="-21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-245" dirty="0" smtClean="0">
                <a:solidFill>
                  <a:srgbClr val="539F20"/>
                </a:solidFill>
                <a:latin typeface="Corbel"/>
                <a:cs typeface="Corbel"/>
              </a:rPr>
              <a:t>T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alk to Her Friends about Bre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st</a:t>
            </a:r>
            <a:r>
              <a:rPr sz="3200" b="1" spc="25" dirty="0" smtClean="0">
                <a:solidFill>
                  <a:srgbClr val="539F20"/>
                </a:solidFill>
                <a:latin typeface="Corbel"/>
                <a:cs typeface="Corbel"/>
              </a:rPr>
              <a:t> 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He</a:t>
            </a:r>
            <a:r>
              <a:rPr sz="3200" b="1" spc="-10" dirty="0" smtClean="0">
                <a:solidFill>
                  <a:srgbClr val="539F20"/>
                </a:solidFill>
                <a:latin typeface="Corbel"/>
                <a:cs typeface="Corbel"/>
              </a:rPr>
              <a:t>a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lt</a:t>
            </a:r>
            <a:r>
              <a:rPr sz="3200" b="1" spc="-15" dirty="0" smtClean="0">
                <a:solidFill>
                  <a:srgbClr val="539F20"/>
                </a:solidFill>
                <a:latin typeface="Corbel"/>
                <a:cs typeface="Corbel"/>
              </a:rPr>
              <a:t>h</a:t>
            </a:r>
            <a:r>
              <a:rPr sz="3200" b="1" spc="0" dirty="0" smtClean="0">
                <a:solidFill>
                  <a:srgbClr val="539F20"/>
                </a:solidFill>
                <a:latin typeface="Corbel"/>
                <a:cs typeface="Corbel"/>
              </a:rPr>
              <a:t>!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20823" y="4433315"/>
            <a:ext cx="1626107" cy="16261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6955" y="5155691"/>
            <a:ext cx="569976" cy="1386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4626102" cy="3816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45840" y="2094229"/>
            <a:ext cx="6742430" cy="30721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This </a:t>
            </a:r>
            <a:r>
              <a:rPr sz="2400" b="1" spc="-10" dirty="0" smtClean="0">
                <a:latin typeface="Corbel"/>
                <a:cs typeface="Corbel"/>
              </a:rPr>
              <a:t>is Lia </a:t>
            </a:r>
            <a:r>
              <a:rPr sz="2400" b="1" spc="-15" dirty="0" smtClean="0">
                <a:latin typeface="Corbel"/>
                <a:cs typeface="Corbel"/>
              </a:rPr>
              <a:t>and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her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c</a:t>
            </a:r>
            <a:r>
              <a:rPr sz="2400" b="1" spc="-10" dirty="0" smtClean="0">
                <a:latin typeface="Corbel"/>
                <a:cs typeface="Corbel"/>
              </a:rPr>
              <a:t>l</a:t>
            </a:r>
            <a:r>
              <a:rPr sz="2400" b="1" spc="-15" dirty="0" smtClean="0">
                <a:latin typeface="Corbel"/>
                <a:cs typeface="Corbel"/>
              </a:rPr>
              <a:t>os</a:t>
            </a:r>
            <a:r>
              <a:rPr sz="2400" b="1" spc="-10" dirty="0" smtClean="0">
                <a:latin typeface="Corbel"/>
                <a:cs typeface="Corbel"/>
              </a:rPr>
              <a:t>e</a:t>
            </a:r>
            <a:r>
              <a:rPr sz="2400" b="1" spc="0" dirty="0" smtClean="0">
                <a:latin typeface="Corbel"/>
                <a:cs typeface="Corbel"/>
              </a:rPr>
              <a:t>st</a:t>
            </a:r>
            <a:r>
              <a:rPr sz="2400" b="1" spc="-25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fr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en</a:t>
            </a:r>
            <a:r>
              <a:rPr sz="2400" b="1" spc="-10" dirty="0" smtClean="0">
                <a:latin typeface="Corbel"/>
                <a:cs typeface="Corbel"/>
              </a:rPr>
              <a:t>d</a:t>
            </a:r>
            <a:r>
              <a:rPr sz="2400" b="1" spc="0" dirty="0" smtClean="0">
                <a:latin typeface="Corbel"/>
                <a:cs typeface="Corbel"/>
              </a:rPr>
              <a:t>s.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3810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Th</a:t>
            </a:r>
            <a:r>
              <a:rPr sz="2400" b="1" spc="-25" dirty="0" smtClean="0">
                <a:latin typeface="Corbel"/>
                <a:cs typeface="Corbel"/>
              </a:rPr>
              <a:t>e</a:t>
            </a:r>
            <a:r>
              <a:rPr sz="2400" b="1" spc="-15" dirty="0" smtClean="0">
                <a:latin typeface="Corbel"/>
                <a:cs typeface="Corbel"/>
              </a:rPr>
              <a:t>y are all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over 40 y</a:t>
            </a:r>
            <a:r>
              <a:rPr sz="2400" b="1" spc="-10" dirty="0" smtClean="0">
                <a:latin typeface="Corbel"/>
                <a:cs typeface="Corbel"/>
              </a:rPr>
              <a:t>e</a:t>
            </a:r>
            <a:r>
              <a:rPr sz="2400" b="1" spc="-15" dirty="0" smtClean="0">
                <a:latin typeface="Corbel"/>
                <a:cs typeface="Corbel"/>
              </a:rPr>
              <a:t>ars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old.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R="0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L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a wants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to</a:t>
            </a:r>
            <a:r>
              <a:rPr sz="2400" b="1" spc="-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give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her</a:t>
            </a:r>
            <a:r>
              <a:rPr sz="2400" b="1" spc="-10" dirty="0" smtClean="0">
                <a:latin typeface="Corbel"/>
                <a:cs typeface="Corbel"/>
              </a:rPr>
              <a:t> fr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en</a:t>
            </a:r>
            <a:r>
              <a:rPr sz="2400" b="1" spc="-10" dirty="0" smtClean="0">
                <a:latin typeface="Corbel"/>
                <a:cs typeface="Corbel"/>
              </a:rPr>
              <a:t>d</a:t>
            </a:r>
            <a:r>
              <a:rPr sz="2400" b="1" spc="-15" dirty="0" smtClean="0">
                <a:latin typeface="Corbel"/>
                <a:cs typeface="Corbel"/>
              </a:rPr>
              <a:t>s</a:t>
            </a:r>
            <a:r>
              <a:rPr sz="2400" b="1" spc="-2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advice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to</a:t>
            </a:r>
            <a:r>
              <a:rPr sz="2400" b="1" spc="-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stay</a:t>
            </a:r>
            <a:r>
              <a:rPr sz="2400" b="1" spc="1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healthy!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</a:pPr>
            <a:endParaRPr sz="950"/>
          </a:p>
          <a:p>
            <a:pPr marL="925194" marR="922019" indent="0" algn="ctr">
              <a:lnSpc>
                <a:spcPct val="100000"/>
              </a:lnSpc>
            </a:pPr>
            <a:r>
              <a:rPr sz="2400" b="1" spc="-15" dirty="0" smtClean="0">
                <a:latin typeface="Corbel"/>
                <a:cs typeface="Corbel"/>
              </a:rPr>
              <a:t>The best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thing</a:t>
            </a:r>
            <a:r>
              <a:rPr sz="2400" b="1" spc="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she</a:t>
            </a:r>
            <a:r>
              <a:rPr sz="2400" b="1" spc="-10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can</a:t>
            </a:r>
            <a:r>
              <a:rPr sz="2400" b="1" spc="15" dirty="0" smtClean="0">
                <a:latin typeface="Corbel"/>
                <a:cs typeface="Corbel"/>
              </a:rPr>
              <a:t> </a:t>
            </a:r>
            <a:r>
              <a:rPr sz="2400" b="1" spc="0" dirty="0" smtClean="0">
                <a:latin typeface="Corbel"/>
                <a:cs typeface="Corbel"/>
              </a:rPr>
              <a:t>tell</a:t>
            </a:r>
            <a:r>
              <a:rPr sz="2400" b="1" spc="-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her </a:t>
            </a:r>
            <a:r>
              <a:rPr sz="2400" b="1" spc="-10" dirty="0" smtClean="0">
                <a:latin typeface="Corbel"/>
                <a:cs typeface="Corbel"/>
              </a:rPr>
              <a:t>fr</a:t>
            </a:r>
            <a:r>
              <a:rPr sz="2400" b="1" spc="-5" dirty="0" smtClean="0">
                <a:latin typeface="Corbel"/>
                <a:cs typeface="Corbel"/>
              </a:rPr>
              <a:t>i</a:t>
            </a:r>
            <a:r>
              <a:rPr sz="2400" b="1" spc="-15" dirty="0" smtClean="0">
                <a:latin typeface="Corbel"/>
                <a:cs typeface="Corbel"/>
              </a:rPr>
              <a:t>en</a:t>
            </a:r>
            <a:r>
              <a:rPr sz="2400" b="1" spc="-10" dirty="0" smtClean="0">
                <a:latin typeface="Corbel"/>
                <a:cs typeface="Corbel"/>
              </a:rPr>
              <a:t>d</a:t>
            </a:r>
            <a:r>
              <a:rPr sz="2400" b="1" spc="-15" dirty="0" smtClean="0">
                <a:latin typeface="Corbel"/>
                <a:cs typeface="Corbel"/>
              </a:rPr>
              <a:t>s about</a:t>
            </a:r>
            <a:r>
              <a:rPr sz="2400" b="1" spc="5" dirty="0" smtClean="0">
                <a:latin typeface="Corbel"/>
                <a:cs typeface="Corbel"/>
              </a:rPr>
              <a:t> </a:t>
            </a:r>
            <a:r>
              <a:rPr sz="2400" b="1" spc="-15" dirty="0" smtClean="0">
                <a:latin typeface="Corbel"/>
                <a:cs typeface="Corbel"/>
              </a:rPr>
              <a:t>breast health</a:t>
            </a:r>
            <a:r>
              <a:rPr sz="2400" b="1" spc="-20" dirty="0" smtClean="0">
                <a:latin typeface="Corbel"/>
                <a:cs typeface="Corbel"/>
              </a:rPr>
              <a:t> </a:t>
            </a:r>
            <a:r>
              <a:rPr sz="2400" b="1" spc="-10" dirty="0" smtClean="0">
                <a:latin typeface="Corbel"/>
                <a:cs typeface="Corbel"/>
              </a:rPr>
              <a:t>is:</a:t>
            </a:r>
            <a:endParaRPr sz="2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23"/>
              </a:spcBef>
            </a:pPr>
            <a:endParaRPr sz="1000"/>
          </a:p>
          <a:p>
            <a:pPr marL="3810" algn="ctr">
              <a:lnSpc>
                <a:spcPct val="100000"/>
              </a:lnSpc>
            </a:pPr>
            <a:r>
              <a:rPr sz="2000" spc="-40" dirty="0" smtClean="0">
                <a:latin typeface="Corbel"/>
                <a:cs typeface="Corbel"/>
              </a:rPr>
              <a:t>(</a:t>
            </a:r>
            <a:r>
              <a:rPr sz="2000" spc="0" dirty="0" smtClean="0">
                <a:latin typeface="Corbel"/>
                <a:cs typeface="Corbel"/>
              </a:rPr>
              <a:t>circle yo</a:t>
            </a:r>
            <a:r>
              <a:rPr sz="2000" spc="-15" dirty="0" smtClean="0">
                <a:latin typeface="Corbel"/>
                <a:cs typeface="Corbel"/>
              </a:rPr>
              <a:t>u</a:t>
            </a:r>
            <a:r>
              <a:rPr sz="2000" spc="0" dirty="0" smtClean="0">
                <a:latin typeface="Corbel"/>
                <a:cs typeface="Corbel"/>
              </a:rPr>
              <a:t>r a</a:t>
            </a:r>
            <a:r>
              <a:rPr sz="2000" spc="-10" dirty="0" smtClean="0">
                <a:latin typeface="Corbel"/>
                <a:cs typeface="Corbel"/>
              </a:rPr>
              <a:t>d</a:t>
            </a:r>
            <a:r>
              <a:rPr sz="2000" spc="0" dirty="0" smtClean="0">
                <a:latin typeface="Corbel"/>
                <a:cs typeface="Corbel"/>
              </a:rPr>
              <a:t>vice</a:t>
            </a:r>
            <a:r>
              <a:rPr sz="2000" spc="-10" dirty="0" smtClean="0">
                <a:latin typeface="Corbel"/>
                <a:cs typeface="Corbel"/>
              </a:rPr>
              <a:t> b</a:t>
            </a:r>
            <a:r>
              <a:rPr sz="2000" spc="0" dirty="0" smtClean="0">
                <a:latin typeface="Corbel"/>
                <a:cs typeface="Corbel"/>
              </a:rPr>
              <a:t>elo</a:t>
            </a:r>
            <a:r>
              <a:rPr sz="2000" spc="-25" dirty="0" smtClean="0">
                <a:latin typeface="Corbel"/>
                <a:cs typeface="Corbel"/>
              </a:rPr>
              <a:t>w</a:t>
            </a:r>
            <a:r>
              <a:rPr sz="2000" spc="0" dirty="0" smtClean="0">
                <a:latin typeface="Corbel"/>
                <a:cs typeface="Corbel"/>
              </a:rPr>
              <a:t>)</a:t>
            </a:r>
            <a:endParaRPr sz="20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24"/>
              </a:spcBef>
            </a:pPr>
            <a:endParaRPr sz="950"/>
          </a:p>
          <a:p>
            <a:pPr marL="758190">
              <a:lnSpc>
                <a:spcPts val="2385"/>
              </a:lnSpc>
            </a:pPr>
            <a:r>
              <a:rPr sz="2000" spc="-70" dirty="0" smtClean="0">
                <a:latin typeface="Arial"/>
                <a:cs typeface="Arial"/>
              </a:rPr>
              <a:t>Ge</a:t>
            </a:r>
            <a:r>
              <a:rPr sz="2000" spc="220" dirty="0" smtClean="0">
                <a:latin typeface="Arial"/>
                <a:cs typeface="Arial"/>
              </a:rPr>
              <a:t>t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55" dirty="0" smtClean="0">
                <a:latin typeface="Arial"/>
                <a:cs typeface="Arial"/>
              </a:rPr>
              <a:t>an </a:t>
            </a:r>
            <a:r>
              <a:rPr sz="2000" spc="70" dirty="0" smtClean="0">
                <a:latin typeface="Arial"/>
                <a:cs typeface="Arial"/>
              </a:rPr>
              <a:t>annual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28973" y="5167757"/>
            <a:ext cx="2832100" cy="15354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000" spc="65" dirty="0" smtClean="0">
                <a:latin typeface="Arial"/>
                <a:cs typeface="Arial"/>
              </a:rPr>
              <a:t>ma</a:t>
            </a:r>
            <a:r>
              <a:rPr sz="2000" spc="70" dirty="0" smtClean="0">
                <a:latin typeface="Arial"/>
                <a:cs typeface="Arial"/>
              </a:rPr>
              <a:t>m</a:t>
            </a:r>
            <a:r>
              <a:rPr sz="2000" spc="110" dirty="0" smtClean="0">
                <a:latin typeface="Arial"/>
                <a:cs typeface="Arial"/>
              </a:rPr>
              <a:t>mo</a:t>
            </a:r>
            <a:r>
              <a:rPr sz="2000" spc="75" dirty="0" smtClean="0">
                <a:latin typeface="Arial"/>
                <a:cs typeface="Arial"/>
              </a:rPr>
              <a:t>g</a:t>
            </a:r>
            <a:r>
              <a:rPr sz="2000" spc="50" dirty="0" smtClean="0">
                <a:latin typeface="Arial"/>
                <a:cs typeface="Arial"/>
              </a:rPr>
              <a:t>ram,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do a </a:t>
            </a:r>
            <a:r>
              <a:rPr sz="2000" spc="105" dirty="0" smtClean="0">
                <a:latin typeface="Arial"/>
                <a:cs typeface="Arial"/>
              </a:rPr>
              <a:t>m</a:t>
            </a:r>
            <a:r>
              <a:rPr sz="2000" spc="125" dirty="0" smtClean="0">
                <a:latin typeface="Arial"/>
                <a:cs typeface="Arial"/>
              </a:rPr>
              <a:t>ont</a:t>
            </a:r>
            <a:r>
              <a:rPr sz="2000" spc="145" dirty="0" smtClean="0">
                <a:latin typeface="Arial"/>
                <a:cs typeface="Arial"/>
              </a:rPr>
              <a:t>h</a:t>
            </a:r>
            <a:r>
              <a:rPr sz="2000" spc="55" dirty="0" smtClean="0">
                <a:latin typeface="Arial"/>
                <a:cs typeface="Arial"/>
              </a:rPr>
              <a:t>ly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25" dirty="0" smtClean="0">
                <a:latin typeface="Arial"/>
                <a:cs typeface="Arial"/>
              </a:rPr>
              <a:t>sel</a:t>
            </a:r>
            <a:r>
              <a:rPr sz="2000" spc="5" dirty="0" smtClean="0">
                <a:latin typeface="Arial"/>
                <a:cs typeface="Arial"/>
              </a:rPr>
              <a:t>f</a:t>
            </a:r>
            <a:r>
              <a:rPr sz="2000" spc="0" dirty="0" smtClean="0">
                <a:latin typeface="Arial"/>
                <a:cs typeface="Arial"/>
              </a:rPr>
              <a:t>-</a:t>
            </a:r>
            <a:r>
              <a:rPr sz="2000" spc="-35" dirty="0" smtClean="0">
                <a:latin typeface="Arial"/>
                <a:cs typeface="Arial"/>
              </a:rPr>
              <a:t>che</a:t>
            </a:r>
            <a:r>
              <a:rPr sz="2000" spc="-40" dirty="0" smtClean="0">
                <a:latin typeface="Arial"/>
                <a:cs typeface="Arial"/>
              </a:rPr>
              <a:t>c</a:t>
            </a:r>
            <a:r>
              <a:rPr sz="2000" spc="50" dirty="0" smtClean="0">
                <a:latin typeface="Arial"/>
                <a:cs typeface="Arial"/>
              </a:rPr>
              <a:t>k,</a:t>
            </a:r>
            <a:r>
              <a:rPr sz="2000" spc="-45" dirty="0" smtClean="0">
                <a:latin typeface="Arial"/>
                <a:cs typeface="Arial"/>
              </a:rPr>
              <a:t> </a:t>
            </a:r>
            <a:r>
              <a:rPr sz="2000" spc="65" dirty="0" smtClean="0">
                <a:latin typeface="Arial"/>
                <a:cs typeface="Arial"/>
              </a:rPr>
              <a:t>and</a:t>
            </a:r>
            <a:r>
              <a:rPr sz="2000" spc="30" dirty="0" smtClean="0">
                <a:latin typeface="Arial"/>
                <a:cs typeface="Arial"/>
              </a:rPr>
              <a:t> </a:t>
            </a:r>
            <a:r>
              <a:rPr sz="2000" spc="105" dirty="0" smtClean="0">
                <a:latin typeface="Arial"/>
                <a:cs typeface="Arial"/>
              </a:rPr>
              <a:t>talk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165" dirty="0" smtClean="0">
                <a:latin typeface="Arial"/>
                <a:cs typeface="Arial"/>
              </a:rPr>
              <a:t>to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a </a:t>
            </a:r>
            <a:r>
              <a:rPr sz="2000" spc="65" dirty="0" smtClean="0">
                <a:latin typeface="Arial"/>
                <a:cs typeface="Arial"/>
              </a:rPr>
              <a:t>Doctor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165" dirty="0" smtClean="0">
                <a:latin typeface="Arial"/>
                <a:cs typeface="Arial"/>
              </a:rPr>
              <a:t>if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85" dirty="0" smtClean="0">
                <a:latin typeface="Arial"/>
                <a:cs typeface="Arial"/>
              </a:rPr>
              <a:t>they</a:t>
            </a:r>
            <a:r>
              <a:rPr sz="2000" spc="50" dirty="0" smtClean="0">
                <a:latin typeface="Arial"/>
                <a:cs typeface="Arial"/>
              </a:rPr>
              <a:t> e</a:t>
            </a:r>
            <a:r>
              <a:rPr sz="2000" spc="5" dirty="0" smtClean="0">
                <a:latin typeface="Arial"/>
                <a:cs typeface="Arial"/>
              </a:rPr>
              <a:t>v</a:t>
            </a:r>
            <a:r>
              <a:rPr sz="2000" spc="50" dirty="0" smtClean="0">
                <a:latin typeface="Arial"/>
                <a:cs typeface="Arial"/>
              </a:rPr>
              <a:t>er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80" dirty="0" smtClean="0">
                <a:latin typeface="Arial"/>
                <a:cs typeface="Arial"/>
              </a:rPr>
              <a:t>noti</a:t>
            </a:r>
            <a:r>
              <a:rPr sz="2000" spc="90" dirty="0" smtClean="0">
                <a:latin typeface="Arial"/>
                <a:cs typeface="Arial"/>
              </a:rPr>
              <a:t>c</a:t>
            </a:r>
            <a:r>
              <a:rPr sz="2000" spc="0" dirty="0" smtClean="0">
                <a:latin typeface="Arial"/>
                <a:cs typeface="Arial"/>
              </a:rPr>
              <a:t>e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changes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105" dirty="0" smtClean="0">
                <a:latin typeface="Arial"/>
                <a:cs typeface="Arial"/>
              </a:rPr>
              <a:t>in</a:t>
            </a:r>
            <a:r>
              <a:rPr sz="2000" spc="100" dirty="0" smtClean="0">
                <a:latin typeface="Arial"/>
                <a:cs typeface="Arial"/>
              </a:rPr>
              <a:t> their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0" dirty="0" smtClean="0">
                <a:latin typeface="Arial"/>
                <a:cs typeface="Arial"/>
              </a:rPr>
              <a:t>breasts.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29296" y="5072126"/>
            <a:ext cx="2297430" cy="1229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2000" spc="-50" dirty="0" smtClean="0">
                <a:latin typeface="Arial"/>
                <a:cs typeface="Arial"/>
              </a:rPr>
              <a:t>Since</a:t>
            </a:r>
            <a:r>
              <a:rPr sz="2000" spc="-15" dirty="0" smtClean="0">
                <a:latin typeface="Arial"/>
                <a:cs typeface="Arial"/>
              </a:rPr>
              <a:t> </a:t>
            </a:r>
            <a:r>
              <a:rPr sz="2000" spc="80" dirty="0" smtClean="0">
                <a:latin typeface="Arial"/>
                <a:cs typeface="Arial"/>
              </a:rPr>
              <a:t>the</a:t>
            </a:r>
            <a:r>
              <a:rPr sz="2000" spc="95" dirty="0" smtClean="0">
                <a:latin typeface="Arial"/>
                <a:cs typeface="Arial"/>
              </a:rPr>
              <a:t>y</a:t>
            </a:r>
            <a:r>
              <a:rPr sz="2000" spc="30" dirty="0" smtClean="0">
                <a:latin typeface="Arial"/>
                <a:cs typeface="Arial"/>
              </a:rPr>
              <a:t>’ve</a:t>
            </a:r>
            <a:r>
              <a:rPr sz="2000" spc="-40" dirty="0" smtClean="0">
                <a:latin typeface="Arial"/>
                <a:cs typeface="Arial"/>
              </a:rPr>
              <a:t> </a:t>
            </a:r>
            <a:r>
              <a:rPr sz="2000" spc="30" dirty="0" smtClean="0">
                <a:latin typeface="Arial"/>
                <a:cs typeface="Arial"/>
              </a:rPr>
              <a:t>ne</a:t>
            </a:r>
            <a:r>
              <a:rPr sz="2000" spc="35" dirty="0" smtClean="0">
                <a:latin typeface="Arial"/>
                <a:cs typeface="Arial"/>
              </a:rPr>
              <a:t>v</a:t>
            </a:r>
            <a:r>
              <a:rPr sz="2000" spc="50" dirty="0" smtClean="0">
                <a:latin typeface="Arial"/>
                <a:cs typeface="Arial"/>
              </a:rPr>
              <a:t>er</a:t>
            </a:r>
            <a:r>
              <a:rPr sz="2000" spc="30" dirty="0" smtClean="0">
                <a:latin typeface="Arial"/>
                <a:cs typeface="Arial"/>
              </a:rPr>
              <a:t> </a:t>
            </a:r>
            <a:r>
              <a:rPr sz="2000" spc="65" dirty="0" smtClean="0">
                <a:latin typeface="Arial"/>
                <a:cs typeface="Arial"/>
              </a:rPr>
              <a:t>had a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80" dirty="0" smtClean="0">
                <a:latin typeface="Arial"/>
                <a:cs typeface="Arial"/>
              </a:rPr>
              <a:t>proble</a:t>
            </a:r>
            <a:r>
              <a:rPr sz="2000" spc="140" dirty="0" smtClean="0">
                <a:latin typeface="Arial"/>
                <a:cs typeface="Arial"/>
              </a:rPr>
              <a:t>m</a:t>
            </a:r>
            <a:r>
              <a:rPr sz="2000" spc="0" dirty="0" smtClean="0">
                <a:latin typeface="Arial"/>
                <a:cs typeface="Arial"/>
              </a:rPr>
              <a:t>,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105" dirty="0" smtClean="0">
                <a:latin typeface="Arial"/>
                <a:cs typeface="Arial"/>
              </a:rPr>
              <a:t>tell</a:t>
            </a:r>
            <a:r>
              <a:rPr sz="2000" spc="90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them</a:t>
            </a:r>
            <a:r>
              <a:rPr sz="2000" spc="-20" dirty="0" smtClean="0">
                <a:latin typeface="Arial"/>
                <a:cs typeface="Arial"/>
              </a:rPr>
              <a:t> </a:t>
            </a:r>
            <a:r>
              <a:rPr sz="2000" spc="120" dirty="0" smtClean="0">
                <a:latin typeface="Arial"/>
                <a:cs typeface="Arial"/>
              </a:rPr>
              <a:t>don</a:t>
            </a:r>
            <a:r>
              <a:rPr sz="2000" spc="0" dirty="0" smtClean="0">
                <a:latin typeface="Arial"/>
                <a:cs typeface="Arial"/>
              </a:rPr>
              <a:t>’</a:t>
            </a:r>
            <a:r>
              <a:rPr sz="2000" spc="220" dirty="0" smtClean="0">
                <a:latin typeface="Arial"/>
                <a:cs typeface="Arial"/>
              </a:rPr>
              <a:t>t </a:t>
            </a:r>
            <a:r>
              <a:rPr sz="2000" spc="185" dirty="0" smtClean="0">
                <a:latin typeface="Arial"/>
                <a:cs typeface="Arial"/>
              </a:rPr>
              <a:t>w</a:t>
            </a:r>
            <a:r>
              <a:rPr sz="2000" spc="130" dirty="0" smtClean="0">
                <a:latin typeface="Arial"/>
                <a:cs typeface="Arial"/>
              </a:rPr>
              <a:t>o</a:t>
            </a:r>
            <a:r>
              <a:rPr sz="2000" spc="70" dirty="0" smtClean="0">
                <a:latin typeface="Arial"/>
                <a:cs typeface="Arial"/>
              </a:rPr>
              <a:t>rry</a:t>
            </a:r>
            <a:r>
              <a:rPr sz="2000" spc="50" dirty="0" smtClean="0">
                <a:latin typeface="Arial"/>
                <a:cs typeface="Arial"/>
              </a:rPr>
              <a:t> </a:t>
            </a:r>
            <a:r>
              <a:rPr sz="2000" spc="110" dirty="0" smtClean="0">
                <a:latin typeface="Arial"/>
                <a:cs typeface="Arial"/>
              </a:rPr>
              <a:t>about</a:t>
            </a:r>
            <a:r>
              <a:rPr sz="2000" spc="-25" dirty="0" smtClean="0">
                <a:latin typeface="Arial"/>
                <a:cs typeface="Arial"/>
              </a:rPr>
              <a:t> </a:t>
            </a:r>
            <a:r>
              <a:rPr sz="2000" spc="145" dirty="0" smtClean="0">
                <a:latin typeface="Arial"/>
                <a:cs typeface="Arial"/>
              </a:rPr>
              <a:t>i</a:t>
            </a:r>
            <a:r>
              <a:rPr sz="2000" spc="170" dirty="0" smtClean="0">
                <a:latin typeface="Arial"/>
                <a:cs typeface="Arial"/>
              </a:rPr>
              <a:t>t</a:t>
            </a:r>
            <a:r>
              <a:rPr sz="2000" spc="220" dirty="0" smtClean="0">
                <a:latin typeface="Arial"/>
                <a:cs typeface="Arial"/>
              </a:rPr>
              <a:t>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2192000" h="6857999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71076" y="0"/>
            <a:ext cx="1219200" cy="6857998"/>
          </a:xfrm>
          <a:custGeom>
            <a:avLst/>
            <a:gdLst/>
            <a:ahLst/>
            <a:cxnLst/>
            <a:rect l="l" t="t" r="r" b="b"/>
            <a:pathLst>
              <a:path w="1219200" h="6857998">
                <a:moveTo>
                  <a:pt x="0" y="0"/>
                </a:moveTo>
                <a:lnTo>
                  <a:pt x="1219199" y="6857998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24928" y="3681984"/>
            <a:ext cx="4763516" cy="3176013"/>
          </a:xfrm>
          <a:custGeom>
            <a:avLst/>
            <a:gdLst/>
            <a:ahLst/>
            <a:cxnLst/>
            <a:rect l="l" t="t" r="r" b="b"/>
            <a:pathLst>
              <a:path w="4763516" h="3176013">
                <a:moveTo>
                  <a:pt x="4763516" y="0"/>
                </a:moveTo>
                <a:lnTo>
                  <a:pt x="859" y="317601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0"/>
            <a:ext cx="4640872" cy="4322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56659" y="0"/>
            <a:ext cx="4982349" cy="4286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41121" y="4239514"/>
            <a:ext cx="2431415" cy="2009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4300" b="1" spc="-37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4300" b="1" spc="-25" dirty="0" smtClean="0">
                <a:solidFill>
                  <a:srgbClr val="90C225"/>
                </a:solidFill>
                <a:latin typeface="Corbel"/>
                <a:cs typeface="Corbel"/>
              </a:rPr>
              <a:t>our</a:t>
            </a:r>
            <a:r>
              <a:rPr sz="4300" b="1" spc="-20" dirty="0" smtClean="0">
                <a:solidFill>
                  <a:srgbClr val="90C225"/>
                </a:solidFill>
                <a:latin typeface="Corbel"/>
                <a:cs typeface="Corbel"/>
              </a:rPr>
              <a:t> Important Notes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59418" y="6149035"/>
            <a:ext cx="13652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34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5863" y="861314"/>
            <a:ext cx="223329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He</a:t>
            </a:r>
            <a:r>
              <a:rPr sz="1800" spc="-15" dirty="0" smtClean="0">
                <a:latin typeface="Corbel"/>
                <a:cs typeface="Corbel"/>
              </a:rPr>
              <a:t>a</a:t>
            </a:r>
            <a:r>
              <a:rPr sz="1800" spc="0" dirty="0" smtClean="0">
                <a:latin typeface="Corbel"/>
                <a:cs typeface="Corbel"/>
              </a:rPr>
              <a:t>lthy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-10" dirty="0" smtClean="0">
                <a:latin typeface="Corbel"/>
                <a:cs typeface="Corbel"/>
              </a:rPr>
              <a:t>Lif</a:t>
            </a:r>
            <a:r>
              <a:rPr sz="1800" spc="-5" dirty="0" smtClean="0">
                <a:latin typeface="Corbel"/>
                <a:cs typeface="Corbel"/>
              </a:rPr>
              <a:t>e</a:t>
            </a:r>
            <a:r>
              <a:rPr sz="1800" spc="0" dirty="0" smtClean="0">
                <a:latin typeface="Corbel"/>
                <a:cs typeface="Corbel"/>
              </a:rPr>
              <a:t>sty</a:t>
            </a:r>
            <a:r>
              <a:rPr sz="1800" spc="5" dirty="0" smtClean="0">
                <a:latin typeface="Corbel"/>
                <a:cs typeface="Corbel"/>
              </a:rPr>
              <a:t>l</a:t>
            </a:r>
            <a:r>
              <a:rPr sz="1800" spc="-10" dirty="0" smtClean="0">
                <a:latin typeface="Corbel"/>
                <a:cs typeface="Corbel"/>
              </a:rPr>
              <a:t>e</a:t>
            </a:r>
            <a:r>
              <a:rPr sz="1800" spc="-2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Notes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73057" y="2110104"/>
            <a:ext cx="192722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 smtClean="0">
                <a:latin typeface="Corbel"/>
                <a:cs typeface="Corbel"/>
              </a:rPr>
              <a:t>Breast Health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Notes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96103" y="851915"/>
            <a:ext cx="206692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 smtClean="0">
                <a:latin typeface="Corbel"/>
                <a:cs typeface="Corbel"/>
              </a:rPr>
              <a:t>Cer</a:t>
            </a:r>
            <a:r>
              <a:rPr sz="1800" spc="-20" dirty="0" smtClean="0">
                <a:latin typeface="Corbel"/>
                <a:cs typeface="Corbel"/>
              </a:rPr>
              <a:t>v</a:t>
            </a:r>
            <a:r>
              <a:rPr sz="1800" spc="0" dirty="0" smtClean="0">
                <a:latin typeface="Corbel"/>
                <a:cs typeface="Corbel"/>
              </a:rPr>
              <a:t>ic</a:t>
            </a:r>
            <a:r>
              <a:rPr sz="1800" spc="-15" dirty="0" smtClean="0">
                <a:latin typeface="Corbel"/>
                <a:cs typeface="Corbel"/>
              </a:rPr>
              <a:t>a</a:t>
            </a:r>
            <a:r>
              <a:rPr sz="1800" spc="-5" dirty="0" smtClean="0">
                <a:latin typeface="Corbel"/>
                <a:cs typeface="Corbel"/>
              </a:rPr>
              <a:t>l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Health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Notes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48608" y="3280997"/>
            <a:ext cx="4948808" cy="35770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037201" y="4151121"/>
            <a:ext cx="2198370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O</a:t>
            </a:r>
            <a:r>
              <a:rPr sz="1800" spc="-10" dirty="0" smtClean="0">
                <a:latin typeface="Corbel"/>
                <a:cs typeface="Corbel"/>
              </a:rPr>
              <a:t>ther </a:t>
            </a:r>
            <a:r>
              <a:rPr sz="1800" spc="-5" dirty="0" smtClean="0">
                <a:latin typeface="Corbel"/>
                <a:cs typeface="Corbel"/>
              </a:rPr>
              <a:t>I</a:t>
            </a:r>
            <a:r>
              <a:rPr sz="1800" spc="-20" dirty="0" smtClean="0">
                <a:latin typeface="Corbel"/>
                <a:cs typeface="Corbel"/>
              </a:rPr>
              <a:t>m</a:t>
            </a:r>
            <a:r>
              <a:rPr sz="1800" spc="0" dirty="0" smtClean="0">
                <a:latin typeface="Corbel"/>
                <a:cs typeface="Corbel"/>
              </a:rPr>
              <a:t>portant</a:t>
            </a:r>
            <a:r>
              <a:rPr sz="1800" spc="-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Notes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798054" y="0"/>
            <a:ext cx="4393946" cy="428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054465" y="818641"/>
            <a:ext cx="192722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 smtClean="0">
                <a:latin typeface="Corbel"/>
                <a:cs typeface="Corbel"/>
              </a:rPr>
              <a:t>Breast Health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Notes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433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Le</a:t>
            </a:r>
            <a:r>
              <a:rPr sz="3600" b="1" spc="-3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rni</a:t>
            </a:r>
            <a:r>
              <a:rPr sz="3600" b="1" spc="-30" dirty="0" smtClean="0">
                <a:solidFill>
                  <a:srgbClr val="90C225"/>
                </a:solidFill>
                <a:latin typeface="Corbel"/>
                <a:cs typeface="Corbel"/>
              </a:rPr>
              <a:t>n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g</a:t>
            </a:r>
            <a:r>
              <a:rPr sz="3600" b="1" spc="-7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Summ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a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ry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37247" y="213359"/>
            <a:ext cx="5100065" cy="31645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30668" y="3477767"/>
            <a:ext cx="3967733" cy="30030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6310" y="1501902"/>
            <a:ext cx="10458450" cy="2341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3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 s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ould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now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able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to…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355600" marR="4686300" indent="-342900" algn="just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 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tyle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th, including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rly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 mamm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ms,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ts,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 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its.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Corbel"/>
              <a:buAutoNum type="arabicPeriod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stand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uss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7"/>
              </a:spcBef>
              <a:buClr>
                <a:srgbClr val="90C225"/>
              </a:buClr>
              <a:buFont typeface="Corbel"/>
              <a:buAutoNum type="arabicPeriod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of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stay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Corbel"/>
              <a:buAutoNum type="arabicPeriod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Corbel"/>
              <a:buAutoNum type="arabicPeriod"/>
              <a:tabLst>
                <a:tab pos="354965" algn="l"/>
              </a:tabLst>
            </a:pP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entify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rning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gns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550"/>
              </a:lnSpc>
              <a:spcBef>
                <a:spcPts val="11"/>
              </a:spcBef>
            </a:pPr>
            <a:endParaRPr sz="550"/>
          </a:p>
          <a:p>
            <a:pPr marR="12700" algn="r">
              <a:lnSpc>
                <a:spcPct val="100000"/>
              </a:lnSpc>
            </a:pPr>
            <a:r>
              <a:rPr sz="1400" b="1" spc="-110" dirty="0" smtClean="0">
                <a:latin typeface="Corbel"/>
                <a:cs typeface="Corbel"/>
              </a:rPr>
              <a:t>Y</a:t>
            </a:r>
            <a:r>
              <a:rPr sz="1400" b="1" spc="0" dirty="0" smtClean="0">
                <a:latin typeface="Corbel"/>
                <a:cs typeface="Corbel"/>
              </a:rPr>
              <a:t>ou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-30" dirty="0" smtClean="0">
                <a:latin typeface="Corbel"/>
                <a:cs typeface="Corbel"/>
              </a:rPr>
              <a:t>k</a:t>
            </a:r>
            <a:r>
              <a:rPr sz="1400" b="1" spc="0" dirty="0" smtClean="0">
                <a:latin typeface="Corbel"/>
                <a:cs typeface="Corbel"/>
              </a:rPr>
              <a:t>en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 </a:t>
            </a:r>
            <a:r>
              <a:rPr sz="1400" b="1" spc="-5" dirty="0" smtClean="0">
                <a:latin typeface="Corbel"/>
                <a:cs typeface="Corbel"/>
              </a:rPr>
              <a:t>i</a:t>
            </a:r>
            <a:r>
              <a:rPr sz="1400" b="1" spc="0" dirty="0" smtClean="0">
                <a:latin typeface="Corbel"/>
                <a:cs typeface="Corbel"/>
              </a:rPr>
              <a:t>mpor</a:t>
            </a:r>
            <a:r>
              <a:rPr sz="1400" b="1" spc="-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ant</a:t>
            </a:r>
            <a:r>
              <a:rPr sz="1400" b="1" spc="-3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st</a:t>
            </a:r>
            <a:r>
              <a:rPr sz="1400" b="1" spc="-5" dirty="0" smtClean="0">
                <a:latin typeface="Corbel"/>
                <a:cs typeface="Corbel"/>
              </a:rPr>
              <a:t>e</a:t>
            </a:r>
            <a:r>
              <a:rPr sz="1400" b="1" spc="0" dirty="0" smtClean="0">
                <a:latin typeface="Corbel"/>
                <a:cs typeface="Corbel"/>
              </a:rPr>
              <a:t>p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toward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6310" y="4063492"/>
            <a:ext cx="4514215" cy="1599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bout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at, 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t: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undati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7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3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2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400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rthf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d,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6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00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9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3-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2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7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0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Phone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84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7)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832-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7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4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38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63990" y="6149035"/>
            <a:ext cx="13271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35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95233" y="3935729"/>
            <a:ext cx="3042285" cy="2679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st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ying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ealt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y </a:t>
            </a:r>
            <a:r>
              <a:rPr sz="1400" b="1" spc="-5" dirty="0" smtClean="0">
                <a:latin typeface="Corbel"/>
                <a:cs typeface="Corbel"/>
              </a:rPr>
              <a:t>b</a:t>
            </a:r>
            <a:r>
              <a:rPr sz="1400" b="1" spc="0" dirty="0" smtClean="0">
                <a:latin typeface="Corbel"/>
                <a:cs typeface="Corbel"/>
              </a:rPr>
              <a:t>y </a:t>
            </a:r>
            <a:r>
              <a:rPr sz="1400" b="1" spc="-5" dirty="0" smtClean="0">
                <a:latin typeface="Corbel"/>
                <a:cs typeface="Corbel"/>
              </a:rPr>
              <a:t>b</a:t>
            </a:r>
            <a:r>
              <a:rPr sz="1400" b="1" spc="0" dirty="0" smtClean="0">
                <a:latin typeface="Corbel"/>
                <a:cs typeface="Corbel"/>
              </a:rPr>
              <a:t>eing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wi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h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us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to</a:t>
            </a:r>
            <a:r>
              <a:rPr sz="1400" b="1" spc="-10" dirty="0" smtClean="0">
                <a:latin typeface="Corbel"/>
                <a:cs typeface="Corbel"/>
              </a:rPr>
              <a:t>d</a:t>
            </a:r>
            <a:r>
              <a:rPr sz="1400" b="1" spc="0" dirty="0" smtClean="0">
                <a:latin typeface="Corbel"/>
                <a:cs typeface="Corbel"/>
              </a:rPr>
              <a:t>ay</a:t>
            </a:r>
            <a:r>
              <a:rPr sz="1600" b="1" spc="-5" dirty="0" smtClean="0"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40726" y="4346955"/>
            <a:ext cx="3549015" cy="9829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50000"/>
              </a:lnSpc>
            </a:pPr>
            <a:r>
              <a:rPr sz="1400" dirty="0" smtClean="0">
                <a:latin typeface="Corbel"/>
                <a:cs typeface="Corbel"/>
              </a:rPr>
              <a:t>Ple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5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mily member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f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nd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ab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e</a:t>
            </a:r>
            <a:r>
              <a:rPr sz="1400" spc="-10" dirty="0" smtClean="0">
                <a:latin typeface="Corbel"/>
                <a:cs typeface="Corbel"/>
              </a:rPr>
              <a:t>x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ri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nce 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3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100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&amp;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 </a:t>
            </a:r>
            <a:r>
              <a:rPr sz="1400" spc="-10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 so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2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 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nsider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ening, to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33331" y="5460491"/>
            <a:ext cx="1053083" cy="894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246" rIns="0" bIns="0" rtlCol="0">
            <a:noAutofit/>
          </a:bodyPr>
          <a:lstStyle/>
          <a:p>
            <a:pPr marL="187325">
              <a:lnSpc>
                <a:spcPct val="100000"/>
              </a:lnSpc>
            </a:pPr>
            <a:r>
              <a:rPr sz="3600" b="1" spc="-80" dirty="0" smtClean="0">
                <a:solidFill>
                  <a:srgbClr val="90C225"/>
                </a:solidFill>
                <a:latin typeface="Corbel"/>
                <a:cs typeface="Corbel"/>
              </a:rPr>
              <a:t>R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eferences</a:t>
            </a:r>
            <a:r>
              <a:rPr sz="3600" b="1" spc="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for Information</a:t>
            </a:r>
            <a:r>
              <a:rPr sz="3600" b="1" spc="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15" dirty="0" smtClean="0">
                <a:solidFill>
                  <a:srgbClr val="90C225"/>
                </a:solidFill>
                <a:latin typeface="Corbel"/>
                <a:cs typeface="Corbel"/>
              </a:rPr>
              <a:t>in this</a:t>
            </a:r>
            <a:r>
              <a:rPr sz="3600" b="1" spc="-1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Guide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7250" y="936625"/>
            <a:ext cx="2740660" cy="2994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Co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llege of Radi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gy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Cance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2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200" spc="-2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ciety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Di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200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ciati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200" spc="-2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ciety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2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Clinical</a:t>
            </a:r>
            <a:r>
              <a:rPr sz="12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Onco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gy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Cance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Cen</a:t>
            </a:r>
            <a:r>
              <a:rPr sz="12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of</a:t>
            </a:r>
            <a:r>
              <a:rPr sz="1200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Cen</a:t>
            </a:r>
            <a:r>
              <a:rPr sz="12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Di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sease</a:t>
            </a:r>
            <a:r>
              <a:rPr sz="12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Cont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rol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spc="-7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orld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ealth</a:t>
            </a:r>
            <a:r>
              <a:rPr sz="12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Organi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z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ation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ea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rt</a:t>
            </a:r>
            <a:r>
              <a:rPr sz="1200" spc="-8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ciati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National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Instit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of Health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National</a:t>
            </a:r>
            <a:r>
              <a:rPr sz="12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Cervi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cal</a:t>
            </a:r>
            <a:r>
              <a:rPr sz="12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Cance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Coa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iti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7250" y="4035552"/>
            <a:ext cx="3676015" cy="513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Co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llege of</a:t>
            </a:r>
            <a:r>
              <a:rPr sz="1200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Ob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200" spc="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icians</a:t>
            </a:r>
            <a:r>
              <a:rPr sz="12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200" spc="-6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Gy</a:t>
            </a:r>
            <a:r>
              <a:rPr sz="12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ec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ogis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ss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ciati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n of </a:t>
            </a:r>
            <a:r>
              <a:rPr sz="1200" spc="-3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epr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ducti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2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Health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fes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nals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250" y="4656073"/>
            <a:ext cx="2448560" cy="513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Fo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undation</a:t>
            </a:r>
            <a:r>
              <a:rPr sz="12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for</a:t>
            </a:r>
            <a:r>
              <a:rPr sz="1200" spc="-7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2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2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2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Cancer</a:t>
            </a:r>
            <a:endParaRPr sz="12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9166"/>
              <a:buFont typeface="DYMO Symbols"/>
              <a:buChar char=""/>
              <a:tabLst>
                <a:tab pos="354965" algn="l"/>
              </a:tabLst>
            </a:pPr>
            <a:r>
              <a:rPr sz="1200" dirty="0" smtClean="0">
                <a:solidFill>
                  <a:srgbClr val="404040"/>
                </a:solidFill>
                <a:latin typeface="Corbel"/>
                <a:cs typeface="Corbel"/>
              </a:rPr>
              <a:t>Co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llege of</a:t>
            </a:r>
            <a:r>
              <a:rPr sz="1200" spc="-5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rican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Path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200" spc="-10" dirty="0" smtClean="0">
                <a:solidFill>
                  <a:srgbClr val="404040"/>
                </a:solidFill>
                <a:latin typeface="Corbel"/>
                <a:cs typeface="Corbel"/>
              </a:rPr>
              <a:t>ogis</a:t>
            </a:r>
            <a:r>
              <a:rPr sz="1200" spc="0" dirty="0" smtClean="0">
                <a:solidFill>
                  <a:srgbClr val="404040"/>
                </a:solidFill>
                <a:latin typeface="Corbel"/>
                <a:cs typeface="Corbel"/>
              </a:rPr>
              <a:t>ts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61276" y="842772"/>
            <a:ext cx="4092702" cy="3335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56347" y="4792979"/>
            <a:ext cx="3688842" cy="1747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525257" y="6136436"/>
            <a:ext cx="279463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spc="-55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uld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 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o ta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-300" dirty="0" smtClean="0">
                <a:latin typeface="Corbel"/>
                <a:cs typeface="Corbel"/>
              </a:rPr>
              <a:t>k</a:t>
            </a:r>
            <a:r>
              <a:rPr sz="1350" spc="0" baseline="24691" dirty="0" smtClean="0">
                <a:solidFill>
                  <a:srgbClr val="90C225"/>
                </a:solidFill>
                <a:latin typeface="Corbel"/>
                <a:cs typeface="Corbel"/>
              </a:rPr>
              <a:t>3</a:t>
            </a:r>
            <a:r>
              <a:rPr sz="1350" spc="-465" baseline="24691" dirty="0" smtClean="0">
                <a:solidFill>
                  <a:srgbClr val="90C225"/>
                </a:solidFill>
                <a:latin typeface="Corbel"/>
                <a:cs typeface="Corbel"/>
              </a:rPr>
              <a:t>6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u.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J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st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k!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52513" y="4139819"/>
            <a:ext cx="4272915" cy="56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sz="1200" dirty="0" smtClean="0">
                <a:solidFill>
                  <a:srgbClr val="212121"/>
                </a:solidFill>
                <a:latin typeface="Calibri"/>
                <a:cs typeface="Calibri"/>
              </a:rPr>
              <a:t>“I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’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m 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ery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ha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py</a:t>
            </a:r>
            <a:r>
              <a:rPr sz="1200" spc="-5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this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og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am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sz="1200" spc="1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aila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le.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200" dirty="0" smtClean="0">
                <a:solidFill>
                  <a:srgbClr val="212121"/>
                </a:solidFill>
                <a:latin typeface="Calibri"/>
                <a:cs typeface="Calibri"/>
              </a:rPr>
              <a:t>All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of 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eal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200" spc="-3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li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tyl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u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tion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00" spc="-30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ovi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ed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is 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tly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eci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r>
              <a:rPr sz="1200" spc="-3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I 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hink</a:t>
            </a:r>
            <a:r>
              <a:rPr sz="1200" spc="-3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it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sz="1200" spc="1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a g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00" spc="-1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w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y 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45" dirty="0" smtClean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eep</a:t>
            </a:r>
            <a:r>
              <a:rPr sz="1200" spc="-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u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00" spc="-10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omm</a:t>
            </a:r>
            <a:r>
              <a:rPr sz="1200" spc="5" dirty="0" smtClean="0">
                <a:solidFill>
                  <a:srgbClr val="212121"/>
                </a:solidFill>
                <a:latin typeface="Calibri"/>
                <a:cs typeface="Calibri"/>
              </a:rPr>
              <a:t>u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nity</a:t>
            </a:r>
            <a:r>
              <a:rPr sz="1200" spc="-25" dirty="0" smtClean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healt</a:t>
            </a:r>
            <a:r>
              <a:rPr sz="1200" spc="-20" dirty="0" smtClean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200" spc="-90" dirty="0" smtClean="0">
                <a:solidFill>
                  <a:srgbClr val="212121"/>
                </a:solidFill>
                <a:latin typeface="Calibri"/>
                <a:cs typeface="Calibri"/>
              </a:rPr>
              <a:t>y.</a:t>
            </a:r>
            <a:r>
              <a:rPr sz="1200" spc="0" dirty="0" smtClean="0">
                <a:solidFill>
                  <a:srgbClr val="212121"/>
                </a:solidFill>
                <a:latin typeface="Calibri"/>
                <a:cs typeface="Calibri"/>
              </a:rPr>
              <a:t>”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99350" y="4855971"/>
            <a:ext cx="2294890" cy="449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Do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ve que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ns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ab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at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l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ned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da</a:t>
            </a:r>
            <a:r>
              <a:rPr sz="1400" spc="-3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99350" y="5496356"/>
            <a:ext cx="2512060" cy="449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Do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need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lp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finding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addi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nal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th s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rv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081259" y="4960620"/>
            <a:ext cx="789431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2214" y="5182463"/>
            <a:ext cx="6870065" cy="1339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1750">
              <a:lnSpc>
                <a:spcPct val="100000"/>
              </a:lnSpc>
            </a:pPr>
            <a:r>
              <a:rPr sz="1400" b="1" dirty="0" smtClean="0">
                <a:solidFill>
                  <a:srgbClr val="90C225"/>
                </a:solidFill>
                <a:latin typeface="Corbel"/>
                <a:cs typeface="Corbel"/>
              </a:rPr>
              <a:t>Acknowledgements</a:t>
            </a:r>
            <a:endParaRPr sz="1400">
              <a:latin typeface="Corbel"/>
              <a:cs typeface="Corbel"/>
            </a:endParaRPr>
          </a:p>
          <a:p>
            <a:pPr marL="12700" marR="12700" indent="0" algn="just">
              <a:lnSpc>
                <a:spcPct val="100000"/>
              </a:lnSpc>
              <a:spcBef>
                <a:spcPts val="310"/>
              </a:spcBef>
            </a:pPr>
            <a:r>
              <a:rPr sz="1000" spc="-5" dirty="0" smtClean="0">
                <a:latin typeface="Corbel"/>
                <a:cs typeface="Corbel"/>
              </a:rPr>
              <a:t>Artwork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images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within</a:t>
            </a:r>
            <a:r>
              <a:rPr sz="1000" spc="2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this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guide</a:t>
            </a:r>
            <a:r>
              <a:rPr sz="1000" spc="2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were</a:t>
            </a:r>
            <a:r>
              <a:rPr sz="1000" spc="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provided</a:t>
            </a:r>
            <a:r>
              <a:rPr sz="1000" spc="4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by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The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Noun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Project</a:t>
            </a:r>
            <a:r>
              <a:rPr sz="1000" spc="4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artists: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Marie</a:t>
            </a:r>
            <a:r>
              <a:rPr sz="1000" spc="20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Van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den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Broeck,</a:t>
            </a:r>
            <a:r>
              <a:rPr sz="1000" spc="40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Romzicom,</a:t>
            </a:r>
            <a:r>
              <a:rPr sz="1000" spc="2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Marco</a:t>
            </a:r>
            <a:r>
              <a:rPr sz="1000" spc="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Fleseri,</a:t>
            </a:r>
            <a:r>
              <a:rPr sz="1000" spc="2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Alex Sheyn, Carla</a:t>
            </a:r>
            <a:r>
              <a:rPr sz="1000" spc="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Dias,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Gabor</a:t>
            </a:r>
            <a:r>
              <a:rPr sz="1000" spc="2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Fulop, Claire</a:t>
            </a:r>
            <a:r>
              <a:rPr sz="1000" spc="2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Jones, </a:t>
            </a:r>
            <a:r>
              <a:rPr sz="1000" spc="-10" dirty="0" smtClean="0">
                <a:latin typeface="Corbel"/>
                <a:cs typeface="Corbel"/>
              </a:rPr>
              <a:t>Lemon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Liu,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Martin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Vanco,</a:t>
            </a:r>
            <a:r>
              <a:rPr sz="1000" spc="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lastspark,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Wilson</a:t>
            </a:r>
            <a:r>
              <a:rPr sz="1000" spc="2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Joseph,</a:t>
            </a:r>
            <a:r>
              <a:rPr sz="1000" spc="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Karolina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Brantas,</a:t>
            </a:r>
            <a:r>
              <a:rPr sz="1000" spc="-10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Delwar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Hassain, Clockwise,  </a:t>
            </a:r>
            <a:r>
              <a:rPr sz="1000" spc="4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Melissa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Schmitt,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and</a:t>
            </a:r>
            <a:r>
              <a:rPr sz="1000" spc="-5" dirty="0" smtClean="0">
                <a:latin typeface="Corbel"/>
                <a:cs typeface="Corbel"/>
              </a:rPr>
              <a:t> </a:t>
            </a:r>
            <a:r>
              <a:rPr sz="1000" spc="-10" dirty="0" smtClean="0">
                <a:latin typeface="Corbel"/>
                <a:cs typeface="Corbel"/>
              </a:rPr>
              <a:t>Yazmin</a:t>
            </a:r>
            <a:r>
              <a:rPr sz="1000" spc="15" dirty="0" smtClean="0">
                <a:latin typeface="Corbel"/>
                <a:cs typeface="Corbel"/>
              </a:rPr>
              <a:t> </a:t>
            </a:r>
            <a:r>
              <a:rPr sz="1000" spc="-5" dirty="0" smtClean="0">
                <a:latin typeface="Corbel"/>
                <a:cs typeface="Corbel"/>
              </a:rPr>
              <a:t>Alani</a:t>
            </a:r>
            <a:r>
              <a:rPr sz="1000" spc="-10" dirty="0" smtClean="0">
                <a:latin typeface="Corbel"/>
                <a:cs typeface="Corbel"/>
              </a:rPr>
              <a:t>s</a:t>
            </a:r>
            <a:r>
              <a:rPr sz="1000" spc="-5" dirty="0" smtClean="0">
                <a:latin typeface="Corbel"/>
                <a:cs typeface="Corbel"/>
              </a:rPr>
              <a:t>. Accessed </a:t>
            </a:r>
            <a:r>
              <a:rPr sz="1000" spc="-10" dirty="0" smtClean="0">
                <a:latin typeface="Corbel"/>
                <a:cs typeface="Corbel"/>
              </a:rPr>
              <a:t>December</a:t>
            </a:r>
            <a:r>
              <a:rPr sz="1000" spc="-5" dirty="0" smtClean="0">
                <a:latin typeface="Corbel"/>
                <a:cs typeface="Corbel"/>
              </a:rPr>
              <a:t> 2016</a:t>
            </a:r>
            <a:endParaRPr sz="1000">
              <a:latin typeface="Corbel"/>
              <a:cs typeface="Corbel"/>
            </a:endParaRPr>
          </a:p>
          <a:p>
            <a:pPr marL="12700" marR="78740">
              <a:lnSpc>
                <a:spcPct val="100000"/>
              </a:lnSpc>
            </a:pPr>
            <a:r>
              <a:rPr sz="1000" spc="-10" dirty="0" smtClean="0">
                <a:latin typeface="Corbel"/>
                <a:cs typeface="Corbel"/>
              </a:rPr>
              <a:t>Image</a:t>
            </a:r>
            <a:r>
              <a:rPr sz="1000" spc="-5" dirty="0" smtClean="0">
                <a:latin typeface="Corbel"/>
                <a:cs typeface="Corbel"/>
              </a:rPr>
              <a:t> sources: Winslow, Teresa. </a:t>
            </a:r>
            <a:r>
              <a:rPr sz="1000" spc="-5" dirty="0" smtClean="0">
                <a:latin typeface="Corbel"/>
                <a:cs typeface="Corbel"/>
                <a:hlinkClick r:id="rId7"/>
              </a:rPr>
              <a:t>https://www.cancer.gov/types/cervical/understanding-cervical-changes. </a:t>
            </a:r>
            <a:r>
              <a:rPr sz="1000" spc="-5" dirty="0" smtClean="0">
                <a:latin typeface="Corbel"/>
                <a:cs typeface="Corbel"/>
              </a:rPr>
              <a:t>Updated 2009. Accessed December 2016; </a:t>
            </a:r>
            <a:r>
              <a:rPr sz="1000" spc="-5" dirty="0" smtClean="0">
                <a:latin typeface="Corbel"/>
                <a:cs typeface="Corbel"/>
                <a:hlinkClick r:id="rId8"/>
              </a:rPr>
              <a:t>https://www.cdc.gov/cancer/hpv/pdf/HPV_Testing_2012_English.pdf.  </a:t>
            </a:r>
            <a:r>
              <a:rPr sz="1000" spc="-5" dirty="0" smtClean="0">
                <a:latin typeface="Corbel"/>
                <a:cs typeface="Corbel"/>
              </a:rPr>
              <a:t>Accessed </a:t>
            </a:r>
            <a:r>
              <a:rPr sz="1000" spc="-10" dirty="0" smtClean="0">
                <a:latin typeface="Corbel"/>
                <a:cs typeface="Corbel"/>
              </a:rPr>
              <a:t>December</a:t>
            </a:r>
            <a:r>
              <a:rPr sz="1000" spc="-5" dirty="0" smtClean="0">
                <a:latin typeface="Corbel"/>
                <a:cs typeface="Corbel"/>
              </a:rPr>
              <a:t> 2016; http:// Patient.info/diagram/breast-diagram. Accessed </a:t>
            </a:r>
            <a:r>
              <a:rPr sz="1000" spc="-10" dirty="0" smtClean="0">
                <a:latin typeface="Corbel"/>
                <a:cs typeface="Corbel"/>
              </a:rPr>
              <a:t>December</a:t>
            </a:r>
            <a:r>
              <a:rPr sz="1000" spc="-5" dirty="0" smtClean="0">
                <a:latin typeface="Corbel"/>
                <a:cs typeface="Corbel"/>
              </a:rPr>
              <a:t> 2016</a:t>
            </a:r>
            <a:endParaRPr sz="1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000" spc="-5" dirty="0" smtClean="0">
                <a:latin typeface="Corbel"/>
                <a:cs typeface="Corbel"/>
              </a:rPr>
              <a:t>Photography: Jill Barrett Photography</a:t>
            </a:r>
            <a:endParaRPr sz="1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42772" cy="5666232"/>
          </a:xfrm>
          <a:custGeom>
            <a:avLst/>
            <a:gdLst/>
            <a:ahLst/>
            <a:cxnLst/>
            <a:rect l="l" t="t" r="r" b="b"/>
            <a:pathLst>
              <a:path w="842772" h="5666232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08703" y="4077589"/>
            <a:ext cx="4584700" cy="396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 smtClean="0">
                <a:solidFill>
                  <a:srgbClr val="7E7E7E"/>
                </a:solidFill>
                <a:latin typeface="Corbel"/>
                <a:cs typeface="Corbel"/>
              </a:rPr>
              <a:t>Thank</a:t>
            </a:r>
            <a:r>
              <a:rPr sz="2400" b="1" spc="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7E7E7E"/>
                </a:solidFill>
                <a:latin typeface="Corbel"/>
                <a:cs typeface="Corbel"/>
              </a:rPr>
              <a:t>you</a:t>
            </a:r>
            <a:r>
              <a:rPr sz="2400" b="1" spc="10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400" b="1" spc="-10" dirty="0" smtClean="0">
                <a:solidFill>
                  <a:srgbClr val="7E7E7E"/>
                </a:solidFill>
                <a:latin typeface="Corbel"/>
                <a:cs typeface="Corbel"/>
              </a:rPr>
              <a:t>for</a:t>
            </a:r>
            <a:r>
              <a:rPr sz="2400" b="1" spc="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400" b="1" spc="-10" dirty="0" smtClean="0">
                <a:solidFill>
                  <a:srgbClr val="7E7E7E"/>
                </a:solidFill>
                <a:latin typeface="Corbel"/>
                <a:cs typeface="Corbel"/>
              </a:rPr>
              <a:t>b</a:t>
            </a:r>
            <a:r>
              <a:rPr sz="2400" b="1" spc="-15" dirty="0" smtClean="0">
                <a:solidFill>
                  <a:srgbClr val="7E7E7E"/>
                </a:solidFill>
                <a:latin typeface="Corbel"/>
                <a:cs typeface="Corbel"/>
              </a:rPr>
              <a:t>eing</a:t>
            </a:r>
            <a:r>
              <a:rPr sz="2400" b="1" spc="1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7E7E7E"/>
                </a:solidFill>
                <a:latin typeface="Corbel"/>
                <a:cs typeface="Corbel"/>
              </a:rPr>
              <a:t>with</a:t>
            </a:r>
            <a:r>
              <a:rPr sz="2400" b="1" spc="5" dirty="0" smtClean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7E7E7E"/>
                </a:solidFill>
                <a:latin typeface="Corbel"/>
                <a:cs typeface="Corbel"/>
              </a:rPr>
              <a:t>us toda</a:t>
            </a:r>
            <a:r>
              <a:rPr sz="2400" b="1" spc="-10" dirty="0" smtClean="0">
                <a:solidFill>
                  <a:srgbClr val="7E7E7E"/>
                </a:solidFill>
                <a:latin typeface="Corbel"/>
                <a:cs typeface="Corbel"/>
              </a:rPr>
              <a:t>y</a:t>
            </a:r>
            <a:r>
              <a:rPr sz="2400" b="1" spc="0" dirty="0" smtClean="0">
                <a:solidFill>
                  <a:srgbClr val="7E7E7E"/>
                </a:solidFill>
                <a:latin typeface="Corbel"/>
                <a:cs typeface="Corbel"/>
              </a:rPr>
              <a:t>!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84932" y="2351532"/>
            <a:ext cx="6676644" cy="1248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2041" y="5916929"/>
            <a:ext cx="5023485" cy="756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50" b="1" dirty="0" smtClean="0">
                <a:latin typeface="Corbel"/>
                <a:cs typeface="Corbel"/>
              </a:rPr>
              <a:t>T</a:t>
            </a:r>
            <a:r>
              <a:rPr sz="1050" b="1" spc="-10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is</a:t>
            </a:r>
            <a:r>
              <a:rPr sz="1050" b="1" spc="-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Pa</a:t>
            </a:r>
            <a:r>
              <a:rPr sz="1050" b="1" spc="-10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ient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Ac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ivi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y</a:t>
            </a:r>
            <a:r>
              <a:rPr sz="1050" b="1" spc="-3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Guide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is</a:t>
            </a:r>
            <a:r>
              <a:rPr sz="1050" b="1" spc="-5" dirty="0" smtClean="0">
                <a:latin typeface="Corbel"/>
                <a:cs typeface="Corbel"/>
              </a:rPr>
              <a:t> th</a:t>
            </a:r>
            <a:r>
              <a:rPr sz="1050" b="1" spc="0" dirty="0" smtClean="0">
                <a:latin typeface="Corbel"/>
                <a:cs typeface="Corbel"/>
              </a:rPr>
              <a:t>e</a:t>
            </a:r>
            <a:r>
              <a:rPr sz="1050" b="1" spc="-5" dirty="0" smtClean="0">
                <a:latin typeface="Corbel"/>
                <a:cs typeface="Corbel"/>
              </a:rPr>
              <a:t> p</a:t>
            </a:r>
            <a:r>
              <a:rPr sz="1050" b="1" spc="0" dirty="0" smtClean="0">
                <a:latin typeface="Corbel"/>
                <a:cs typeface="Corbel"/>
              </a:rPr>
              <a:t>r</a:t>
            </a:r>
            <a:r>
              <a:rPr sz="1050" b="1" spc="5" dirty="0" smtClean="0">
                <a:latin typeface="Corbel"/>
                <a:cs typeface="Corbel"/>
              </a:rPr>
              <a:t>o</a:t>
            </a:r>
            <a:r>
              <a:rPr sz="1050" b="1" spc="-5" dirty="0" smtClean="0">
                <a:latin typeface="Corbel"/>
                <a:cs typeface="Corbel"/>
              </a:rPr>
              <a:t>p</a:t>
            </a:r>
            <a:r>
              <a:rPr sz="1050" b="1" spc="0" dirty="0" smtClean="0">
                <a:latin typeface="Corbel"/>
                <a:cs typeface="Corbel"/>
              </a:rPr>
              <a:t>er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y</a:t>
            </a:r>
            <a:r>
              <a:rPr sz="1050" b="1" spc="-3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of </a:t>
            </a:r>
            <a:r>
              <a:rPr sz="1050" b="1" spc="-10" dirty="0" smtClean="0">
                <a:latin typeface="Corbel"/>
                <a:cs typeface="Corbel"/>
              </a:rPr>
              <a:t>t</a:t>
            </a:r>
            <a:r>
              <a:rPr sz="1050" b="1" spc="-5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e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C</a:t>
            </a:r>
            <a:r>
              <a:rPr sz="1050" b="1" spc="0" dirty="0" smtClean="0">
                <a:latin typeface="Corbel"/>
                <a:cs typeface="Corbel"/>
              </a:rPr>
              <a:t>AP</a:t>
            </a:r>
            <a:r>
              <a:rPr sz="1050" b="1" spc="-2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Founda</a:t>
            </a:r>
            <a:r>
              <a:rPr sz="1050" b="1" spc="-10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ion.</a:t>
            </a:r>
            <a:endParaRPr sz="1050">
              <a:latin typeface="Corbel"/>
              <a:cs typeface="Corbel"/>
            </a:endParaRPr>
          </a:p>
          <a:p>
            <a:pPr marL="12700" marR="12700">
              <a:lnSpc>
                <a:spcPct val="120000"/>
              </a:lnSpc>
            </a:pPr>
            <a:r>
              <a:rPr sz="1050" b="1" dirty="0" smtClean="0">
                <a:latin typeface="Corbel"/>
                <a:cs typeface="Corbel"/>
              </a:rPr>
              <a:t>T</a:t>
            </a:r>
            <a:r>
              <a:rPr sz="1050" b="1" spc="-10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e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m</a:t>
            </a:r>
            <a:r>
              <a:rPr sz="1050" b="1" spc="-5" dirty="0" smtClean="0">
                <a:latin typeface="Corbel"/>
                <a:cs typeface="Corbel"/>
              </a:rPr>
              <a:t>at</a:t>
            </a:r>
            <a:r>
              <a:rPr sz="1050" b="1" spc="0" dirty="0" smtClean="0">
                <a:latin typeface="Corbel"/>
                <a:cs typeface="Corbel"/>
              </a:rPr>
              <a:t>erial</a:t>
            </a:r>
            <a:r>
              <a:rPr sz="1050" b="1" spc="-2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wit</a:t>
            </a:r>
            <a:r>
              <a:rPr sz="1050" b="1" spc="-5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in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is</a:t>
            </a:r>
            <a:r>
              <a:rPr sz="1050" b="1" spc="-5" dirty="0" smtClean="0">
                <a:latin typeface="Corbel"/>
                <a:cs typeface="Corbel"/>
              </a:rPr>
              <a:t> p</a:t>
            </a:r>
            <a:r>
              <a:rPr sz="1050" b="1" spc="0" dirty="0" smtClean="0">
                <a:latin typeface="Corbel"/>
                <a:cs typeface="Corbel"/>
              </a:rPr>
              <a:t>res</a:t>
            </a:r>
            <a:r>
              <a:rPr sz="1050" b="1" spc="-5" dirty="0" smtClean="0">
                <a:latin typeface="Corbel"/>
                <a:cs typeface="Corbel"/>
              </a:rPr>
              <a:t>e</a:t>
            </a:r>
            <a:r>
              <a:rPr sz="1050" b="1" spc="0" dirty="0" smtClean="0">
                <a:latin typeface="Corbel"/>
                <a:cs typeface="Corbel"/>
              </a:rPr>
              <a:t>nt</a:t>
            </a:r>
            <a:r>
              <a:rPr sz="1050" b="1" spc="-5" dirty="0" smtClean="0">
                <a:latin typeface="Corbel"/>
                <a:cs typeface="Corbel"/>
              </a:rPr>
              <a:t>e</a:t>
            </a:r>
            <a:r>
              <a:rPr sz="1050" b="1" spc="0" dirty="0" smtClean="0">
                <a:latin typeface="Corbel"/>
                <a:cs typeface="Corbel"/>
              </a:rPr>
              <a:t>d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for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en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ire</a:t>
            </a:r>
            <a:r>
              <a:rPr sz="1050" b="1" spc="-5" dirty="0" smtClean="0">
                <a:latin typeface="Corbel"/>
                <a:cs typeface="Corbel"/>
              </a:rPr>
              <a:t>l</a:t>
            </a:r>
            <a:r>
              <a:rPr sz="1050" b="1" spc="0" dirty="0" smtClean="0">
                <a:latin typeface="Corbel"/>
                <a:cs typeface="Corbel"/>
              </a:rPr>
              <a:t>y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no</a:t>
            </a:r>
            <a:r>
              <a:rPr sz="1050" b="1" spc="5" dirty="0" smtClean="0">
                <a:latin typeface="Corbel"/>
                <a:cs typeface="Corbel"/>
              </a:rPr>
              <a:t>n</a:t>
            </a:r>
            <a:r>
              <a:rPr sz="1050" b="1" spc="-5" dirty="0" smtClean="0">
                <a:latin typeface="Corbel"/>
                <a:cs typeface="Corbel"/>
              </a:rPr>
              <a:t>-p</a:t>
            </a:r>
            <a:r>
              <a:rPr sz="1050" b="1" spc="0" dirty="0" smtClean="0">
                <a:latin typeface="Corbel"/>
                <a:cs typeface="Corbel"/>
              </a:rPr>
              <a:t>r</a:t>
            </a:r>
            <a:r>
              <a:rPr sz="1050" b="1" spc="5" dirty="0" smtClean="0">
                <a:latin typeface="Corbel"/>
                <a:cs typeface="Corbel"/>
              </a:rPr>
              <a:t>o</a:t>
            </a:r>
            <a:r>
              <a:rPr sz="1050" b="1" spc="0" dirty="0" smtClean="0">
                <a:latin typeface="Corbel"/>
                <a:cs typeface="Corbel"/>
              </a:rPr>
              <a:t>fit,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educ</a:t>
            </a:r>
            <a:r>
              <a:rPr sz="1050" b="1" spc="-5" dirty="0" smtClean="0">
                <a:latin typeface="Corbel"/>
                <a:cs typeface="Corbel"/>
              </a:rPr>
              <a:t>at</a:t>
            </a:r>
            <a:r>
              <a:rPr sz="1050" b="1" spc="0" dirty="0" smtClean="0">
                <a:latin typeface="Corbel"/>
                <a:cs typeface="Corbel"/>
              </a:rPr>
              <a:t>ional</a:t>
            </a:r>
            <a:r>
              <a:rPr sz="1050" b="1" spc="-30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p</a:t>
            </a:r>
            <a:r>
              <a:rPr sz="1050" b="1" spc="0" dirty="0" smtClean="0">
                <a:latin typeface="Corbel"/>
                <a:cs typeface="Corbel"/>
              </a:rPr>
              <a:t>urpos</a:t>
            </a:r>
            <a:r>
              <a:rPr sz="1050" b="1" spc="-5" dirty="0" smtClean="0">
                <a:latin typeface="Corbel"/>
                <a:cs typeface="Corbel"/>
              </a:rPr>
              <a:t>es</a:t>
            </a:r>
            <a:r>
              <a:rPr sz="1050" b="1" spc="0" dirty="0" smtClean="0">
                <a:latin typeface="Corbel"/>
                <a:cs typeface="Corbel"/>
              </a:rPr>
              <a:t>. Permi</a:t>
            </a:r>
            <a:r>
              <a:rPr sz="1050" b="1" spc="-5" dirty="0" smtClean="0">
                <a:latin typeface="Corbel"/>
                <a:cs typeface="Corbel"/>
              </a:rPr>
              <a:t>ss</a:t>
            </a:r>
            <a:r>
              <a:rPr sz="1050" b="1" spc="0" dirty="0" smtClean="0">
                <a:latin typeface="Corbel"/>
                <a:cs typeface="Corbel"/>
              </a:rPr>
              <a:t>ion</a:t>
            </a:r>
            <a:r>
              <a:rPr sz="1050" b="1" spc="-25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o re</a:t>
            </a:r>
            <a:r>
              <a:rPr sz="1050" b="1" spc="-10" dirty="0" smtClean="0">
                <a:latin typeface="Corbel"/>
                <a:cs typeface="Corbel"/>
              </a:rPr>
              <a:t>p</a:t>
            </a:r>
            <a:r>
              <a:rPr sz="1050" b="1" spc="0" dirty="0" smtClean="0">
                <a:latin typeface="Corbel"/>
                <a:cs typeface="Corbel"/>
              </a:rPr>
              <a:t>r</a:t>
            </a:r>
            <a:r>
              <a:rPr sz="1050" b="1" spc="5" dirty="0" smtClean="0">
                <a:latin typeface="Corbel"/>
                <a:cs typeface="Corbel"/>
              </a:rPr>
              <a:t>o</a:t>
            </a:r>
            <a:r>
              <a:rPr sz="1050" b="1" spc="0" dirty="0" smtClean="0">
                <a:latin typeface="Corbel"/>
                <a:cs typeface="Corbel"/>
              </a:rPr>
              <a:t>duce</a:t>
            </a:r>
            <a:r>
              <a:rPr sz="1050" b="1" spc="-40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th</a:t>
            </a:r>
            <a:r>
              <a:rPr sz="1050" b="1" spc="0" dirty="0" smtClean="0">
                <a:latin typeface="Corbel"/>
                <a:cs typeface="Corbel"/>
              </a:rPr>
              <a:t>is</a:t>
            </a:r>
            <a:r>
              <a:rPr sz="1050" b="1" spc="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work,</a:t>
            </a:r>
            <a:r>
              <a:rPr sz="1050" b="1" spc="-2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in </a:t>
            </a:r>
            <a:r>
              <a:rPr sz="1050" b="1" spc="-5" dirty="0" smtClean="0">
                <a:latin typeface="Corbel"/>
                <a:cs typeface="Corbel"/>
              </a:rPr>
              <a:t>pa</a:t>
            </a:r>
            <a:r>
              <a:rPr sz="1050" b="1" spc="0" dirty="0" smtClean="0">
                <a:latin typeface="Corbel"/>
                <a:cs typeface="Corbel"/>
              </a:rPr>
              <a:t>rt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or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in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en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ire</a:t>
            </a:r>
            <a:r>
              <a:rPr sz="1050" b="1" spc="-10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y,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for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a</a:t>
            </a:r>
            <a:r>
              <a:rPr sz="1050" b="1" spc="0" dirty="0" smtClean="0">
                <a:latin typeface="Corbel"/>
                <a:cs typeface="Corbel"/>
              </a:rPr>
              <a:t>ny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p</a:t>
            </a:r>
            <a:r>
              <a:rPr sz="1050" b="1" spc="0" dirty="0" smtClean="0">
                <a:latin typeface="Corbel"/>
                <a:cs typeface="Corbel"/>
              </a:rPr>
              <a:t>urpose</a:t>
            </a:r>
            <a:r>
              <a:rPr sz="1050" b="1" spc="-2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ot</a:t>
            </a:r>
            <a:r>
              <a:rPr sz="1050" b="1" spc="-5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er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tha</a:t>
            </a:r>
            <a:r>
              <a:rPr sz="1050" b="1" spc="0" dirty="0" smtClean="0">
                <a:latin typeface="Corbel"/>
                <a:cs typeface="Corbel"/>
              </a:rPr>
              <a:t>n use in t</a:t>
            </a:r>
            <a:r>
              <a:rPr sz="1050" b="1" spc="-10" dirty="0" smtClean="0">
                <a:latin typeface="Corbel"/>
                <a:cs typeface="Corbel"/>
              </a:rPr>
              <a:t>h</a:t>
            </a:r>
            <a:r>
              <a:rPr sz="1050" b="1" spc="0" dirty="0" smtClean="0">
                <a:latin typeface="Corbel"/>
                <a:cs typeface="Corbel"/>
              </a:rPr>
              <a:t>e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See,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T</a:t>
            </a:r>
            <a:r>
              <a:rPr sz="1050" b="1" spc="-5" dirty="0" smtClean="0">
                <a:latin typeface="Corbel"/>
                <a:cs typeface="Corbel"/>
              </a:rPr>
              <a:t>es</a:t>
            </a:r>
            <a:r>
              <a:rPr sz="1050" b="1" spc="0" dirty="0" smtClean="0">
                <a:latin typeface="Corbel"/>
                <a:cs typeface="Corbel"/>
              </a:rPr>
              <a:t>t</a:t>
            </a:r>
            <a:r>
              <a:rPr sz="1050" b="1" spc="-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&amp;</a:t>
            </a:r>
            <a:r>
              <a:rPr sz="1050" b="1" spc="-1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Tre</a:t>
            </a:r>
            <a:r>
              <a:rPr sz="1050" b="1" spc="-5" dirty="0" smtClean="0">
                <a:latin typeface="Corbel"/>
                <a:cs typeface="Corbel"/>
              </a:rPr>
              <a:t>a</a:t>
            </a:r>
            <a:r>
              <a:rPr sz="1050" b="1" spc="0" dirty="0" smtClean="0">
                <a:latin typeface="Corbel"/>
                <a:cs typeface="Corbel"/>
              </a:rPr>
              <a:t>t</a:t>
            </a:r>
            <a:r>
              <a:rPr sz="1050" b="1" spc="-20" dirty="0" smtClean="0">
                <a:latin typeface="Corbel"/>
                <a:cs typeface="Corbel"/>
              </a:rPr>
              <a:t> </a:t>
            </a:r>
            <a:r>
              <a:rPr sz="1050" b="1" spc="-5" dirty="0" smtClean="0">
                <a:latin typeface="Corbel"/>
                <a:cs typeface="Corbel"/>
              </a:rPr>
              <a:t>p</a:t>
            </a:r>
            <a:r>
              <a:rPr sz="1050" b="1" spc="0" dirty="0" smtClean="0">
                <a:latin typeface="Corbel"/>
                <a:cs typeface="Corbel"/>
              </a:rPr>
              <a:t>r</a:t>
            </a:r>
            <a:r>
              <a:rPr sz="1050" b="1" spc="5" dirty="0" smtClean="0">
                <a:latin typeface="Corbel"/>
                <a:cs typeface="Corbel"/>
              </a:rPr>
              <a:t>o</a:t>
            </a:r>
            <a:r>
              <a:rPr sz="1050" b="1" spc="-5" dirty="0" smtClean="0">
                <a:latin typeface="Corbel"/>
                <a:cs typeface="Corbel"/>
              </a:rPr>
              <a:t>g</a:t>
            </a:r>
            <a:r>
              <a:rPr sz="1050" b="1" spc="0" dirty="0" smtClean="0">
                <a:latin typeface="Corbel"/>
                <a:cs typeface="Corbel"/>
              </a:rPr>
              <a:t>ram</a:t>
            </a:r>
            <a:r>
              <a:rPr sz="1050" b="1" spc="-2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must</a:t>
            </a:r>
            <a:r>
              <a:rPr sz="1050" b="1" spc="-1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be</a:t>
            </a:r>
            <a:r>
              <a:rPr sz="1050" b="1" spc="-5" dirty="0" smtClean="0">
                <a:latin typeface="Corbel"/>
                <a:cs typeface="Corbel"/>
              </a:rPr>
              <a:t> </a:t>
            </a:r>
            <a:r>
              <a:rPr sz="1050" b="1" spc="-10" dirty="0" smtClean="0">
                <a:latin typeface="Corbel"/>
                <a:cs typeface="Corbel"/>
              </a:rPr>
              <a:t>g</a:t>
            </a:r>
            <a:r>
              <a:rPr sz="1050" b="1" spc="0" dirty="0" smtClean="0">
                <a:latin typeface="Corbel"/>
                <a:cs typeface="Corbel"/>
              </a:rPr>
              <a:t>ran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ed</a:t>
            </a:r>
            <a:r>
              <a:rPr sz="1050" b="1" spc="-3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in wri</a:t>
            </a:r>
            <a:r>
              <a:rPr sz="1050" b="1" spc="-5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ing</a:t>
            </a:r>
            <a:r>
              <a:rPr sz="1050" b="1" spc="-30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by</a:t>
            </a:r>
            <a:r>
              <a:rPr sz="1050" b="1" spc="-5" dirty="0" smtClean="0">
                <a:latin typeface="Corbel"/>
                <a:cs typeface="Corbel"/>
              </a:rPr>
              <a:t> th</a:t>
            </a:r>
            <a:r>
              <a:rPr sz="1050" b="1" spc="0" dirty="0" smtClean="0">
                <a:latin typeface="Corbel"/>
                <a:cs typeface="Corbel"/>
              </a:rPr>
              <a:t>e</a:t>
            </a:r>
            <a:r>
              <a:rPr sz="1050" b="1" spc="-5" dirty="0" smtClean="0">
                <a:latin typeface="Corbel"/>
                <a:cs typeface="Corbel"/>
              </a:rPr>
              <a:t> C</a:t>
            </a:r>
            <a:r>
              <a:rPr sz="1050" b="1" spc="0" dirty="0" smtClean="0">
                <a:latin typeface="Corbel"/>
                <a:cs typeface="Corbel"/>
              </a:rPr>
              <a:t>AP</a:t>
            </a:r>
            <a:r>
              <a:rPr sz="1050" b="1" spc="-25" dirty="0" smtClean="0">
                <a:latin typeface="Corbel"/>
                <a:cs typeface="Corbel"/>
              </a:rPr>
              <a:t> </a:t>
            </a:r>
            <a:r>
              <a:rPr sz="1050" b="1" spc="0" dirty="0" smtClean="0">
                <a:latin typeface="Corbel"/>
                <a:cs typeface="Corbel"/>
              </a:rPr>
              <a:t>Founda</a:t>
            </a:r>
            <a:r>
              <a:rPr sz="1050" b="1" spc="-10" dirty="0" smtClean="0">
                <a:latin typeface="Corbel"/>
                <a:cs typeface="Corbel"/>
              </a:rPr>
              <a:t>t</a:t>
            </a:r>
            <a:r>
              <a:rPr sz="1050" b="1" spc="0" dirty="0" smtClean="0">
                <a:latin typeface="Corbel"/>
                <a:cs typeface="Corbel"/>
              </a:rPr>
              <a:t>ion.</a:t>
            </a:r>
            <a:endParaRPr sz="105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627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2400" b="1" spc="-20" dirty="0" smtClean="0">
                <a:solidFill>
                  <a:srgbClr val="90C225"/>
                </a:solidFill>
                <a:latin typeface="Corbel"/>
                <a:cs typeface="Corbel"/>
              </a:rPr>
              <a:t>V</a:t>
            </a:r>
            <a:r>
              <a:rPr sz="2400" b="1" spc="-5" dirty="0" smtClean="0">
                <a:solidFill>
                  <a:srgbClr val="90C225"/>
                </a:solidFill>
                <a:latin typeface="Corbel"/>
                <a:cs typeface="Corbel"/>
              </a:rPr>
              <a:t>i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sit 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each e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d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ucation area,</a:t>
            </a:r>
            <a:r>
              <a:rPr sz="2400" b="1" spc="1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participat</a:t>
            </a:r>
            <a:r>
              <a:rPr sz="2400" b="1" spc="-5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, 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and</a:t>
            </a:r>
            <a:r>
              <a:rPr sz="2400" b="1" spc="1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check 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off </a:t>
            </a:r>
            <a:r>
              <a:rPr sz="2400" b="1" spc="-20" dirty="0" smtClean="0">
                <a:solidFill>
                  <a:srgbClr val="90C225"/>
                </a:solidFill>
                <a:latin typeface="Corbel"/>
                <a:cs typeface="Corbel"/>
              </a:rPr>
              <a:t>wh</a:t>
            </a:r>
            <a:r>
              <a:rPr sz="2400" b="1" spc="-5" dirty="0" smtClean="0">
                <a:solidFill>
                  <a:srgbClr val="90C225"/>
                </a:solidFill>
                <a:latin typeface="Corbel"/>
                <a:cs typeface="Corbel"/>
              </a:rPr>
              <a:t>e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n d</a:t>
            </a:r>
            <a:r>
              <a:rPr sz="2400" b="1" spc="-10" dirty="0" smtClean="0">
                <a:solidFill>
                  <a:srgbClr val="90C225"/>
                </a:solidFill>
                <a:latin typeface="Corbel"/>
                <a:cs typeface="Corbel"/>
              </a:rPr>
              <a:t>o</a:t>
            </a:r>
            <a:r>
              <a:rPr sz="2400" b="1" spc="-15" dirty="0" smtClean="0">
                <a:solidFill>
                  <a:srgbClr val="90C225"/>
                </a:solidFill>
                <a:latin typeface="Corbel"/>
                <a:cs typeface="Corbel"/>
              </a:rPr>
              <a:t>ne!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0473" y="6149035"/>
            <a:ext cx="1547495" cy="2533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1346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4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32786" y="773125"/>
            <a:ext cx="5877687" cy="502335"/>
          </a:xfrm>
          <a:custGeom>
            <a:avLst/>
            <a:gdLst/>
            <a:ahLst/>
            <a:cxnLst/>
            <a:rect l="l" t="t" r="r" b="b"/>
            <a:pathLst>
              <a:path w="5877686" h="502335">
                <a:moveTo>
                  <a:pt x="0" y="502335"/>
                </a:moveTo>
                <a:lnTo>
                  <a:pt x="5877687" y="502335"/>
                </a:lnTo>
                <a:lnTo>
                  <a:pt x="5877687" y="0"/>
                </a:lnTo>
                <a:lnTo>
                  <a:pt x="0" y="0"/>
                </a:lnTo>
                <a:lnTo>
                  <a:pt x="0" y="50233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0473" y="773125"/>
            <a:ext cx="1546987" cy="502335"/>
          </a:xfrm>
          <a:custGeom>
            <a:avLst/>
            <a:gdLst/>
            <a:ahLst/>
            <a:cxnLst/>
            <a:rect l="l" t="t" r="r" b="b"/>
            <a:pathLst>
              <a:path w="1546987" h="502335">
                <a:moveTo>
                  <a:pt x="0" y="502335"/>
                </a:moveTo>
                <a:lnTo>
                  <a:pt x="1546987" y="502335"/>
                </a:lnTo>
                <a:lnTo>
                  <a:pt x="1546987" y="0"/>
                </a:lnTo>
                <a:lnTo>
                  <a:pt x="0" y="0"/>
                </a:lnTo>
                <a:lnTo>
                  <a:pt x="0" y="502335"/>
                </a:lnTo>
                <a:close/>
              </a:path>
            </a:pathLst>
          </a:custGeom>
          <a:solidFill>
            <a:srgbClr val="C5DFB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0473" y="1275511"/>
            <a:ext cx="1546987" cy="1123264"/>
          </a:xfrm>
          <a:custGeom>
            <a:avLst/>
            <a:gdLst/>
            <a:ahLst/>
            <a:cxnLst/>
            <a:rect l="l" t="t" r="r" b="b"/>
            <a:pathLst>
              <a:path w="1546987" h="1123264">
                <a:moveTo>
                  <a:pt x="0" y="1123264"/>
                </a:moveTo>
                <a:lnTo>
                  <a:pt x="1546987" y="1123264"/>
                </a:lnTo>
                <a:lnTo>
                  <a:pt x="1546987" y="0"/>
                </a:lnTo>
                <a:lnTo>
                  <a:pt x="0" y="0"/>
                </a:lnTo>
                <a:lnTo>
                  <a:pt x="0" y="11232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32786" y="2398776"/>
            <a:ext cx="5877687" cy="1371600"/>
          </a:xfrm>
          <a:custGeom>
            <a:avLst/>
            <a:gdLst/>
            <a:ahLst/>
            <a:cxnLst/>
            <a:rect l="l" t="t" r="r" b="b"/>
            <a:pathLst>
              <a:path w="5877686" h="1371600">
                <a:moveTo>
                  <a:pt x="0" y="1371600"/>
                </a:moveTo>
                <a:lnTo>
                  <a:pt x="5877687" y="1371600"/>
                </a:lnTo>
                <a:lnTo>
                  <a:pt x="5877687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10473" y="2398776"/>
            <a:ext cx="1546987" cy="1371600"/>
          </a:xfrm>
          <a:custGeom>
            <a:avLst/>
            <a:gdLst/>
            <a:ahLst/>
            <a:cxnLst/>
            <a:rect l="l" t="t" r="r" b="b"/>
            <a:pathLst>
              <a:path w="1546987" h="1371600">
                <a:moveTo>
                  <a:pt x="0" y="1371600"/>
                </a:moveTo>
                <a:lnTo>
                  <a:pt x="1546987" y="1371600"/>
                </a:lnTo>
                <a:lnTo>
                  <a:pt x="1546987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2786" y="3770376"/>
            <a:ext cx="5877687" cy="1290320"/>
          </a:xfrm>
          <a:custGeom>
            <a:avLst/>
            <a:gdLst/>
            <a:ahLst/>
            <a:cxnLst/>
            <a:rect l="l" t="t" r="r" b="b"/>
            <a:pathLst>
              <a:path w="5877686" h="1290320">
                <a:moveTo>
                  <a:pt x="0" y="1290320"/>
                </a:moveTo>
                <a:lnTo>
                  <a:pt x="5877687" y="1290320"/>
                </a:lnTo>
                <a:lnTo>
                  <a:pt x="5877687" y="0"/>
                </a:lnTo>
                <a:lnTo>
                  <a:pt x="0" y="0"/>
                </a:lnTo>
                <a:lnTo>
                  <a:pt x="0" y="1290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10473" y="3770376"/>
            <a:ext cx="1546987" cy="1290320"/>
          </a:xfrm>
          <a:custGeom>
            <a:avLst/>
            <a:gdLst/>
            <a:ahLst/>
            <a:cxnLst/>
            <a:rect l="l" t="t" r="r" b="b"/>
            <a:pathLst>
              <a:path w="1546987" h="1290320">
                <a:moveTo>
                  <a:pt x="0" y="1290320"/>
                </a:moveTo>
                <a:lnTo>
                  <a:pt x="1546987" y="1290320"/>
                </a:lnTo>
                <a:lnTo>
                  <a:pt x="1546987" y="0"/>
                </a:lnTo>
                <a:lnTo>
                  <a:pt x="0" y="0"/>
                </a:lnTo>
                <a:lnTo>
                  <a:pt x="0" y="1290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32786" y="5060670"/>
            <a:ext cx="5877687" cy="1341120"/>
          </a:xfrm>
          <a:custGeom>
            <a:avLst/>
            <a:gdLst/>
            <a:ahLst/>
            <a:cxnLst/>
            <a:rect l="l" t="t" r="r" b="b"/>
            <a:pathLst>
              <a:path w="5877686" h="1341120">
                <a:moveTo>
                  <a:pt x="0" y="1341120"/>
                </a:moveTo>
                <a:lnTo>
                  <a:pt x="5877687" y="1341120"/>
                </a:lnTo>
                <a:lnTo>
                  <a:pt x="5877687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10473" y="5060670"/>
            <a:ext cx="1546987" cy="1341120"/>
          </a:xfrm>
          <a:custGeom>
            <a:avLst/>
            <a:gdLst/>
            <a:ahLst/>
            <a:cxnLst/>
            <a:rect l="l" t="t" r="r" b="b"/>
            <a:pathLst>
              <a:path w="1546987" h="1341120">
                <a:moveTo>
                  <a:pt x="0" y="1341120"/>
                </a:moveTo>
                <a:lnTo>
                  <a:pt x="1546987" y="1341120"/>
                </a:lnTo>
                <a:lnTo>
                  <a:pt x="1546987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10473" y="766826"/>
            <a:ext cx="0" cy="5641314"/>
          </a:xfrm>
          <a:custGeom>
            <a:avLst/>
            <a:gdLst/>
            <a:ahLst/>
            <a:cxnLst/>
            <a:rect l="l" t="t" r="r" b="b"/>
            <a:pathLst>
              <a:path h="5641314">
                <a:moveTo>
                  <a:pt x="0" y="0"/>
                </a:moveTo>
                <a:lnTo>
                  <a:pt x="0" y="564131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26436" y="1275461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26436" y="2398776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26436" y="3770376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26436" y="5060696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32786" y="766826"/>
            <a:ext cx="0" cy="5641314"/>
          </a:xfrm>
          <a:custGeom>
            <a:avLst/>
            <a:gdLst/>
            <a:ahLst/>
            <a:cxnLst/>
            <a:rect l="l" t="t" r="r" b="b"/>
            <a:pathLst>
              <a:path h="5641314">
                <a:moveTo>
                  <a:pt x="0" y="0"/>
                </a:moveTo>
                <a:lnTo>
                  <a:pt x="0" y="564131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57588" y="766826"/>
            <a:ext cx="0" cy="5641314"/>
          </a:xfrm>
          <a:custGeom>
            <a:avLst/>
            <a:gdLst/>
            <a:ahLst/>
            <a:cxnLst/>
            <a:rect l="l" t="t" r="r" b="b"/>
            <a:pathLst>
              <a:path h="5641314">
                <a:moveTo>
                  <a:pt x="0" y="0"/>
                </a:moveTo>
                <a:lnTo>
                  <a:pt x="0" y="564131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26436" y="773176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26436" y="6401790"/>
            <a:ext cx="7437501" cy="0"/>
          </a:xfrm>
          <a:custGeom>
            <a:avLst/>
            <a:gdLst/>
            <a:ahLst/>
            <a:cxnLst/>
            <a:rect l="l" t="t" r="r" b="b"/>
            <a:pathLst>
              <a:path w="7437501">
                <a:moveTo>
                  <a:pt x="0" y="0"/>
                </a:moveTo>
                <a:lnTo>
                  <a:pt x="74375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334892" y="871982"/>
            <a:ext cx="6158865" cy="6762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4954905" algn="l"/>
              </a:tabLst>
            </a:pPr>
            <a:r>
              <a:rPr sz="1800" b="1" dirty="0" smtClean="0">
                <a:latin typeface="Corbel"/>
                <a:cs typeface="Corbel"/>
              </a:rPr>
              <a:t>See,</a:t>
            </a:r>
            <a:r>
              <a:rPr sz="1800" b="1" spc="-114" dirty="0" smtClean="0">
                <a:latin typeface="Corbel"/>
                <a:cs typeface="Corbel"/>
              </a:rPr>
              <a:t> </a:t>
            </a:r>
            <a:r>
              <a:rPr sz="1800" b="1" spc="-120" dirty="0" smtClean="0">
                <a:latin typeface="Corbel"/>
                <a:cs typeface="Corbel"/>
              </a:rPr>
              <a:t>T</a:t>
            </a:r>
            <a:r>
              <a:rPr sz="1800" b="1" spc="0" dirty="0" smtClean="0">
                <a:latin typeface="Corbel"/>
                <a:cs typeface="Corbel"/>
              </a:rPr>
              <a:t>est &amp;</a:t>
            </a:r>
            <a:r>
              <a:rPr sz="1800" b="1" spc="-114" dirty="0" smtClean="0">
                <a:latin typeface="Corbel"/>
                <a:cs typeface="Corbel"/>
              </a:rPr>
              <a:t> </a:t>
            </a:r>
            <a:r>
              <a:rPr sz="1800" b="1" spc="-120" dirty="0" smtClean="0">
                <a:latin typeface="Corbel"/>
                <a:cs typeface="Corbel"/>
              </a:rPr>
              <a:t>T</a:t>
            </a:r>
            <a:r>
              <a:rPr sz="1800" b="1" spc="-10" dirty="0" smtClean="0">
                <a:latin typeface="Corbel"/>
                <a:cs typeface="Corbel"/>
              </a:rPr>
              <a:t>r</a:t>
            </a:r>
            <a:r>
              <a:rPr sz="1800" b="1" spc="0" dirty="0" smtClean="0">
                <a:latin typeface="Corbel"/>
                <a:cs typeface="Corbel"/>
              </a:rPr>
              <a:t>eat </a:t>
            </a:r>
            <a:r>
              <a:rPr sz="1800" b="1" spc="-10" dirty="0" smtClean="0">
                <a:latin typeface="Corbel"/>
                <a:cs typeface="Corbel"/>
              </a:rPr>
              <a:t>E</a:t>
            </a:r>
            <a:r>
              <a:rPr sz="1800" b="1" spc="0" dirty="0" smtClean="0">
                <a:latin typeface="Corbel"/>
                <a:cs typeface="Corbel"/>
              </a:rPr>
              <a:t>ducat</a:t>
            </a:r>
            <a:r>
              <a:rPr sz="1800" b="1" spc="-10" dirty="0" smtClean="0">
                <a:latin typeface="Corbel"/>
                <a:cs typeface="Corbel"/>
              </a:rPr>
              <a:t>i</a:t>
            </a:r>
            <a:r>
              <a:rPr sz="1800" b="1" spc="0" dirty="0" smtClean="0">
                <a:latin typeface="Corbel"/>
                <a:cs typeface="Corbel"/>
              </a:rPr>
              <a:t>on</a:t>
            </a:r>
            <a:r>
              <a:rPr sz="1800" b="1" spc="-80" dirty="0" smtClean="0">
                <a:latin typeface="Corbel"/>
                <a:cs typeface="Corbel"/>
              </a:rPr>
              <a:t> </a:t>
            </a:r>
            <a:r>
              <a:rPr sz="1800" b="1" spc="0" dirty="0" smtClean="0">
                <a:latin typeface="Corbel"/>
                <a:cs typeface="Corbel"/>
              </a:rPr>
              <a:t>Activit</a:t>
            </a:r>
            <a:r>
              <a:rPr sz="1800" b="1" spc="-10" dirty="0" smtClean="0">
                <a:latin typeface="Corbel"/>
                <a:cs typeface="Corbel"/>
              </a:rPr>
              <a:t>i</a:t>
            </a:r>
            <a:r>
              <a:rPr sz="1800" b="1" spc="0" dirty="0" smtClean="0">
                <a:latin typeface="Corbel"/>
                <a:cs typeface="Corbel"/>
              </a:rPr>
              <a:t>es	Com</a:t>
            </a:r>
            <a:r>
              <a:rPr sz="1800" b="1" spc="-10" dirty="0" smtClean="0">
                <a:latin typeface="Corbel"/>
                <a:cs typeface="Corbel"/>
              </a:rPr>
              <a:t>p</a:t>
            </a:r>
            <a:r>
              <a:rPr sz="1800" b="1" spc="0" dirty="0" smtClean="0">
                <a:latin typeface="Corbel"/>
                <a:cs typeface="Corbel"/>
              </a:rPr>
              <a:t>leted?</a:t>
            </a:r>
            <a:endParaRPr sz="1800">
              <a:latin typeface="Corbel"/>
              <a:cs typeface="Corbel"/>
            </a:endParaRPr>
          </a:p>
          <a:p>
            <a:pPr>
              <a:lnSpc>
                <a:spcPts val="900"/>
              </a:lnSpc>
              <a:spcBef>
                <a:spcPts val="0"/>
              </a:spcBef>
            </a:pPr>
            <a:endParaRPr sz="900"/>
          </a:p>
          <a:p>
            <a:pPr marL="154305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Vi</a:t>
            </a:r>
            <a:r>
              <a:rPr sz="1800" spc="5" dirty="0" smtClean="0">
                <a:latin typeface="Corbel"/>
                <a:cs typeface="Corbel"/>
              </a:rPr>
              <a:t>s</a:t>
            </a:r>
            <a:r>
              <a:rPr sz="1800" spc="0" dirty="0" smtClean="0">
                <a:latin typeface="Corbel"/>
                <a:cs typeface="Corbel"/>
              </a:rPr>
              <a:t>it</a:t>
            </a:r>
            <a:r>
              <a:rPr sz="1800" spc="-25" dirty="0" smtClean="0">
                <a:latin typeface="Corbel"/>
                <a:cs typeface="Corbel"/>
              </a:rPr>
              <a:t> </a:t>
            </a:r>
            <a:r>
              <a:rPr sz="1800" spc="-160" dirty="0" smtClean="0">
                <a:latin typeface="Corbel"/>
                <a:cs typeface="Corbel"/>
              </a:rPr>
              <a:t>”</a:t>
            </a:r>
            <a:r>
              <a:rPr sz="1800" spc="0" dirty="0" smtClean="0">
                <a:latin typeface="Corbel"/>
                <a:cs typeface="Corbel"/>
              </a:rPr>
              <a:t>Ask</a:t>
            </a:r>
            <a:r>
              <a:rPr sz="1800" spc="-8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A Doc”</a:t>
            </a:r>
            <a:r>
              <a:rPr sz="1800" spc="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Edu</a:t>
            </a:r>
            <a:r>
              <a:rPr sz="1800" spc="5" dirty="0" smtClean="0">
                <a:latin typeface="Corbel"/>
                <a:cs typeface="Corbel"/>
              </a:rPr>
              <a:t>c</a:t>
            </a:r>
            <a:r>
              <a:rPr sz="1800" spc="-10" dirty="0" smtClean="0">
                <a:latin typeface="Corbel"/>
                <a:cs typeface="Corbel"/>
              </a:rPr>
              <a:t>a</a:t>
            </a:r>
            <a:r>
              <a:rPr sz="1800" spc="0" dirty="0" smtClean="0">
                <a:latin typeface="Corbel"/>
                <a:cs typeface="Corbel"/>
              </a:rPr>
              <a:t>tion</a:t>
            </a:r>
            <a:r>
              <a:rPr sz="1800" spc="-5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Station.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05096" y="2384171"/>
            <a:ext cx="193103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Vi</a:t>
            </a:r>
            <a:r>
              <a:rPr sz="1800" spc="5" dirty="0" smtClean="0">
                <a:latin typeface="Corbel"/>
                <a:cs typeface="Corbel"/>
              </a:rPr>
              <a:t>s</a:t>
            </a:r>
            <a:r>
              <a:rPr sz="1800" spc="0" dirty="0" smtClean="0">
                <a:latin typeface="Corbel"/>
                <a:cs typeface="Corbel"/>
              </a:rPr>
              <a:t>it</a:t>
            </a:r>
            <a:r>
              <a:rPr sz="1800" spc="-25" dirty="0" smtClean="0">
                <a:latin typeface="Corbel"/>
                <a:cs typeface="Corbel"/>
              </a:rPr>
              <a:t> </a:t>
            </a:r>
            <a:r>
              <a:rPr sz="1800" spc="-10" dirty="0" smtClean="0">
                <a:latin typeface="Corbel"/>
                <a:cs typeface="Corbel"/>
              </a:rPr>
              <a:t>the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Health</a:t>
            </a:r>
            <a:r>
              <a:rPr sz="1800" spc="-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F</a:t>
            </a:r>
            <a:r>
              <a:rPr sz="1800" spc="-15" dirty="0" smtClean="0">
                <a:latin typeface="Corbel"/>
                <a:cs typeface="Corbel"/>
              </a:rPr>
              <a:t>a</a:t>
            </a:r>
            <a:r>
              <a:rPr sz="1800" spc="-5" dirty="0" smtClean="0">
                <a:latin typeface="Corbel"/>
                <a:cs typeface="Corbel"/>
              </a:rPr>
              <a:t>i</a:t>
            </a:r>
            <a:r>
              <a:rPr sz="1800" spc="-110" dirty="0" smtClean="0">
                <a:latin typeface="Corbel"/>
                <a:cs typeface="Corbel"/>
              </a:rPr>
              <a:t>r</a:t>
            </a:r>
            <a:r>
              <a:rPr sz="1800" spc="0" dirty="0" smtClean="0"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37584" y="3756025"/>
            <a:ext cx="326707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Vi</a:t>
            </a:r>
            <a:r>
              <a:rPr sz="1800" spc="5" dirty="0" smtClean="0">
                <a:latin typeface="Corbel"/>
                <a:cs typeface="Corbel"/>
              </a:rPr>
              <a:t>s</a:t>
            </a:r>
            <a:r>
              <a:rPr sz="1800" spc="0" dirty="0" smtClean="0">
                <a:latin typeface="Corbel"/>
                <a:cs typeface="Corbel"/>
              </a:rPr>
              <a:t>it</a:t>
            </a:r>
            <a:r>
              <a:rPr sz="1800" spc="-25" dirty="0" smtClean="0">
                <a:latin typeface="Corbel"/>
                <a:cs typeface="Corbel"/>
              </a:rPr>
              <a:t> </a:t>
            </a:r>
            <a:r>
              <a:rPr sz="1800" spc="-10" dirty="0" smtClean="0">
                <a:latin typeface="Corbel"/>
                <a:cs typeface="Corbel"/>
              </a:rPr>
              <a:t>a</a:t>
            </a:r>
            <a:r>
              <a:rPr sz="1800" spc="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Health</a:t>
            </a:r>
            <a:r>
              <a:rPr sz="1800" spc="10" dirty="0" smtClean="0">
                <a:latin typeface="Corbel"/>
                <a:cs typeface="Corbel"/>
              </a:rPr>
              <a:t> </a:t>
            </a:r>
            <a:r>
              <a:rPr sz="1800" spc="-10" dirty="0" smtClean="0">
                <a:latin typeface="Corbel"/>
                <a:cs typeface="Corbel"/>
              </a:rPr>
              <a:t>Ins</a:t>
            </a:r>
            <a:r>
              <a:rPr sz="1800" spc="-5" dirty="0" smtClean="0">
                <a:latin typeface="Corbel"/>
                <a:cs typeface="Corbel"/>
              </a:rPr>
              <a:t>u</a:t>
            </a:r>
            <a:r>
              <a:rPr sz="1800" spc="-10" dirty="0" smtClean="0">
                <a:latin typeface="Corbel"/>
                <a:cs typeface="Corbel"/>
              </a:rPr>
              <a:t>r</a:t>
            </a:r>
            <a:r>
              <a:rPr sz="1800" spc="-20" dirty="0" smtClean="0">
                <a:latin typeface="Corbel"/>
                <a:cs typeface="Corbel"/>
              </a:rPr>
              <a:t>a</a:t>
            </a:r>
            <a:r>
              <a:rPr sz="1800" spc="0" dirty="0" smtClean="0">
                <a:latin typeface="Corbel"/>
                <a:cs typeface="Corbel"/>
              </a:rPr>
              <a:t>nce N</a:t>
            </a:r>
            <a:r>
              <a:rPr sz="1800" spc="-15" dirty="0" smtClean="0">
                <a:latin typeface="Corbel"/>
                <a:cs typeface="Corbel"/>
              </a:rPr>
              <a:t>a</a:t>
            </a:r>
            <a:r>
              <a:rPr sz="1800" spc="-10" dirty="0" smtClean="0">
                <a:latin typeface="Corbel"/>
                <a:cs typeface="Corbel"/>
              </a:rPr>
              <a:t>vigato</a:t>
            </a:r>
            <a:r>
              <a:rPr sz="1800" spc="-114" dirty="0" smtClean="0">
                <a:latin typeface="Corbel"/>
                <a:cs typeface="Corbel"/>
              </a:rPr>
              <a:t>r</a:t>
            </a:r>
            <a:r>
              <a:rPr sz="1800" spc="0" dirty="0" smtClean="0"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51785" y="5046598"/>
            <a:ext cx="4638675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 smtClean="0">
                <a:latin typeface="Corbel"/>
                <a:cs typeface="Corbel"/>
              </a:rPr>
              <a:t>Vi</a:t>
            </a:r>
            <a:r>
              <a:rPr sz="1800" spc="5" dirty="0" smtClean="0">
                <a:latin typeface="Corbel"/>
                <a:cs typeface="Corbel"/>
              </a:rPr>
              <a:t>s</a:t>
            </a:r>
            <a:r>
              <a:rPr sz="1800" spc="0" dirty="0" smtClean="0">
                <a:latin typeface="Corbel"/>
                <a:cs typeface="Corbel"/>
              </a:rPr>
              <a:t>it</a:t>
            </a:r>
            <a:r>
              <a:rPr sz="1800" spc="-2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“</a:t>
            </a:r>
            <a:r>
              <a:rPr sz="1800" spc="-10" dirty="0" smtClean="0">
                <a:latin typeface="Corbel"/>
                <a:cs typeface="Corbel"/>
              </a:rPr>
              <a:t>Ma</a:t>
            </a:r>
            <a:r>
              <a:rPr sz="1800" spc="-40" dirty="0" smtClean="0">
                <a:latin typeface="Corbel"/>
                <a:cs typeface="Corbel"/>
              </a:rPr>
              <a:t>k</a:t>
            </a:r>
            <a:r>
              <a:rPr sz="1800" spc="0" dirty="0" smtClean="0">
                <a:latin typeface="Corbel"/>
                <a:cs typeface="Corbel"/>
              </a:rPr>
              <a:t>e</a:t>
            </a:r>
            <a:r>
              <a:rPr sz="1800" spc="2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a</a:t>
            </a:r>
            <a:r>
              <a:rPr sz="1800" spc="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Heathy</a:t>
            </a:r>
            <a:r>
              <a:rPr sz="1800" spc="-6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Ch</a:t>
            </a:r>
            <a:r>
              <a:rPr sz="1800" spc="-10" dirty="0" smtClean="0">
                <a:latin typeface="Corbel"/>
                <a:cs typeface="Corbel"/>
              </a:rPr>
              <a:t>a</a:t>
            </a:r>
            <a:r>
              <a:rPr sz="1800" spc="0" dirty="0" smtClean="0">
                <a:latin typeface="Corbel"/>
                <a:cs typeface="Corbel"/>
              </a:rPr>
              <a:t>ng</a:t>
            </a:r>
            <a:r>
              <a:rPr sz="1800" spc="5" dirty="0" smtClean="0">
                <a:latin typeface="Corbel"/>
                <a:cs typeface="Corbel"/>
              </a:rPr>
              <a:t>e</a:t>
            </a:r>
            <a:r>
              <a:rPr sz="1800" spc="0" dirty="0" smtClean="0">
                <a:latin typeface="Corbel"/>
                <a:cs typeface="Corbel"/>
              </a:rPr>
              <a:t>”</a:t>
            </a:r>
            <a:r>
              <a:rPr sz="1800" spc="15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Edu</a:t>
            </a:r>
            <a:r>
              <a:rPr sz="1800" spc="5" dirty="0" smtClean="0">
                <a:latin typeface="Corbel"/>
                <a:cs typeface="Corbel"/>
              </a:rPr>
              <a:t>c</a:t>
            </a:r>
            <a:r>
              <a:rPr sz="1800" spc="-10" dirty="0" smtClean="0">
                <a:latin typeface="Corbel"/>
                <a:cs typeface="Corbel"/>
              </a:rPr>
              <a:t>a</a:t>
            </a:r>
            <a:r>
              <a:rPr sz="1800" spc="0" dirty="0" smtClean="0">
                <a:latin typeface="Corbel"/>
                <a:cs typeface="Corbel"/>
              </a:rPr>
              <a:t>tion</a:t>
            </a:r>
            <a:r>
              <a:rPr sz="1800" spc="-50" dirty="0" smtClean="0">
                <a:latin typeface="Corbel"/>
                <a:cs typeface="Corbel"/>
              </a:rPr>
              <a:t> </a:t>
            </a:r>
            <a:r>
              <a:rPr sz="1800" spc="0" dirty="0" smtClean="0">
                <a:latin typeface="Corbel"/>
                <a:cs typeface="Corbel"/>
              </a:rPr>
              <a:t>Statio</a:t>
            </a:r>
            <a:r>
              <a:rPr sz="1800" spc="5" dirty="0" smtClean="0">
                <a:latin typeface="Corbel"/>
                <a:cs typeface="Corbel"/>
              </a:rPr>
              <a:t>n</a:t>
            </a:r>
            <a:r>
              <a:rPr sz="1800" spc="0" dirty="0" smtClean="0">
                <a:latin typeface="Corbel"/>
                <a:cs typeface="Corbel"/>
              </a:rPr>
              <a:t>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92979" y="1591055"/>
            <a:ext cx="594360" cy="61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19828" y="2807207"/>
            <a:ext cx="760476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83835" y="5452871"/>
            <a:ext cx="728472" cy="758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50891" y="4186428"/>
            <a:ext cx="618743" cy="6431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2250">
              <a:lnSpc>
                <a:spcPct val="100000"/>
              </a:lnSpc>
            </a:pP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Common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Health</a:t>
            </a:r>
            <a:r>
              <a:rPr sz="3600" b="1" spc="-14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Questions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31" y="1026667"/>
            <a:ext cx="8362315" cy="1273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Here are</a:t>
            </a:r>
            <a:r>
              <a:rPr sz="1600" b="1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ome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co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mm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on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tions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we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600" b="1" spc="-8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600" b="1" spc="-105" dirty="0" smtClean="0">
                <a:solidFill>
                  <a:srgbClr val="404040"/>
                </a:solidFill>
                <a:latin typeface="Corbel"/>
                <a:cs typeface="Corbel"/>
              </a:rPr>
              <a:t> 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prog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200"/>
              </a:lnSpc>
              <a:spcBef>
                <a:spcPts val="10"/>
              </a:spcBef>
            </a:pPr>
            <a:endParaRPr sz="12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need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et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mammogr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7"/>
              </a:spcBef>
            </a:pPr>
            <a:endParaRPr sz="1000"/>
          </a:p>
          <a:p>
            <a:pPr marL="12700" marR="12700">
              <a:lnSpc>
                <a:spcPct val="12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Annual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mamm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dete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rly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—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atabl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mammog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ams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ch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up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two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fo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Pati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nt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el 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4331" y="2446782"/>
            <a:ext cx="2487295" cy="2368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need</a:t>
            </a:r>
            <a:r>
              <a:rPr sz="1400" b="1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et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Pa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est?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4331" y="2829686"/>
            <a:ext cx="755269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ated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-th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tening!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4331" y="3213734"/>
            <a:ext cx="489204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need</a:t>
            </a:r>
            <a:r>
              <a:rPr sz="14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to 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et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scree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b="1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or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b="1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lloma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irus</a:t>
            </a:r>
            <a:r>
              <a:rPr sz="1400" b="1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(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PV)?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331" y="3553586"/>
            <a:ext cx="8113395" cy="535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2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In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lder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30,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Pap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may 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mbined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HP</a:t>
            </a:r>
            <a:r>
              <a:rPr sz="1400" spc="-9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HPV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mmon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xual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 tr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nsmit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infe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that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4331" y="4235069"/>
            <a:ext cx="285369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ould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lead</a:t>
            </a:r>
            <a:r>
              <a:rPr sz="1400" b="1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b="1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ealt</a:t>
            </a:r>
            <a:r>
              <a:rPr sz="14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b="1" spc="0" dirty="0" smtClean="0">
                <a:solidFill>
                  <a:srgbClr val="404040"/>
                </a:solidFill>
                <a:latin typeface="Corbel"/>
                <a:cs typeface="Corbel"/>
              </a:rPr>
              <a:t>y lifestyle?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4331" y="4576445"/>
            <a:ext cx="8122920" cy="7912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20000"/>
              </a:lnSpc>
            </a:pP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ds,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gular 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lp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give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 ene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et bet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p,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ff il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ile not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ness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vented,</a:t>
            </a:r>
            <a:r>
              <a:rPr sz="14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can be 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atly imp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by 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diagno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rly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iving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4331" y="5514035"/>
            <a:ext cx="4987925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lthy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tyle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tting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81516" y="2170177"/>
            <a:ext cx="3033522" cy="4629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115806" y="6075883"/>
            <a:ext cx="2835910" cy="570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7025" marR="12700" indent="-314960">
              <a:lnSpc>
                <a:spcPct val="100000"/>
              </a:lnSpc>
            </a:pPr>
            <a:r>
              <a:rPr sz="1350" spc="-7" baseline="-18518" dirty="0" smtClean="0">
                <a:solidFill>
                  <a:srgbClr val="90C225"/>
                </a:solidFill>
                <a:latin typeface="Corbel"/>
                <a:cs typeface="Corbel"/>
              </a:rPr>
              <a:t>5  </a:t>
            </a:r>
            <a:r>
              <a:rPr sz="1350" spc="-104" baseline="-18518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1200" spc="-10" dirty="0" smtClean="0">
                <a:latin typeface="Corbel"/>
                <a:cs typeface="Corbel"/>
              </a:rPr>
              <a:t>Submit</a:t>
            </a:r>
            <a:r>
              <a:rPr sz="1200" spc="0" dirty="0" smtClean="0">
                <a:latin typeface="Corbel"/>
                <a:cs typeface="Corbel"/>
              </a:rPr>
              <a:t>t</a:t>
            </a:r>
            <a:r>
              <a:rPr sz="1200" spc="-10" dirty="0" smtClean="0">
                <a:latin typeface="Corbel"/>
                <a:cs typeface="Corbel"/>
              </a:rPr>
              <a:t>ed</a:t>
            </a:r>
            <a:r>
              <a:rPr sz="1200" spc="-30" dirty="0" smtClean="0">
                <a:latin typeface="Corbel"/>
                <a:cs typeface="Corbel"/>
              </a:rPr>
              <a:t> </a:t>
            </a:r>
            <a:r>
              <a:rPr sz="1200" spc="-10" dirty="0" smtClean="0">
                <a:latin typeface="Corbel"/>
                <a:cs typeface="Corbel"/>
              </a:rPr>
              <a:t>by</a:t>
            </a:r>
            <a:r>
              <a:rPr sz="1200" spc="-15" dirty="0" smtClean="0">
                <a:latin typeface="Corbel"/>
                <a:cs typeface="Corbel"/>
              </a:rPr>
              <a:t> </a:t>
            </a:r>
            <a:r>
              <a:rPr sz="1200" spc="0" dirty="0" smtClean="0">
                <a:latin typeface="Corbel"/>
                <a:cs typeface="Corbel"/>
              </a:rPr>
              <a:t>Marilyn</a:t>
            </a:r>
            <a:r>
              <a:rPr sz="1200" spc="-10" dirty="0" smtClean="0">
                <a:latin typeface="Corbel"/>
                <a:cs typeface="Corbel"/>
              </a:rPr>
              <a:t> Ka</a:t>
            </a:r>
            <a:r>
              <a:rPr sz="1200" spc="-5" dirty="0" smtClean="0">
                <a:latin typeface="Corbel"/>
                <a:cs typeface="Corbel"/>
              </a:rPr>
              <a:t>s</a:t>
            </a:r>
            <a:r>
              <a:rPr sz="1200" spc="-10" dirty="0" smtClean="0">
                <a:latin typeface="Corbel"/>
                <a:cs typeface="Corbel"/>
              </a:rPr>
              <a:t>mie</a:t>
            </a:r>
            <a:r>
              <a:rPr sz="1200" spc="0" dirty="0" smtClean="0">
                <a:latin typeface="Corbel"/>
                <a:cs typeface="Corbel"/>
              </a:rPr>
              <a:t>r</a:t>
            </a:r>
            <a:r>
              <a:rPr sz="1200" spc="-10" dirty="0" smtClean="0">
                <a:latin typeface="Corbel"/>
                <a:cs typeface="Corbel"/>
              </a:rPr>
              <a:t>s</a:t>
            </a:r>
            <a:r>
              <a:rPr sz="1200" spc="0" dirty="0" smtClean="0">
                <a:latin typeface="Corbel"/>
                <a:cs typeface="Corbel"/>
              </a:rPr>
              <a:t>k</a:t>
            </a:r>
            <a:r>
              <a:rPr sz="1200" spc="-35" dirty="0" smtClean="0">
                <a:latin typeface="Corbel"/>
                <a:cs typeface="Corbel"/>
              </a:rPr>
              <a:t>y</a:t>
            </a:r>
            <a:r>
              <a:rPr sz="1200" spc="-5" dirty="0" smtClean="0">
                <a:latin typeface="Corbel"/>
                <a:cs typeface="Corbel"/>
              </a:rPr>
              <a:t>, </a:t>
            </a:r>
            <a:r>
              <a:rPr sz="1200" spc="-10" dirty="0" smtClean="0">
                <a:latin typeface="Corbel"/>
                <a:cs typeface="Corbel"/>
              </a:rPr>
              <a:t>Direct</a:t>
            </a:r>
            <a:r>
              <a:rPr sz="1200" spc="-5" dirty="0" smtClean="0">
                <a:latin typeface="Corbel"/>
                <a:cs typeface="Corbel"/>
              </a:rPr>
              <a:t>or of Bus</a:t>
            </a:r>
            <a:r>
              <a:rPr sz="1200" spc="-10" dirty="0" smtClean="0">
                <a:latin typeface="Corbel"/>
                <a:cs typeface="Corbel"/>
              </a:rPr>
              <a:t>in</a:t>
            </a:r>
            <a:r>
              <a:rPr sz="1200" spc="-5" dirty="0" smtClean="0">
                <a:latin typeface="Corbel"/>
                <a:cs typeface="Corbel"/>
              </a:rPr>
              <a:t>e</a:t>
            </a:r>
            <a:r>
              <a:rPr sz="1200" spc="-10" dirty="0" smtClean="0">
                <a:latin typeface="Corbel"/>
                <a:cs typeface="Corbel"/>
              </a:rPr>
              <a:t>s</a:t>
            </a:r>
            <a:r>
              <a:rPr sz="1200" spc="0" dirty="0" smtClean="0">
                <a:latin typeface="Corbel"/>
                <a:cs typeface="Corbel"/>
              </a:rPr>
              <a:t>s</a:t>
            </a:r>
            <a:r>
              <a:rPr sz="1200" spc="15" dirty="0" smtClean="0">
                <a:latin typeface="Corbel"/>
                <a:cs typeface="Corbel"/>
              </a:rPr>
              <a:t> </a:t>
            </a:r>
            <a:r>
              <a:rPr sz="1200" spc="-10" dirty="0" smtClean="0">
                <a:latin typeface="Corbel"/>
                <a:cs typeface="Corbel"/>
              </a:rPr>
              <a:t>Devel</a:t>
            </a:r>
            <a:r>
              <a:rPr sz="1200" spc="-15" dirty="0" smtClean="0">
                <a:latin typeface="Corbel"/>
                <a:cs typeface="Corbel"/>
              </a:rPr>
              <a:t>o</a:t>
            </a:r>
            <a:r>
              <a:rPr sz="1200" spc="-10" dirty="0" smtClean="0">
                <a:latin typeface="Corbel"/>
                <a:cs typeface="Corbel"/>
              </a:rPr>
              <a:t>pme</a:t>
            </a:r>
            <a:r>
              <a:rPr sz="1200" spc="-5" dirty="0" smtClean="0">
                <a:latin typeface="Corbel"/>
                <a:cs typeface="Corbel"/>
              </a:rPr>
              <a:t>n</a:t>
            </a:r>
            <a:r>
              <a:rPr sz="1200" spc="0" dirty="0" smtClean="0">
                <a:latin typeface="Corbel"/>
                <a:cs typeface="Corbel"/>
              </a:rPr>
              <a:t>t</a:t>
            </a:r>
            <a:r>
              <a:rPr sz="1200" spc="-10" dirty="0" smtClean="0">
                <a:latin typeface="Corbel"/>
                <a:cs typeface="Corbel"/>
              </a:rPr>
              <a:t> </a:t>
            </a:r>
            <a:r>
              <a:rPr sz="1200" spc="0" dirty="0" smtClean="0">
                <a:latin typeface="Corbel"/>
                <a:cs typeface="Corbel"/>
              </a:rPr>
              <a:t>| </a:t>
            </a:r>
            <a:r>
              <a:rPr sz="1200" spc="-10" dirty="0" smtClean="0">
                <a:latin typeface="Corbel"/>
                <a:cs typeface="Corbel"/>
              </a:rPr>
              <a:t>L</a:t>
            </a:r>
            <a:r>
              <a:rPr sz="1200" spc="-15" dirty="0" smtClean="0">
                <a:latin typeface="Corbel"/>
                <a:cs typeface="Corbel"/>
              </a:rPr>
              <a:t>o</a:t>
            </a:r>
            <a:r>
              <a:rPr sz="1200" spc="-10" dirty="0" smtClean="0">
                <a:latin typeface="Corbel"/>
                <a:cs typeface="Corbel"/>
              </a:rPr>
              <a:t>ne</a:t>
            </a:r>
            <a:r>
              <a:rPr sz="1200" spc="-20" dirty="0" smtClean="0">
                <a:latin typeface="Corbel"/>
                <a:cs typeface="Corbel"/>
              </a:rPr>
              <a:t> </a:t>
            </a:r>
            <a:r>
              <a:rPr sz="1200" spc="-5" dirty="0" smtClean="0">
                <a:latin typeface="Corbel"/>
                <a:cs typeface="Corbel"/>
              </a:rPr>
              <a:t>Star </a:t>
            </a:r>
            <a:r>
              <a:rPr sz="1200" spc="-10" dirty="0" smtClean="0">
                <a:latin typeface="Corbel"/>
                <a:cs typeface="Corbel"/>
              </a:rPr>
              <a:t>Famil</a:t>
            </a:r>
            <a:r>
              <a:rPr sz="1200" spc="0" dirty="0" smtClean="0">
                <a:latin typeface="Corbel"/>
                <a:cs typeface="Corbel"/>
              </a:rPr>
              <a:t>y H</a:t>
            </a:r>
            <a:r>
              <a:rPr sz="1200" spc="-5" dirty="0" smtClean="0">
                <a:latin typeface="Corbel"/>
                <a:cs typeface="Corbel"/>
              </a:rPr>
              <a:t>ealth</a:t>
            </a:r>
            <a:r>
              <a:rPr sz="1200" spc="-65" dirty="0" smtClean="0">
                <a:latin typeface="Corbel"/>
                <a:cs typeface="Corbel"/>
              </a:rPr>
              <a:t> </a:t>
            </a:r>
            <a:r>
              <a:rPr sz="1200" spc="-10" dirty="0" smtClean="0">
                <a:latin typeface="Corbel"/>
                <a:cs typeface="Corbel"/>
              </a:rPr>
              <a:t>Cen</a:t>
            </a:r>
            <a:r>
              <a:rPr sz="1200" spc="5" dirty="0" smtClean="0">
                <a:latin typeface="Corbel"/>
                <a:cs typeface="Corbel"/>
              </a:rPr>
              <a:t>t</a:t>
            </a:r>
            <a:r>
              <a:rPr sz="1200" spc="-5" dirty="0" smtClean="0">
                <a:latin typeface="Corbel"/>
                <a:cs typeface="Corbel"/>
              </a:rPr>
              <a:t>er </a:t>
            </a:r>
            <a:r>
              <a:rPr sz="1200" spc="0" dirty="0" smtClean="0">
                <a:latin typeface="Corbel"/>
                <a:cs typeface="Corbel"/>
              </a:rPr>
              <a:t>|</a:t>
            </a:r>
            <a:r>
              <a:rPr sz="1200" spc="-50" dirty="0" smtClean="0">
                <a:latin typeface="Corbel"/>
                <a:cs typeface="Corbel"/>
              </a:rPr>
              <a:t> </a:t>
            </a:r>
            <a:r>
              <a:rPr sz="1200" spc="0" dirty="0" smtClean="0">
                <a:latin typeface="Corbel"/>
                <a:cs typeface="Corbel"/>
              </a:rPr>
              <a:t>Con</a:t>
            </a:r>
            <a:r>
              <a:rPr sz="1200" spc="5" dirty="0" smtClean="0">
                <a:latin typeface="Corbel"/>
                <a:cs typeface="Corbel"/>
              </a:rPr>
              <a:t>r</a:t>
            </a:r>
            <a:r>
              <a:rPr sz="1200" spc="-5" dirty="0" smtClean="0">
                <a:latin typeface="Corbel"/>
                <a:cs typeface="Corbel"/>
              </a:rPr>
              <a:t>oe,</a:t>
            </a:r>
            <a:r>
              <a:rPr sz="1200" spc="-90" dirty="0" smtClean="0">
                <a:latin typeface="Corbel"/>
                <a:cs typeface="Corbel"/>
              </a:rPr>
              <a:t> </a:t>
            </a:r>
            <a:r>
              <a:rPr sz="1200" spc="-70" dirty="0" smtClean="0">
                <a:latin typeface="Corbel"/>
                <a:cs typeface="Corbel"/>
              </a:rPr>
              <a:t>T</a:t>
            </a:r>
            <a:r>
              <a:rPr sz="1200" spc="-10" dirty="0" smtClean="0">
                <a:latin typeface="Corbel"/>
                <a:cs typeface="Corbel"/>
              </a:rPr>
              <a:t>e</a:t>
            </a:r>
            <a:r>
              <a:rPr sz="1200" spc="-5" dirty="0" smtClean="0">
                <a:latin typeface="Corbel"/>
                <a:cs typeface="Corbel"/>
              </a:rPr>
              <a:t>x</a:t>
            </a:r>
            <a:r>
              <a:rPr sz="1200" spc="0" dirty="0" smtClean="0">
                <a:latin typeface="Corbel"/>
                <a:cs typeface="Corbel"/>
              </a:rPr>
              <a:t>as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79381" y="2231897"/>
            <a:ext cx="2625090" cy="4495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16559" marR="12700" indent="-40386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From</a:t>
            </a:r>
            <a:r>
              <a:rPr sz="1400" b="1" spc="-7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Unin</a:t>
            </a:r>
            <a:r>
              <a:rPr sz="1400" b="1" spc="5" dirty="0" smtClean="0">
                <a:latin typeface="Corbel"/>
                <a:cs typeface="Corbel"/>
              </a:rPr>
              <a:t>s</a:t>
            </a:r>
            <a:r>
              <a:rPr sz="1400" b="1" spc="0" dirty="0" smtClean="0">
                <a:latin typeface="Corbel"/>
                <a:cs typeface="Corbel"/>
              </a:rPr>
              <a:t>ur</a:t>
            </a:r>
            <a:r>
              <a:rPr sz="1400" b="1" spc="-10" dirty="0" smtClean="0">
                <a:latin typeface="Corbel"/>
                <a:cs typeface="Corbel"/>
              </a:rPr>
              <a:t>e</a:t>
            </a:r>
            <a:r>
              <a:rPr sz="1400" b="1" spc="0" dirty="0" smtClean="0">
                <a:latin typeface="Corbel"/>
                <a:cs typeface="Corbel"/>
              </a:rPr>
              <a:t>d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and</a:t>
            </a:r>
            <a:r>
              <a:rPr sz="1400" b="1" spc="-5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Undi</a:t>
            </a:r>
            <a:r>
              <a:rPr sz="1400" b="1" spc="-5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gnosed to</a:t>
            </a:r>
            <a:r>
              <a:rPr sz="1400" b="1" spc="-114" dirty="0" smtClean="0">
                <a:latin typeface="Corbel"/>
                <a:cs typeface="Corbel"/>
              </a:rPr>
              <a:t> </a:t>
            </a:r>
            <a:r>
              <a:rPr sz="1400" b="1" spc="-8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rea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ment</a:t>
            </a:r>
            <a:r>
              <a:rPr sz="1400" b="1" spc="-5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in 40 </a:t>
            </a:r>
            <a:r>
              <a:rPr sz="1400" b="1" spc="-10" dirty="0" smtClean="0">
                <a:latin typeface="Corbel"/>
                <a:cs typeface="Corbel"/>
              </a:rPr>
              <a:t>d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5" dirty="0" smtClean="0">
                <a:latin typeface="Corbel"/>
                <a:cs typeface="Corbel"/>
              </a:rPr>
              <a:t>y</a:t>
            </a:r>
            <a:r>
              <a:rPr sz="1400" b="1" spc="0" dirty="0" smtClean="0">
                <a:latin typeface="Corbel"/>
                <a:cs typeface="Corbel"/>
              </a:rPr>
              <a:t>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42806" y="2872359"/>
            <a:ext cx="2698750" cy="1943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1270" algn="ctr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“</a:t>
            </a:r>
            <a:r>
              <a:rPr sz="1400" spc="-55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iden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if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</a:t>
            </a:r>
            <a:r>
              <a:rPr sz="1400" spc="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lump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 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ne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5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90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&amp;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 Pati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we 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ened.</a:t>
            </a:r>
            <a:r>
              <a:rPr sz="1400" spc="-8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da</a:t>
            </a:r>
            <a:r>
              <a:rPr sz="1400" spc="-5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,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 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ne 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re 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vide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 for 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-5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-up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.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 able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biop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ri</a:t>
            </a:r>
            <a:r>
              <a:rPr sz="1400" spc="-10" dirty="0" smtClean="0">
                <a:latin typeface="Corbel"/>
                <a:cs typeface="Corbel"/>
              </a:rPr>
              <a:t>g</a:t>
            </a:r>
            <a:r>
              <a:rPr sz="1400" spc="0" dirty="0" smtClean="0">
                <a:latin typeface="Corbel"/>
                <a:cs typeface="Corbel"/>
              </a:rPr>
              <a:t>ht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5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 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nfirm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 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lump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wa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gn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nt tum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</a:t>
            </a:r>
            <a:r>
              <a:rPr sz="1400" spc="-4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surg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 a w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ek 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tum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.”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67190" y="5006213"/>
            <a:ext cx="2651125" cy="8769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1905" algn="ctr">
              <a:lnSpc>
                <a:spcPct val="100000"/>
              </a:lnSpc>
            </a:pP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ause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5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90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&amp;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 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e went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5" dirty="0" smtClean="0">
                <a:latin typeface="Corbel"/>
                <a:cs typeface="Corbel"/>
              </a:rPr>
              <a:t>ro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uninsured 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un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gno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atment 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4</a:t>
            </a:r>
            <a:r>
              <a:rPr sz="1400" spc="0" dirty="0" smtClean="0">
                <a:latin typeface="Corbel"/>
                <a:cs typeface="Corbel"/>
              </a:rPr>
              <a:t>0 da</a:t>
            </a:r>
            <a:r>
              <a:rPr sz="1400" spc="-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s!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980931" y="0"/>
            <a:ext cx="3208781" cy="22364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9"/>
          </a:xfrm>
          <a:custGeom>
            <a:avLst/>
            <a:gdLst/>
            <a:ahLst/>
            <a:cxnLst/>
            <a:rect l="l" t="t" r="r" b="b"/>
            <a:pathLst>
              <a:path w="3006851" h="6857999">
                <a:moveTo>
                  <a:pt x="2042484" y="0"/>
                </a:moveTo>
                <a:lnTo>
                  <a:pt x="0" y="6858000"/>
                </a:lnTo>
                <a:lnTo>
                  <a:pt x="3006851" y="6858000"/>
                </a:lnTo>
                <a:lnTo>
                  <a:pt x="3006851" y="0"/>
                </a:lnTo>
                <a:lnTo>
                  <a:pt x="2042484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5" cy="6857999"/>
          </a:xfrm>
          <a:custGeom>
            <a:avLst/>
            <a:gdLst/>
            <a:ahLst/>
            <a:cxnLst/>
            <a:rect l="l" t="t" r="r" b="b"/>
            <a:pathLst>
              <a:path w="2587665" h="6857999">
                <a:moveTo>
                  <a:pt x="0" y="0"/>
                </a:moveTo>
                <a:lnTo>
                  <a:pt x="1208191" y="6858000"/>
                </a:lnTo>
                <a:lnTo>
                  <a:pt x="2587665" y="6858000"/>
                </a:lnTo>
                <a:lnTo>
                  <a:pt x="2587665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7998"/>
            <a:ext cx="3259835" cy="3810000"/>
          </a:xfrm>
          <a:custGeom>
            <a:avLst/>
            <a:gdLst/>
            <a:ahLst/>
            <a:cxnLst/>
            <a:rect l="l" t="t" r="r" b="b"/>
            <a:pathLst>
              <a:path w="3259835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89" y="0"/>
            <a:ext cx="2851161" cy="6857999"/>
          </a:xfrm>
          <a:custGeom>
            <a:avLst/>
            <a:gdLst/>
            <a:ahLst/>
            <a:cxnLst/>
            <a:rect l="l" t="t" r="r" b="b"/>
            <a:pathLst>
              <a:path w="2851161" h="6857999">
                <a:moveTo>
                  <a:pt x="0" y="0"/>
                </a:moveTo>
                <a:lnTo>
                  <a:pt x="2467621" y="6858000"/>
                </a:lnTo>
                <a:lnTo>
                  <a:pt x="2851161" y="6858000"/>
                </a:lnTo>
                <a:lnTo>
                  <a:pt x="2851161" y="0"/>
                </a:lnTo>
                <a:lnTo>
                  <a:pt x="0" y="0"/>
                </a:lnTo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3" y="0"/>
            <a:ext cx="1290827" cy="6857999"/>
          </a:xfrm>
          <a:custGeom>
            <a:avLst/>
            <a:gdLst/>
            <a:ahLst/>
            <a:cxnLst/>
            <a:rect l="l" t="t" r="r" b="b"/>
            <a:pathLst>
              <a:path w="1290827" h="6857999">
                <a:moveTo>
                  <a:pt x="1018959" y="0"/>
                </a:moveTo>
                <a:lnTo>
                  <a:pt x="0" y="6858000"/>
                </a:lnTo>
                <a:lnTo>
                  <a:pt x="1290827" y="6858000"/>
                </a:lnTo>
                <a:lnTo>
                  <a:pt x="1290827" y="0"/>
                </a:lnTo>
                <a:lnTo>
                  <a:pt x="1018959" y="0"/>
                </a:lnTo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9"/>
          </a:xfrm>
          <a:custGeom>
            <a:avLst/>
            <a:gdLst/>
            <a:ahLst/>
            <a:cxnLst/>
            <a:rect l="l" t="t" r="r" b="b"/>
            <a:pathLst>
              <a:path w="1248203" h="6857999">
                <a:moveTo>
                  <a:pt x="0" y="0"/>
                </a:moveTo>
                <a:lnTo>
                  <a:pt x="1107741" y="6858000"/>
                </a:lnTo>
                <a:lnTo>
                  <a:pt x="1248203" y="6858000"/>
                </a:lnTo>
                <a:lnTo>
                  <a:pt x="1248203" y="0"/>
                </a:lnTo>
                <a:lnTo>
                  <a:pt x="0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2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8" y="0"/>
                </a:moveTo>
                <a:lnTo>
                  <a:pt x="0" y="3267455"/>
                </a:lnTo>
                <a:lnTo>
                  <a:pt x="1816608" y="3267455"/>
                </a:lnTo>
                <a:lnTo>
                  <a:pt x="1816608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600" b="1" spc="-28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our</a:t>
            </a:r>
            <a:r>
              <a:rPr sz="3600" b="1" spc="-9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See,</a:t>
            </a:r>
            <a:r>
              <a:rPr sz="3600" b="1" spc="-2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est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&amp;</a:t>
            </a:r>
            <a:r>
              <a:rPr sz="3600" b="1" spc="-26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reat </a:t>
            </a:r>
            <a:r>
              <a:rPr sz="3600" b="1" spc="-40" dirty="0" smtClean="0">
                <a:solidFill>
                  <a:srgbClr val="90C225"/>
                </a:solidFill>
                <a:latin typeface="Corbel"/>
                <a:cs typeface="Corbel"/>
              </a:rPr>
              <a:t>P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rogram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6529" y="1125982"/>
            <a:ext cx="7507605" cy="2328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 smtClean="0">
                <a:latin typeface="Corbel"/>
                <a:cs typeface="Corbel"/>
              </a:rPr>
              <a:t>No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5" dirty="0" smtClean="0">
                <a:latin typeface="Corbel"/>
                <a:cs typeface="Corbel"/>
              </a:rPr>
              <a:t>wom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n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in</a:t>
            </a:r>
            <a:r>
              <a:rPr sz="1600" b="1" spc="-65" dirty="0" smtClean="0">
                <a:latin typeface="Corbel"/>
                <a:cs typeface="Corbel"/>
              </a:rPr>
              <a:t> </a:t>
            </a:r>
            <a:r>
              <a:rPr sz="1600" b="1" spc="-15" dirty="0" smtClean="0">
                <a:latin typeface="Corbel"/>
                <a:cs typeface="Corbel"/>
              </a:rPr>
              <a:t>A</a:t>
            </a:r>
            <a:r>
              <a:rPr sz="1600" b="1" spc="-25" dirty="0" smtClean="0">
                <a:latin typeface="Corbel"/>
                <a:cs typeface="Corbel"/>
              </a:rPr>
              <a:t>m</a:t>
            </a:r>
            <a:r>
              <a:rPr sz="1600" b="1" spc="-10" dirty="0" smtClean="0">
                <a:latin typeface="Corbel"/>
                <a:cs typeface="Corbel"/>
              </a:rPr>
              <a:t>eri</a:t>
            </a:r>
            <a:r>
              <a:rPr sz="1600" b="1" spc="-5" dirty="0" smtClean="0">
                <a:latin typeface="Corbel"/>
                <a:cs typeface="Corbel"/>
              </a:rPr>
              <a:t>c</a:t>
            </a:r>
            <a:r>
              <a:rPr sz="1600" b="1" spc="-10" dirty="0" smtClean="0">
                <a:latin typeface="Corbel"/>
                <a:cs typeface="Corbel"/>
              </a:rPr>
              <a:t>a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5" dirty="0" smtClean="0">
                <a:latin typeface="Corbel"/>
                <a:cs typeface="Corbel"/>
              </a:rPr>
              <a:t>h</a:t>
            </a:r>
            <a:r>
              <a:rPr sz="1600" b="1" spc="-10" dirty="0" smtClean="0">
                <a:latin typeface="Corbel"/>
                <a:cs typeface="Corbel"/>
              </a:rPr>
              <a:t>ould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die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f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15" dirty="0" smtClean="0">
                <a:latin typeface="Corbel"/>
                <a:cs typeface="Corbel"/>
              </a:rPr>
              <a:t>om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-25" dirty="0" smtClean="0">
                <a:latin typeface="Corbel"/>
                <a:cs typeface="Corbel"/>
              </a:rPr>
              <a:t>u</a:t>
            </a:r>
            <a:r>
              <a:rPr sz="1600" b="1" spc="-10" dirty="0" smtClean="0">
                <a:latin typeface="Corbel"/>
                <a:cs typeface="Corbel"/>
              </a:rPr>
              <a:t>ndi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gnosed</a:t>
            </a:r>
            <a:r>
              <a:rPr sz="1600" b="1" spc="2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brea</a:t>
            </a:r>
            <a:r>
              <a:rPr sz="1600" b="1" spc="-20" dirty="0" smtClean="0">
                <a:latin typeface="Corbel"/>
                <a:cs typeface="Corbel"/>
              </a:rPr>
              <a:t>s</a:t>
            </a:r>
            <a:r>
              <a:rPr sz="1600" b="1" spc="-10" dirty="0" smtClean="0">
                <a:latin typeface="Corbel"/>
                <a:cs typeface="Corbel"/>
              </a:rPr>
              <a:t>t</a:t>
            </a:r>
            <a:r>
              <a:rPr sz="1600" b="1" spc="1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or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cervical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cance</a:t>
            </a:r>
            <a:r>
              <a:rPr sz="1600" b="1" spc="-85" dirty="0" smtClean="0">
                <a:latin typeface="Corbel"/>
                <a:cs typeface="Corbel"/>
              </a:rPr>
              <a:t>r</a:t>
            </a:r>
            <a:r>
              <a:rPr sz="1600" b="1" spc="-5" dirty="0" smtClean="0"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850"/>
              </a:lnSpc>
              <a:spcBef>
                <a:spcPts val="46"/>
              </a:spcBef>
            </a:pPr>
            <a:endParaRPr sz="850"/>
          </a:p>
          <a:p>
            <a:pPr marL="12700">
              <a:lnSpc>
                <a:spcPct val="100000"/>
              </a:lnSpc>
            </a:pP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w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men di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ver 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nce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o l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te.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This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re 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lp!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200"/>
              </a:lnSpc>
              <a:spcBef>
                <a:spcPts val="59"/>
              </a:spcBef>
            </a:pPr>
            <a:endParaRPr sz="12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re 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</a:t>
            </a:r>
            <a:r>
              <a:rPr sz="1400" spc="5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bar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rs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re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(</a:t>
            </a:r>
            <a:r>
              <a:rPr sz="1400" spc="-5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uch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ng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5" dirty="0" smtClean="0">
                <a:latin typeface="Corbel"/>
                <a:cs typeface="Corbel"/>
              </a:rPr>
              <a:t>g</a:t>
            </a:r>
            <a:r>
              <a:rPr sz="1400" spc="0" dirty="0" smtClean="0">
                <a:latin typeface="Corbel"/>
                <a:cs typeface="Corbel"/>
              </a:rPr>
              <a:t>e,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nsp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rtation,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ildc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3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)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iving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ive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sults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sc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ned.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ance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sults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90C225"/>
              </a:buClr>
              <a:buFont typeface="DYMO Symbols"/>
              <a:buChar char=""/>
            </a:pPr>
            <a:endParaRPr sz="100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ance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bout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tly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</a:t>
            </a:r>
            <a:r>
              <a:rPr sz="1400" spc="3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  <a:buClr>
                <a:srgbClr val="90C225"/>
              </a:buClr>
              <a:buFont typeface="DYMO Symbols"/>
              <a:buChar char=""/>
            </a:pPr>
            <a:endParaRPr sz="950"/>
          </a:p>
          <a:p>
            <a:pPr marL="355600" indent="-342900">
              <a:lnSpc>
                <a:spcPct val="100000"/>
              </a:lnSpc>
              <a:buClr>
                <a:srgbClr val="90C225"/>
              </a:buClr>
              <a:buSzPct val="78571"/>
              <a:buFont typeface="DYMO Symbols"/>
              <a:buChar char=""/>
              <a:tabLst>
                <a:tab pos="354965" algn="l"/>
              </a:tabLst>
            </a:pP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 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le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needed </a:t>
            </a:r>
            <a:r>
              <a:rPr sz="1400" spc="-10" dirty="0" smtClean="0">
                <a:latin typeface="Corbel"/>
                <a:cs typeface="Corbel"/>
              </a:rPr>
              <a:t>f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w-up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re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 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me 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8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6529" y="4145153"/>
            <a:ext cx="5746750" cy="15170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Wh</a:t>
            </a:r>
            <a:r>
              <a:rPr sz="1400" b="1" spc="0" dirty="0" smtClean="0">
                <a:latin typeface="Corbel"/>
                <a:cs typeface="Corbel"/>
              </a:rPr>
              <a:t>at is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-6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CAP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Found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i</a:t>
            </a:r>
            <a:r>
              <a:rPr sz="1400" b="1" spc="0" dirty="0" smtClean="0">
                <a:latin typeface="Corbel"/>
                <a:cs typeface="Corbel"/>
              </a:rPr>
              <a:t>on</a:t>
            </a:r>
            <a:r>
              <a:rPr sz="1400" b="1" spc="-40" dirty="0" smtClean="0">
                <a:latin typeface="Corbel"/>
                <a:cs typeface="Corbel"/>
              </a:rPr>
              <a:t>’</a:t>
            </a:r>
            <a:r>
              <a:rPr sz="1400" b="1" spc="0" dirty="0" smtClean="0">
                <a:latin typeface="Corbel"/>
                <a:cs typeface="Corbel"/>
              </a:rPr>
              <a:t>s</a:t>
            </a:r>
            <a:r>
              <a:rPr sz="1400" b="1" spc="-4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ro</a:t>
            </a:r>
            <a:r>
              <a:rPr sz="1400" b="1" spc="5" dirty="0" smtClean="0">
                <a:latin typeface="Corbel"/>
                <a:cs typeface="Corbel"/>
              </a:rPr>
              <a:t>l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in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See,</a:t>
            </a:r>
            <a:r>
              <a:rPr sz="1400" b="1" spc="-125" dirty="0" smtClean="0">
                <a:latin typeface="Corbel"/>
                <a:cs typeface="Corbel"/>
              </a:rPr>
              <a:t> </a:t>
            </a:r>
            <a:r>
              <a:rPr sz="1400" b="1" spc="-8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est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&amp;</a:t>
            </a:r>
            <a:r>
              <a:rPr sz="1400" b="1" spc="-100" dirty="0" smtClean="0">
                <a:latin typeface="Corbel"/>
                <a:cs typeface="Corbel"/>
              </a:rPr>
              <a:t> </a:t>
            </a:r>
            <a:r>
              <a:rPr sz="1400" b="1" spc="-8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rea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?</a:t>
            </a:r>
            <a:endParaRPr sz="1400">
              <a:latin typeface="Corbel"/>
              <a:cs typeface="Corbel"/>
            </a:endParaRPr>
          </a:p>
          <a:p>
            <a:pPr marL="12700" marR="12700">
              <a:lnSpc>
                <a:spcPct val="150000"/>
              </a:lnSpc>
            </a:pPr>
            <a:r>
              <a:rPr sz="1400" dirty="0" smtClean="0">
                <a:latin typeface="Corbel"/>
                <a:cs typeface="Corbel"/>
              </a:rPr>
              <a:t>With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 supp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rt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the</a:t>
            </a:r>
            <a:r>
              <a:rPr sz="1400" spc="-6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Co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ge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7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Am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an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Path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ts,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6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CAP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Foundati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 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 sp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nso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many</a:t>
            </a:r>
            <a:r>
              <a:rPr sz="1400" spc="-4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100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&amp;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 </a:t>
            </a:r>
            <a:r>
              <a:rPr sz="1400" spc="-10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ms,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lp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ng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w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men</a:t>
            </a:r>
            <a:endParaRPr sz="1400">
              <a:latin typeface="Corbel"/>
              <a:cs typeface="Corbel"/>
            </a:endParaRPr>
          </a:p>
          <a:p>
            <a:pPr marL="12700" marR="224154">
              <a:lnSpc>
                <a:spcPct val="150000"/>
              </a:lnSpc>
            </a:pPr>
            <a:r>
              <a:rPr sz="140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ug</a:t>
            </a:r>
            <a:r>
              <a:rPr sz="1400" spc="-5" dirty="0" smtClean="0">
                <a:latin typeface="Corbel"/>
                <a:cs typeface="Corbel"/>
              </a:rPr>
              <a:t>ho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5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Uni</a:t>
            </a:r>
            <a:r>
              <a:rPr sz="1400" spc="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ed</a:t>
            </a:r>
            <a:r>
              <a:rPr sz="1400" spc="-6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State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.</a:t>
            </a:r>
            <a:r>
              <a:rPr sz="1400" spc="-10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th sta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rly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diagno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is 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ening 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fi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st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step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dis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</a:t>
            </a:r>
            <a:r>
              <a:rPr sz="1400" spc="-2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venti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n.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99576" y="313943"/>
            <a:ext cx="3153918" cy="3153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22947" y="3517391"/>
            <a:ext cx="5229606" cy="3038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111233" y="6149035"/>
            <a:ext cx="8572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2696" y="154178"/>
            <a:ext cx="5459095" cy="574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280" dirty="0" smtClean="0">
                <a:solidFill>
                  <a:srgbClr val="90C225"/>
                </a:solidFill>
                <a:latin typeface="Corbel"/>
                <a:cs typeface="Corbel"/>
              </a:rPr>
              <a:t>Y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our</a:t>
            </a:r>
            <a:r>
              <a:rPr sz="3600" b="1" spc="-9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See,</a:t>
            </a:r>
            <a:r>
              <a:rPr sz="3600" b="1" spc="-2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est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&amp;</a:t>
            </a:r>
            <a:r>
              <a:rPr sz="3600" b="1" spc="-26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reat</a:t>
            </a:r>
            <a:r>
              <a:rPr sz="3600" b="1" spc="-2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eam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2696" y="832484"/>
            <a:ext cx="8584565" cy="2615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35" dirty="0" smtClean="0">
                <a:latin typeface="Corbel"/>
                <a:cs typeface="Corbel"/>
              </a:rPr>
              <a:t>Y</a:t>
            </a:r>
            <a:r>
              <a:rPr sz="1600" b="1" spc="-10" dirty="0" smtClean="0">
                <a:latin typeface="Corbel"/>
                <a:cs typeface="Corbel"/>
              </a:rPr>
              <a:t>ou 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0" dirty="0" smtClean="0">
                <a:latin typeface="Corbel"/>
                <a:cs typeface="Corbel"/>
              </a:rPr>
              <a:t>re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being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s</a:t>
            </a:r>
            <a:r>
              <a:rPr sz="1600" b="1" spc="-25" dirty="0" smtClean="0">
                <a:latin typeface="Corbel"/>
                <a:cs typeface="Corbel"/>
              </a:rPr>
              <a:t>u</a:t>
            </a:r>
            <a:r>
              <a:rPr sz="1600" b="1" spc="-10" dirty="0" smtClean="0">
                <a:latin typeface="Corbel"/>
                <a:cs typeface="Corbel"/>
              </a:rPr>
              <a:t>ppo</a:t>
            </a:r>
            <a:r>
              <a:rPr sz="1600" b="1" spc="-5" dirty="0" smtClean="0">
                <a:latin typeface="Corbel"/>
                <a:cs typeface="Corbel"/>
              </a:rPr>
              <a:t>r</a:t>
            </a:r>
            <a:r>
              <a:rPr sz="1600" b="1" spc="-20" dirty="0" smtClean="0">
                <a:latin typeface="Corbel"/>
                <a:cs typeface="Corbel"/>
              </a:rPr>
              <a:t>t</a:t>
            </a:r>
            <a:r>
              <a:rPr sz="1600" b="1" spc="-10" dirty="0" smtClean="0">
                <a:latin typeface="Corbel"/>
                <a:cs typeface="Corbel"/>
              </a:rPr>
              <a:t>ed</a:t>
            </a:r>
            <a:r>
              <a:rPr sz="1600" b="1" spc="25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by a</a:t>
            </a:r>
            <a:r>
              <a:rPr sz="1600" b="1" spc="-5" dirty="0" smtClean="0">
                <a:latin typeface="Corbel"/>
                <a:cs typeface="Corbel"/>
              </a:rPr>
              <a:t> </a:t>
            </a:r>
            <a:r>
              <a:rPr sz="1600" b="1" spc="-20" dirty="0" smtClean="0">
                <a:latin typeface="Corbel"/>
                <a:cs typeface="Corbel"/>
              </a:rPr>
              <a:t>t</a:t>
            </a:r>
            <a:r>
              <a:rPr sz="1600" b="1" spc="-10" dirty="0" smtClean="0">
                <a:latin typeface="Corbel"/>
                <a:cs typeface="Corbel"/>
              </a:rPr>
              <a:t>e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15" dirty="0" smtClean="0">
                <a:latin typeface="Corbel"/>
                <a:cs typeface="Corbel"/>
              </a:rPr>
              <a:t>m</a:t>
            </a:r>
            <a:r>
              <a:rPr sz="1600" b="1" spc="2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of</a:t>
            </a:r>
            <a:r>
              <a:rPr sz="1600" b="1" spc="5" dirty="0" smtClean="0">
                <a:latin typeface="Corbel"/>
                <a:cs typeface="Corbel"/>
              </a:rPr>
              <a:t> </a:t>
            </a:r>
            <a:r>
              <a:rPr sz="1600" b="1" spc="-25" dirty="0" smtClean="0">
                <a:latin typeface="Corbel"/>
                <a:cs typeface="Corbel"/>
              </a:rPr>
              <a:t>h</a:t>
            </a:r>
            <a:r>
              <a:rPr sz="1600" b="1" spc="-10" dirty="0" smtClean="0">
                <a:latin typeface="Corbel"/>
                <a:cs typeface="Corbel"/>
              </a:rPr>
              <a:t>e</a:t>
            </a:r>
            <a:r>
              <a:rPr sz="1600" b="1" spc="-20" dirty="0" smtClean="0">
                <a:latin typeface="Corbel"/>
                <a:cs typeface="Corbel"/>
              </a:rPr>
              <a:t>a</a:t>
            </a:r>
            <a:r>
              <a:rPr sz="1600" b="1" spc="-5" dirty="0" smtClean="0">
                <a:latin typeface="Corbel"/>
                <a:cs typeface="Corbel"/>
              </a:rPr>
              <a:t>l</a:t>
            </a:r>
            <a:r>
              <a:rPr sz="1600" b="1" spc="-20" dirty="0" smtClean="0">
                <a:latin typeface="Corbel"/>
                <a:cs typeface="Corbel"/>
              </a:rPr>
              <a:t>th</a:t>
            </a:r>
            <a:r>
              <a:rPr sz="1600" b="1" spc="-10" dirty="0" smtClean="0">
                <a:latin typeface="Corbel"/>
                <a:cs typeface="Corbel"/>
              </a:rPr>
              <a:t>care</a:t>
            </a:r>
            <a:r>
              <a:rPr sz="1600" b="1" spc="40" dirty="0" smtClean="0">
                <a:latin typeface="Corbel"/>
                <a:cs typeface="Corbel"/>
              </a:rPr>
              <a:t> </a:t>
            </a:r>
            <a:r>
              <a:rPr sz="1600" b="1" spc="-10" dirty="0" smtClean="0">
                <a:latin typeface="Corbel"/>
                <a:cs typeface="Corbel"/>
              </a:rPr>
              <a:t>pr</a:t>
            </a:r>
            <a:r>
              <a:rPr sz="1600" b="1" spc="-5" dirty="0" smtClean="0">
                <a:latin typeface="Corbel"/>
                <a:cs typeface="Corbel"/>
              </a:rPr>
              <a:t>o</a:t>
            </a:r>
            <a:r>
              <a:rPr sz="1600" b="1" spc="-10" dirty="0" smtClean="0">
                <a:latin typeface="Corbel"/>
                <a:cs typeface="Corbel"/>
              </a:rPr>
              <a:t>fes</a:t>
            </a:r>
            <a:r>
              <a:rPr sz="1600" b="1" spc="-20" dirty="0" smtClean="0">
                <a:latin typeface="Corbel"/>
                <a:cs typeface="Corbel"/>
              </a:rPr>
              <a:t>s</a:t>
            </a:r>
            <a:r>
              <a:rPr sz="1600" b="1" spc="-10" dirty="0" smtClean="0">
                <a:latin typeface="Corbel"/>
                <a:cs typeface="Corbel"/>
              </a:rPr>
              <a:t>ionals.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38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 marL="12700" marR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ade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 of the</a:t>
            </a:r>
            <a:r>
              <a:rPr sz="1400" spc="-3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Se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100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&amp;</a:t>
            </a:r>
            <a:r>
              <a:rPr sz="1400" spc="-105" dirty="0" smtClean="0">
                <a:latin typeface="Corbel"/>
                <a:cs typeface="Corbel"/>
              </a:rPr>
              <a:t> </a:t>
            </a:r>
            <a:r>
              <a:rPr sz="1400" spc="-85" dirty="0" smtClean="0">
                <a:latin typeface="Corbel"/>
                <a:cs typeface="Corbel"/>
              </a:rPr>
              <a:t>T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at </a:t>
            </a:r>
            <a:r>
              <a:rPr sz="1400" spc="-10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include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o pr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ctice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mily medi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ine,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5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dio</a:t>
            </a:r>
            <a:r>
              <a:rPr sz="1400" spc="-5" dirty="0" smtClean="0">
                <a:latin typeface="Corbel"/>
                <a:cs typeface="Corbel"/>
              </a:rPr>
              <a:t>lo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5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bstetri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/</a:t>
            </a:r>
            <a:r>
              <a:rPr sz="1400" spc="0" dirty="0" smtClean="0">
                <a:latin typeface="Corbel"/>
                <a:cs typeface="Corbel"/>
              </a:rPr>
              <a:t>gyne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7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30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W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at is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Family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Med</a:t>
            </a:r>
            <a:r>
              <a:rPr sz="1400" b="1" spc="-5" dirty="0" smtClean="0">
                <a:latin typeface="Corbel"/>
                <a:cs typeface="Corbel"/>
              </a:rPr>
              <a:t>i</a:t>
            </a:r>
            <a:r>
              <a:rPr sz="1400" b="1" spc="0" dirty="0" smtClean="0">
                <a:latin typeface="Corbel"/>
                <a:cs typeface="Corbel"/>
              </a:rPr>
              <a:t>cine?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mi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dic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rs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ro</a:t>
            </a:r>
            <a:r>
              <a:rPr sz="1400" spc="0" dirty="0" smtClean="0">
                <a:latin typeface="Corbel"/>
                <a:cs typeface="Corbel"/>
              </a:rPr>
              <a:t>vide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ea</a:t>
            </a:r>
            <a:r>
              <a:rPr sz="1400" spc="0" dirty="0" smtClean="0">
                <a:latin typeface="Corbel"/>
                <a:cs typeface="Corbel"/>
              </a:rPr>
              <a:t>lth 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re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pe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o</a:t>
            </a:r>
            <a:r>
              <a:rPr sz="1400" spc="0" dirty="0" smtClean="0">
                <a:latin typeface="Corbel"/>
                <a:cs typeface="Corbel"/>
              </a:rPr>
              <a:t>f all</a:t>
            </a:r>
            <a:r>
              <a:rPr sz="1400" spc="-10" dirty="0" smtClean="0">
                <a:latin typeface="Corbel"/>
                <a:cs typeface="Corbel"/>
              </a:rPr>
              <a:t> a</a:t>
            </a:r>
            <a:r>
              <a:rPr sz="1400" spc="0" dirty="0" smtClean="0">
                <a:latin typeface="Corbel"/>
                <a:cs typeface="Corbel"/>
              </a:rPr>
              <a:t>g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s.</a:t>
            </a:r>
            <a:r>
              <a:rPr sz="1400" spc="-70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 a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mi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y medi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ine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ini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</a:t>
            </a:r>
            <a:r>
              <a:rPr sz="1400" spc="-5" dirty="0" smtClean="0">
                <a:latin typeface="Corbel"/>
                <a:cs typeface="Corbel"/>
              </a:rPr>
              <a:t>ee</a:t>
            </a:r>
            <a:r>
              <a:rPr sz="1400" spc="0" dirty="0" smtClean="0">
                <a:latin typeface="Corbel"/>
                <a:cs typeface="Corbel"/>
              </a:rPr>
              <a:t>t </a:t>
            </a:r>
            <a:r>
              <a:rPr sz="1400" spc="-10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ith a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Prim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ry</a:t>
            </a:r>
            <a:r>
              <a:rPr sz="1400" spc="-4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8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, a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-10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ur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Pra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titione</a:t>
            </a:r>
            <a:r>
              <a:rPr sz="1400" spc="-8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,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Phy</a:t>
            </a:r>
            <a:r>
              <a:rPr sz="1400" spc="-5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5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</a:t>
            </a:r>
            <a:r>
              <a:rPr sz="1400" spc="-6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stant.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650"/>
              </a:lnSpc>
              <a:spcBef>
                <a:spcPts val="30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W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at is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P</a:t>
            </a:r>
            <a:r>
              <a:rPr sz="1400" b="1" spc="-10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t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o</a:t>
            </a:r>
            <a:r>
              <a:rPr sz="1400" b="1" spc="5" dirty="0" smtClean="0">
                <a:latin typeface="Corbel"/>
                <a:cs typeface="Corbel"/>
              </a:rPr>
              <a:t>l</a:t>
            </a:r>
            <a:r>
              <a:rPr sz="1400" b="1" spc="0" dirty="0" smtClean="0">
                <a:latin typeface="Corbel"/>
                <a:cs typeface="Corbel"/>
              </a:rPr>
              <a:t>ogist?</a:t>
            </a:r>
            <a:endParaRPr sz="1400">
              <a:latin typeface="Corbel"/>
              <a:cs typeface="Corbel"/>
            </a:endParaRPr>
          </a:p>
          <a:p>
            <a:pPr marL="12700" marR="51435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Path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o</a:t>
            </a:r>
            <a:r>
              <a:rPr sz="1400" spc="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diagno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dis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by 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-5" dirty="0" smtClean="0">
                <a:latin typeface="Corbel"/>
                <a:cs typeface="Corbel"/>
              </a:rPr>
              <a:t>oo</a:t>
            </a:r>
            <a:r>
              <a:rPr sz="1400" spc="0" dirty="0" smtClean="0">
                <a:latin typeface="Corbel"/>
                <a:cs typeface="Corbel"/>
              </a:rPr>
              <a:t>king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mpl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f blo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d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sue.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Path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mmunic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te 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dec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de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best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be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8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696" y="3638295"/>
            <a:ext cx="8052434" cy="662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W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at is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-10" dirty="0" smtClean="0">
                <a:latin typeface="Corbel"/>
                <a:cs typeface="Corbel"/>
              </a:rPr>
              <a:t>R</a:t>
            </a:r>
            <a:r>
              <a:rPr sz="1400" b="1" spc="0" dirty="0" smtClean="0">
                <a:latin typeface="Corbel"/>
                <a:cs typeface="Corbel"/>
              </a:rPr>
              <a:t>a</a:t>
            </a:r>
            <a:r>
              <a:rPr sz="1400" b="1" spc="-10" dirty="0" smtClean="0">
                <a:latin typeface="Corbel"/>
                <a:cs typeface="Corbel"/>
              </a:rPr>
              <a:t>d</a:t>
            </a:r>
            <a:r>
              <a:rPr sz="1400" b="1" spc="0" dirty="0" smtClean="0">
                <a:latin typeface="Corbel"/>
                <a:cs typeface="Corbel"/>
              </a:rPr>
              <a:t>io</a:t>
            </a:r>
            <a:r>
              <a:rPr sz="1400" b="1" spc="5" dirty="0" smtClean="0">
                <a:latin typeface="Corbel"/>
                <a:cs typeface="Corbel"/>
              </a:rPr>
              <a:t>l</a:t>
            </a:r>
            <a:r>
              <a:rPr sz="1400" b="1" spc="0" dirty="0" smtClean="0">
                <a:latin typeface="Corbel"/>
                <a:cs typeface="Corbel"/>
              </a:rPr>
              <a:t>ogist?</a:t>
            </a:r>
            <a:endParaRPr sz="1400">
              <a:latin typeface="Corbel"/>
              <a:cs typeface="Corbel"/>
            </a:endParaRPr>
          </a:p>
          <a:p>
            <a:pPr marL="12700" marR="12700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dio</a:t>
            </a:r>
            <a:r>
              <a:rPr sz="1400" spc="-5" dirty="0" smtClean="0">
                <a:latin typeface="Corbel"/>
                <a:cs typeface="Corbel"/>
              </a:rPr>
              <a:t>lo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</a:t>
            </a:r>
            <a:r>
              <a:rPr sz="1400" spc="5" dirty="0" smtClean="0">
                <a:latin typeface="Corbel"/>
                <a:cs typeface="Corbel"/>
              </a:rPr>
              <a:t>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o diagno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dis</a:t>
            </a:r>
            <a:r>
              <a:rPr sz="1400" spc="-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us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ng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mamm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ms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 </a:t>
            </a:r>
            <a:r>
              <a:rPr sz="1400" spc="10" dirty="0" smtClean="0">
                <a:latin typeface="Corbel"/>
                <a:cs typeface="Corbel"/>
              </a:rPr>
              <a:t>x</a:t>
            </a:r>
            <a:r>
              <a:rPr sz="1400" spc="0" dirty="0" smtClean="0">
                <a:latin typeface="Corbel"/>
                <a:cs typeface="Corbel"/>
              </a:rPr>
              <a:t>-r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ys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im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ging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hnique</a:t>
            </a:r>
            <a:r>
              <a:rPr sz="1400" spc="-5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. 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dio</a:t>
            </a:r>
            <a:r>
              <a:rPr sz="1400" spc="-5" dirty="0" smtClean="0">
                <a:latin typeface="Corbel"/>
                <a:cs typeface="Corbel"/>
              </a:rPr>
              <a:t>lo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so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mmunic</a:t>
            </a:r>
            <a:r>
              <a:rPr sz="1400" spc="-5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ur 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 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dec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de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the best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 be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l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8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2696" y="4491735"/>
            <a:ext cx="8402955" cy="662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 smtClean="0">
                <a:latin typeface="Corbel"/>
                <a:cs typeface="Corbel"/>
              </a:rPr>
              <a:t>W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at is</a:t>
            </a:r>
            <a:r>
              <a:rPr sz="1400" b="1" spc="-1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</a:t>
            </a:r>
            <a:r>
              <a:rPr sz="1400" b="1" spc="-6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Obste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ri</a:t>
            </a:r>
            <a:r>
              <a:rPr sz="1400" b="1" spc="-10" dirty="0" smtClean="0">
                <a:latin typeface="Corbel"/>
                <a:cs typeface="Corbel"/>
              </a:rPr>
              <a:t>c</a:t>
            </a:r>
            <a:r>
              <a:rPr sz="1400" b="1" spc="0" dirty="0" smtClean="0">
                <a:latin typeface="Corbel"/>
                <a:cs typeface="Corbel"/>
              </a:rPr>
              <a:t>i</a:t>
            </a:r>
            <a:r>
              <a:rPr sz="1400" b="1" spc="-5" dirty="0" smtClean="0">
                <a:latin typeface="Corbel"/>
                <a:cs typeface="Corbel"/>
              </a:rPr>
              <a:t>a</a:t>
            </a:r>
            <a:r>
              <a:rPr sz="1400" b="1" spc="0" dirty="0" smtClean="0">
                <a:latin typeface="Corbel"/>
                <a:cs typeface="Corbel"/>
              </a:rPr>
              <a:t>n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and</a:t>
            </a:r>
            <a:r>
              <a:rPr sz="1400" b="1" spc="-6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Gynec</a:t>
            </a:r>
            <a:r>
              <a:rPr sz="1400" b="1" spc="5" dirty="0" smtClean="0">
                <a:latin typeface="Corbel"/>
                <a:cs typeface="Corbel"/>
              </a:rPr>
              <a:t>o</a:t>
            </a:r>
            <a:r>
              <a:rPr sz="1400" b="1" spc="0" dirty="0" smtClean="0">
                <a:latin typeface="Corbel"/>
                <a:cs typeface="Corbel"/>
              </a:rPr>
              <a:t>l</a:t>
            </a:r>
            <a:r>
              <a:rPr sz="1400" b="1" spc="-10" dirty="0" smtClean="0">
                <a:latin typeface="Corbel"/>
                <a:cs typeface="Corbel"/>
              </a:rPr>
              <a:t>o</a:t>
            </a:r>
            <a:r>
              <a:rPr sz="1400" b="1" spc="0" dirty="0" smtClean="0">
                <a:latin typeface="Corbel"/>
                <a:cs typeface="Corbel"/>
              </a:rPr>
              <a:t>g</a:t>
            </a:r>
            <a:r>
              <a:rPr sz="1400" b="1" spc="-5" dirty="0" smtClean="0">
                <a:latin typeface="Corbel"/>
                <a:cs typeface="Corbel"/>
              </a:rPr>
              <a:t>i</a:t>
            </a:r>
            <a:r>
              <a:rPr sz="1400" b="1" spc="0" dirty="0" smtClean="0">
                <a:latin typeface="Corbel"/>
                <a:cs typeface="Corbel"/>
              </a:rPr>
              <a:t>st?</a:t>
            </a:r>
            <a:endParaRPr sz="1400">
              <a:latin typeface="Corbel"/>
              <a:cs typeface="Corbel"/>
            </a:endParaRPr>
          </a:p>
          <a:p>
            <a:pPr marL="12700" marR="12700">
              <a:lnSpc>
                <a:spcPct val="100000"/>
              </a:lnSpc>
            </a:pP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bstetri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ns 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nd</a:t>
            </a:r>
            <a:r>
              <a:rPr sz="1400" spc="-7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Gyne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l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65" dirty="0" smtClean="0">
                <a:latin typeface="Corbel"/>
                <a:cs typeface="Corbel"/>
              </a:rPr>
              <a:t>(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b/Gy</a:t>
            </a:r>
            <a:r>
              <a:rPr sz="1400" spc="-25" dirty="0" smtClean="0">
                <a:latin typeface="Corbel"/>
                <a:cs typeface="Corbel"/>
              </a:rPr>
              <a:t>n</a:t>
            </a:r>
            <a:r>
              <a:rPr sz="1400" spc="0" dirty="0" smtClean="0">
                <a:latin typeface="Corbel"/>
                <a:cs typeface="Corbel"/>
              </a:rPr>
              <a:t>)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cto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o pr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vide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re s</a:t>
            </a:r>
            <a:r>
              <a:rPr sz="1400" spc="-5" dirty="0" smtClean="0">
                <a:latin typeface="Corbel"/>
                <a:cs typeface="Corbel"/>
              </a:rPr>
              <a:t>p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if</a:t>
            </a:r>
            <a:r>
              <a:rPr sz="1400" spc="-10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lly f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r w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men.</a:t>
            </a:r>
            <a:r>
              <a:rPr sz="1400" spc="-9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2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 exp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rts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in pr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gnancy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ildbirth.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696" y="5345429"/>
            <a:ext cx="6551930" cy="236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Do</a:t>
            </a:r>
            <a:r>
              <a:rPr sz="1400" b="1" spc="5" dirty="0" smtClean="0">
                <a:latin typeface="Corbel"/>
                <a:cs typeface="Corbel"/>
              </a:rPr>
              <a:t>c</a:t>
            </a:r>
            <a:r>
              <a:rPr sz="1400" b="1" spc="0" dirty="0" smtClean="0">
                <a:latin typeface="Corbel"/>
                <a:cs typeface="Corbel"/>
              </a:rPr>
              <a:t>tors</a:t>
            </a:r>
            <a:r>
              <a:rPr sz="1400" b="1" spc="-4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in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all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of 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-5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ese</a:t>
            </a:r>
            <a:r>
              <a:rPr sz="1400" b="1" spc="-2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ro</a:t>
            </a:r>
            <a:r>
              <a:rPr sz="1400" b="1" spc="5" dirty="0" smtClean="0">
                <a:latin typeface="Corbel"/>
                <a:cs typeface="Corbel"/>
              </a:rPr>
              <a:t>l</a:t>
            </a:r>
            <a:r>
              <a:rPr sz="1400" b="1" spc="0" dirty="0" smtClean="0">
                <a:latin typeface="Corbel"/>
                <a:cs typeface="Corbel"/>
              </a:rPr>
              <a:t>es,</a:t>
            </a:r>
            <a:r>
              <a:rPr sz="1400" b="1" spc="-5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and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more,</a:t>
            </a:r>
            <a:r>
              <a:rPr sz="1400" b="1" spc="-4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work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to</a:t>
            </a:r>
            <a:r>
              <a:rPr sz="1400" b="1" spc="-10" dirty="0" smtClean="0">
                <a:latin typeface="Corbel"/>
                <a:cs typeface="Corbel"/>
              </a:rPr>
              <a:t>g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-5" dirty="0" smtClean="0">
                <a:latin typeface="Corbel"/>
                <a:cs typeface="Corbel"/>
              </a:rPr>
              <a:t>th</a:t>
            </a:r>
            <a:r>
              <a:rPr sz="1400" b="1" spc="0" dirty="0" smtClean="0">
                <a:latin typeface="Corbel"/>
                <a:cs typeface="Corbel"/>
              </a:rPr>
              <a:t>er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to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pro</a:t>
            </a:r>
            <a:r>
              <a:rPr sz="1400" b="1" spc="-10" dirty="0" smtClean="0">
                <a:latin typeface="Corbel"/>
                <a:cs typeface="Corbel"/>
              </a:rPr>
              <a:t>v</a:t>
            </a:r>
            <a:r>
              <a:rPr sz="1400" b="1" spc="0" dirty="0" smtClean="0">
                <a:latin typeface="Corbel"/>
                <a:cs typeface="Corbel"/>
              </a:rPr>
              <a:t>i</a:t>
            </a:r>
            <a:r>
              <a:rPr sz="1400" b="1" spc="-5" dirty="0" smtClean="0">
                <a:latin typeface="Corbel"/>
                <a:cs typeface="Corbel"/>
              </a:rPr>
              <a:t>d</a:t>
            </a:r>
            <a:r>
              <a:rPr sz="1400" b="1" spc="0" dirty="0" smtClean="0">
                <a:latin typeface="Corbel"/>
                <a:cs typeface="Corbel"/>
              </a:rPr>
              <a:t>e</a:t>
            </a:r>
            <a:r>
              <a:rPr sz="1400" b="1" spc="-1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you </a:t>
            </a:r>
            <a:r>
              <a:rPr sz="1400" b="1" spc="5" dirty="0" smtClean="0">
                <a:latin typeface="Corbel"/>
                <a:cs typeface="Corbel"/>
              </a:rPr>
              <a:t>w</a:t>
            </a:r>
            <a:r>
              <a:rPr sz="1400" b="1" spc="0" dirty="0" smtClean="0">
                <a:latin typeface="Corbel"/>
                <a:cs typeface="Corbel"/>
              </a:rPr>
              <a:t>i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h</a:t>
            </a:r>
            <a:r>
              <a:rPr sz="1400" b="1" spc="-5" dirty="0" smtClean="0">
                <a:latin typeface="Corbel"/>
                <a:cs typeface="Corbel"/>
              </a:rPr>
              <a:t> </a:t>
            </a:r>
            <a:r>
              <a:rPr sz="1400" b="1" spc="-10" dirty="0" smtClean="0">
                <a:latin typeface="Corbel"/>
                <a:cs typeface="Corbel"/>
              </a:rPr>
              <a:t>h</a:t>
            </a:r>
            <a:r>
              <a:rPr sz="1400" b="1" spc="0" dirty="0" smtClean="0">
                <a:latin typeface="Corbel"/>
                <a:cs typeface="Corbel"/>
              </a:rPr>
              <a:t>ealth</a:t>
            </a:r>
            <a:r>
              <a:rPr sz="1400" b="1" spc="-2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care!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54083" y="3339084"/>
            <a:ext cx="3056381" cy="2600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197720" y="3401186"/>
            <a:ext cx="2709545" cy="662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400" b="1" dirty="0" smtClean="0">
                <a:latin typeface="Corbel"/>
                <a:cs typeface="Corbel"/>
              </a:rPr>
              <a:t>See,</a:t>
            </a:r>
            <a:r>
              <a:rPr sz="1400" b="1" spc="-125" dirty="0" smtClean="0">
                <a:latin typeface="Corbel"/>
                <a:cs typeface="Corbel"/>
              </a:rPr>
              <a:t> </a:t>
            </a:r>
            <a:r>
              <a:rPr sz="1400" b="1" spc="-8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est</a:t>
            </a:r>
            <a:r>
              <a:rPr sz="1400" b="1" spc="-45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&amp;</a:t>
            </a:r>
            <a:r>
              <a:rPr sz="1400" b="1" spc="-110" dirty="0" smtClean="0">
                <a:latin typeface="Corbel"/>
                <a:cs typeface="Corbel"/>
              </a:rPr>
              <a:t> </a:t>
            </a:r>
            <a:r>
              <a:rPr sz="1400" b="1" spc="-8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reat</a:t>
            </a:r>
            <a:r>
              <a:rPr sz="1400" b="1" spc="-114" dirty="0" smtClean="0">
                <a:latin typeface="Corbel"/>
                <a:cs typeface="Corbel"/>
              </a:rPr>
              <a:t> </a:t>
            </a:r>
            <a:r>
              <a:rPr sz="1400" b="1" spc="-85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eam</a:t>
            </a:r>
            <a:r>
              <a:rPr sz="1400" b="1" spc="-60" dirty="0" smtClean="0">
                <a:latin typeface="Corbel"/>
                <a:cs typeface="Corbel"/>
              </a:rPr>
              <a:t> </a:t>
            </a:r>
            <a:r>
              <a:rPr sz="1400" b="1" spc="0" dirty="0" smtClean="0">
                <a:latin typeface="Corbel"/>
                <a:cs typeface="Corbel"/>
              </a:rPr>
              <a:t>Spo</a:t>
            </a:r>
            <a:r>
              <a:rPr sz="1400" b="1" spc="-10" dirty="0" smtClean="0">
                <a:latin typeface="Corbel"/>
                <a:cs typeface="Corbel"/>
              </a:rPr>
              <a:t>t</a:t>
            </a:r>
            <a:r>
              <a:rPr sz="1400" b="1" spc="0" dirty="0" smtClean="0">
                <a:latin typeface="Corbel"/>
                <a:cs typeface="Corbel"/>
              </a:rPr>
              <a:t>li</a:t>
            </a:r>
            <a:r>
              <a:rPr sz="1400" b="1" spc="-5" dirty="0" smtClean="0">
                <a:latin typeface="Corbel"/>
                <a:cs typeface="Corbel"/>
              </a:rPr>
              <a:t>gh</a:t>
            </a:r>
            <a:r>
              <a:rPr sz="1400" b="1" spc="0" dirty="0" smtClean="0">
                <a:latin typeface="Corbel"/>
                <a:cs typeface="Corbel"/>
              </a:rPr>
              <a:t>t </a:t>
            </a:r>
            <a:r>
              <a:rPr sz="1400" spc="0" dirty="0" smtClean="0">
                <a:latin typeface="Corbel"/>
                <a:cs typeface="Corbel"/>
              </a:rPr>
              <a:t>Paula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-25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ezdi-</a:t>
            </a: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gus</a:t>
            </a:r>
            <a:r>
              <a:rPr sz="1400" spc="-4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dio</a:t>
            </a:r>
            <a:r>
              <a:rPr sz="1400" spc="-5" dirty="0" smtClean="0">
                <a:latin typeface="Corbel"/>
                <a:cs typeface="Corbel"/>
              </a:rPr>
              <a:t>lo</a:t>
            </a:r>
            <a:r>
              <a:rPr sz="1400" spc="0" dirty="0" smtClean="0">
                <a:latin typeface="Corbel"/>
                <a:cs typeface="Corbel"/>
              </a:rPr>
              <a:t>gi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at Lo</a:t>
            </a:r>
            <a:r>
              <a:rPr sz="1400" spc="-5" dirty="0" smtClean="0">
                <a:latin typeface="Corbel"/>
                <a:cs typeface="Corbel"/>
              </a:rPr>
              <a:t>yo</a:t>
            </a:r>
            <a:r>
              <a:rPr sz="1400" spc="0" dirty="0" smtClean="0">
                <a:latin typeface="Corbel"/>
                <a:cs typeface="Corbel"/>
              </a:rPr>
              <a:t>la</a:t>
            </a:r>
            <a:r>
              <a:rPr sz="1400" spc="-3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Univer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it</a:t>
            </a:r>
            <a:r>
              <a:rPr sz="1400" spc="-70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r>
              <a:rPr sz="1400" spc="-4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She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ed: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97720" y="4254880"/>
            <a:ext cx="2740025" cy="15170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4925">
              <a:lnSpc>
                <a:spcPct val="100000"/>
              </a:lnSpc>
            </a:pPr>
            <a:r>
              <a:rPr sz="1400" dirty="0" smtClean="0">
                <a:latin typeface="Corbel"/>
                <a:cs typeface="Corbel"/>
              </a:rPr>
              <a:t>“</a:t>
            </a:r>
            <a:r>
              <a:rPr sz="1400" spc="-55" dirty="0" smtClean="0">
                <a:latin typeface="Corbel"/>
                <a:cs typeface="Corbel"/>
              </a:rPr>
              <a:t>W</a:t>
            </a:r>
            <a:r>
              <a:rPr sz="1400" spc="0" dirty="0" smtClean="0">
                <a:latin typeface="Corbel"/>
                <a:cs typeface="Corbel"/>
              </a:rPr>
              <a:t>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try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to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r</a:t>
            </a:r>
            <a:r>
              <a:rPr sz="1400" spc="-10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5" dirty="0" smtClean="0">
                <a:latin typeface="Corbel"/>
                <a:cs typeface="Corbel"/>
              </a:rPr>
              <a:t>u</a:t>
            </a:r>
            <a:r>
              <a:rPr sz="1400" spc="0" dirty="0" smtClean="0">
                <a:latin typeface="Corbel"/>
                <a:cs typeface="Corbel"/>
              </a:rPr>
              <a:t>ce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anx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ety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much</a:t>
            </a:r>
            <a:r>
              <a:rPr sz="1400" spc="-2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 we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n,”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D</a:t>
            </a:r>
            <a:r>
              <a:rPr sz="1400" spc="-7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. </a:t>
            </a:r>
            <a:r>
              <a:rPr sz="1400" spc="-30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ezdi-</a:t>
            </a:r>
            <a:r>
              <a:rPr sz="1400" spc="-30" dirty="0" smtClean="0">
                <a:latin typeface="Corbel"/>
                <a:cs typeface="Corbel"/>
              </a:rPr>
              <a:t>R</a:t>
            </a:r>
            <a:r>
              <a:rPr sz="1400" spc="-5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gus.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“It</a:t>
            </a:r>
            <a:r>
              <a:rPr sz="1400" spc="-35" dirty="0" smtClean="0">
                <a:latin typeface="Corbel"/>
                <a:cs typeface="Corbel"/>
              </a:rPr>
              <a:t>’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s</a:t>
            </a:r>
            <a:r>
              <a:rPr sz="1400" spc="-10" dirty="0" smtClean="0">
                <a:latin typeface="Corbel"/>
                <a:cs typeface="Corbel"/>
              </a:rPr>
              <a:t>c</a:t>
            </a:r>
            <a:r>
              <a:rPr sz="1400" spc="0" dirty="0" smtClean="0">
                <a:latin typeface="Corbel"/>
                <a:cs typeface="Corbel"/>
              </a:rPr>
              <a:t>a</a:t>
            </a:r>
            <a:r>
              <a:rPr sz="1400" spc="-10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ug</a:t>
            </a:r>
            <a:r>
              <a:rPr sz="1400" spc="-5" dirty="0" smtClean="0">
                <a:latin typeface="Corbel"/>
                <a:cs typeface="Corbel"/>
              </a:rPr>
              <a:t>h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y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u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may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ve an abnorm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lit</a:t>
            </a:r>
            <a:r>
              <a:rPr sz="1400" spc="-75" dirty="0" smtClean="0">
                <a:latin typeface="Corbel"/>
                <a:cs typeface="Corbel"/>
              </a:rPr>
              <a:t>y</a:t>
            </a:r>
            <a:r>
              <a:rPr sz="1400" spc="0" dirty="0" smtClean="0">
                <a:latin typeface="Corbel"/>
                <a:cs typeface="Corbel"/>
              </a:rPr>
              <a:t>.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-5" dirty="0" smtClean="0">
                <a:latin typeface="Corbel"/>
                <a:cs typeface="Corbel"/>
              </a:rPr>
              <a:t>B</a:t>
            </a:r>
            <a:r>
              <a:rPr sz="1400" spc="0" dirty="0" smtClean="0">
                <a:latin typeface="Corbel"/>
                <a:cs typeface="Corbel"/>
              </a:rPr>
              <a:t>ut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if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we c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n tell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 w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man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f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st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ible</a:t>
            </a:r>
            <a:r>
              <a:rPr sz="1400" spc="-2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endParaRPr sz="1400">
              <a:latin typeface="Corbel"/>
              <a:cs typeface="Corbel"/>
            </a:endParaRPr>
          </a:p>
          <a:p>
            <a:pPr marL="12700" marR="12700">
              <a:lnSpc>
                <a:spcPts val="1680"/>
              </a:lnSpc>
              <a:spcBef>
                <a:spcPts val="55"/>
              </a:spcBef>
            </a:pPr>
            <a:r>
              <a:rPr sz="1400" spc="-15" dirty="0" smtClean="0">
                <a:latin typeface="Corbel"/>
                <a:cs typeface="Corbel"/>
              </a:rPr>
              <a:t>e</a:t>
            </a:r>
            <a:r>
              <a:rPr sz="1400" spc="0" dirty="0" smtClean="0">
                <a:latin typeface="Corbel"/>
                <a:cs typeface="Corbel"/>
              </a:rPr>
              <a:t>ve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ything</a:t>
            </a:r>
            <a:r>
              <a:rPr sz="1400" spc="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is</a:t>
            </a:r>
            <a:r>
              <a:rPr sz="1400" spc="-1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benign,</a:t>
            </a:r>
            <a:r>
              <a:rPr sz="1400" spc="-30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th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t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ma</a:t>
            </a:r>
            <a:r>
              <a:rPr sz="1400" spc="-30" dirty="0" smtClean="0">
                <a:latin typeface="Corbel"/>
                <a:cs typeface="Corbel"/>
              </a:rPr>
              <a:t>k</a:t>
            </a:r>
            <a:r>
              <a:rPr sz="1400" spc="0" dirty="0" smtClean="0">
                <a:latin typeface="Corbel"/>
                <a:cs typeface="Corbel"/>
              </a:rPr>
              <a:t>es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it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 e</a:t>
            </a:r>
            <a:r>
              <a:rPr sz="1400" spc="-10" dirty="0" smtClean="0">
                <a:latin typeface="Corbel"/>
                <a:cs typeface="Corbel"/>
              </a:rPr>
              <a:t>a</a:t>
            </a:r>
            <a:r>
              <a:rPr sz="1400" spc="0" dirty="0" smtClean="0">
                <a:latin typeface="Corbel"/>
                <a:cs typeface="Corbel"/>
              </a:rPr>
              <a:t>sy and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anx</a:t>
            </a:r>
            <a:r>
              <a:rPr sz="1400" spc="-5" dirty="0" smtClean="0">
                <a:latin typeface="Corbel"/>
                <a:cs typeface="Corbel"/>
              </a:rPr>
              <a:t>i</a:t>
            </a:r>
            <a:r>
              <a:rPr sz="1400" spc="0" dirty="0" smtClean="0">
                <a:latin typeface="Corbel"/>
                <a:cs typeface="Corbel"/>
              </a:rPr>
              <a:t>ety-f</a:t>
            </a:r>
            <a:r>
              <a:rPr sz="1400" spc="-5" dirty="0" smtClean="0">
                <a:latin typeface="Corbel"/>
                <a:cs typeface="Corbel"/>
              </a:rPr>
              <a:t>r</a:t>
            </a:r>
            <a:r>
              <a:rPr sz="1400" spc="0" dirty="0" smtClean="0">
                <a:latin typeface="Corbel"/>
                <a:cs typeface="Corbel"/>
              </a:rPr>
              <a:t>ee</a:t>
            </a:r>
            <a:r>
              <a:rPr sz="1400" spc="-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as</a:t>
            </a:r>
            <a:r>
              <a:rPr sz="1400" spc="-15" dirty="0" smtClean="0">
                <a:latin typeface="Corbel"/>
                <a:cs typeface="Corbel"/>
              </a:rPr>
              <a:t> </a:t>
            </a:r>
            <a:r>
              <a:rPr sz="1400" spc="0" dirty="0" smtClean="0">
                <a:latin typeface="Corbel"/>
                <a:cs typeface="Corbel"/>
              </a:rPr>
              <a:t>p</a:t>
            </a:r>
            <a:r>
              <a:rPr sz="1400" spc="-10" dirty="0" smtClean="0">
                <a:latin typeface="Corbel"/>
                <a:cs typeface="Corbel"/>
              </a:rPr>
              <a:t>o</a:t>
            </a:r>
            <a:r>
              <a:rPr sz="1400" spc="0" dirty="0" smtClean="0">
                <a:latin typeface="Corbel"/>
                <a:cs typeface="Corbel"/>
              </a:rPr>
              <a:t>s</a:t>
            </a:r>
            <a:r>
              <a:rPr sz="1400" spc="-10" dirty="0" smtClean="0">
                <a:latin typeface="Corbel"/>
                <a:cs typeface="Corbel"/>
              </a:rPr>
              <a:t>s</a:t>
            </a:r>
            <a:r>
              <a:rPr sz="1400" spc="0" dirty="0" smtClean="0">
                <a:latin typeface="Corbel"/>
                <a:cs typeface="Corbel"/>
              </a:rPr>
              <a:t>ible.”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293352" y="647700"/>
            <a:ext cx="2398013" cy="2590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21902" y="6149035"/>
            <a:ext cx="7429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90C225"/>
                </a:solidFill>
                <a:latin typeface="Corbel"/>
                <a:cs typeface="Corbel"/>
              </a:rPr>
              <a:t>7</a:t>
            </a:r>
            <a:endParaRPr sz="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4324" y="143255"/>
            <a:ext cx="6339205" cy="574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See,</a:t>
            </a:r>
            <a:r>
              <a:rPr sz="3600" b="1" spc="-24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est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&amp;</a:t>
            </a:r>
            <a:r>
              <a:rPr sz="3600" b="1" spc="-26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reat</a:t>
            </a:r>
            <a:r>
              <a:rPr sz="3600" b="1" spc="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Patient</a:t>
            </a:r>
            <a:r>
              <a:rPr sz="3600" b="1" spc="-8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Stor</a:t>
            </a:r>
            <a:r>
              <a:rPr sz="3600" b="1" spc="0" dirty="0" smtClean="0">
                <a:solidFill>
                  <a:srgbClr val="90C225"/>
                </a:solidFill>
                <a:latin typeface="Corbel"/>
                <a:cs typeface="Corbel"/>
              </a:rPr>
              <a:t>i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26282" y="1092453"/>
            <a:ext cx="6079490" cy="5017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Many 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women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don’t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3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cess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care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or 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st</a:t>
            </a:r>
            <a:r>
              <a:rPr sz="1600" b="1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4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difficult</a:t>
            </a:r>
            <a:endParaRPr sz="1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choi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es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600" b="1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recei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care 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600" b="1" spc="-2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600" b="1" spc="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nee</a:t>
            </a:r>
            <a:r>
              <a:rPr sz="1600" b="1" spc="-1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5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q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uate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rn too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much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qual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fy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x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nses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 life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ir 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m, until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rtici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ated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</a:pPr>
            <a:endParaRPr sz="950"/>
          </a:p>
          <a:p>
            <a:pPr marL="12700" marR="225425" algn="just">
              <a:lnSpc>
                <a:spcPct val="100099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It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be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since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mmo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ver been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ctor 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Pap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t.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nig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t,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could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’t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p.</a:t>
            </a:r>
            <a:r>
              <a:rPr sz="1400" spc="-9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bre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as 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 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and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12700" marR="407034">
              <a:lnSpc>
                <a:spcPct val="100000"/>
              </a:lnSpc>
            </a:pP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 thing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betwe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gular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enings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: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4"/>
              </a:spcBef>
            </a:pPr>
            <a:endParaRPr sz="950"/>
          </a:p>
          <a:p>
            <a:pPr marL="12700" marR="46990">
              <a:lnSpc>
                <a:spcPct val="100099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“F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us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uni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sured,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our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s,”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ribe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me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tion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f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rs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thing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ibi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tic.</a:t>
            </a:r>
            <a:r>
              <a:rPr sz="1400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go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n. 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ny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us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ildr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educ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to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insurance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medi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s.”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12700" marR="10033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mamm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abnorm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lity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er bre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st. Eve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king ba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dec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adv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g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10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0"/>
              </a:spcBef>
            </a:pPr>
            <a:endParaRPr sz="1000"/>
          </a:p>
          <a:p>
            <a:pPr marL="12700" marR="9271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“T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going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me,”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ria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not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m, I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uld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ver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been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anything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ab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it.”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1459" y="1121664"/>
            <a:ext cx="3065526" cy="4450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2100" y="0"/>
            <a:ext cx="3006851" cy="6857996"/>
          </a:xfrm>
          <a:custGeom>
            <a:avLst/>
            <a:gdLst/>
            <a:ahLst/>
            <a:cxnLst/>
            <a:rect l="l" t="t" r="r" b="b"/>
            <a:pathLst>
              <a:path w="3006851" h="6857996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4334" y="0"/>
            <a:ext cx="2587664" cy="6857996"/>
          </a:xfrm>
          <a:custGeom>
            <a:avLst/>
            <a:gdLst/>
            <a:ahLst/>
            <a:cxnLst/>
            <a:rect l="l" t="t" r="r" b="b"/>
            <a:pathLst>
              <a:path w="2587664" h="6857996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32164" y="3048000"/>
            <a:ext cx="3259835" cy="3809999"/>
          </a:xfrm>
          <a:custGeom>
            <a:avLst/>
            <a:gdLst/>
            <a:ahLst/>
            <a:cxnLst/>
            <a:rect l="l" t="t" r="r" b="b"/>
            <a:pathLst>
              <a:path w="3259835" h="3809999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7790" y="0"/>
            <a:ext cx="2851161" cy="6857996"/>
          </a:xfrm>
          <a:custGeom>
            <a:avLst/>
            <a:gdLst/>
            <a:ahLst/>
            <a:cxnLst/>
            <a:rect l="l" t="t" r="r" b="b"/>
            <a:pathLst>
              <a:path w="2851161" h="6857996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98124" y="0"/>
            <a:ext cx="1290827" cy="6857996"/>
          </a:xfrm>
          <a:custGeom>
            <a:avLst/>
            <a:gdLst/>
            <a:ahLst/>
            <a:cxnLst/>
            <a:rect l="l" t="t" r="r" b="b"/>
            <a:pathLst>
              <a:path w="1290827" h="6857996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0749" y="0"/>
            <a:ext cx="1248203" cy="6857996"/>
          </a:xfrm>
          <a:custGeom>
            <a:avLst/>
            <a:gdLst/>
            <a:ahLst/>
            <a:cxnLst/>
            <a:rect l="l" t="t" r="r" b="b"/>
            <a:pathLst>
              <a:path w="1248203" h="6857996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3590544"/>
            <a:ext cx="1816607" cy="3267455"/>
          </a:xfrm>
          <a:custGeom>
            <a:avLst/>
            <a:gdLst/>
            <a:ahLst/>
            <a:cxnLst/>
            <a:rect l="l" t="t" r="r" b="b"/>
            <a:pathLst>
              <a:path w="1816607" h="3267455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12691"/>
            <a:ext cx="448056" cy="2845308"/>
          </a:xfrm>
          <a:custGeom>
            <a:avLst/>
            <a:gdLst/>
            <a:ahLst/>
            <a:cxnLst/>
            <a:rect l="l" t="t" r="r" b="b"/>
            <a:pathLst>
              <a:path w="448056" h="2845307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655" y="6525767"/>
            <a:ext cx="1769364" cy="330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1776" y="6614159"/>
            <a:ext cx="1530096" cy="20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6717" y="176148"/>
            <a:ext cx="6333490" cy="574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See,</a:t>
            </a:r>
            <a:r>
              <a:rPr sz="3600" b="1" spc="-250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est </a:t>
            </a:r>
            <a:r>
              <a:rPr sz="3600" b="1" spc="-25" dirty="0" smtClean="0">
                <a:solidFill>
                  <a:srgbClr val="90C225"/>
                </a:solidFill>
                <a:latin typeface="Corbel"/>
                <a:cs typeface="Corbel"/>
              </a:rPr>
              <a:t>&amp;</a:t>
            </a:r>
            <a:r>
              <a:rPr sz="3600" b="1" spc="-26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29" dirty="0" smtClean="0">
                <a:solidFill>
                  <a:srgbClr val="90C225"/>
                </a:solidFill>
                <a:latin typeface="Corbel"/>
                <a:cs typeface="Corbel"/>
              </a:rPr>
              <a:t>T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reat Patient</a:t>
            </a:r>
            <a:r>
              <a:rPr sz="3600" b="1" spc="-95" dirty="0" smtClean="0">
                <a:solidFill>
                  <a:srgbClr val="90C225"/>
                </a:solidFill>
                <a:latin typeface="Corbel"/>
                <a:cs typeface="Corbel"/>
              </a:rPr>
              <a:t> </a:t>
            </a:r>
            <a:r>
              <a:rPr sz="3600" b="1" spc="-20" dirty="0" smtClean="0">
                <a:solidFill>
                  <a:srgbClr val="90C225"/>
                </a:solidFill>
                <a:latin typeface="Corbel"/>
                <a:cs typeface="Corbel"/>
              </a:rPr>
              <a:t>Stories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900" y="1037335"/>
            <a:ext cx="6423025" cy="47739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La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ra</a:t>
            </a:r>
            <a:r>
              <a:rPr sz="1600" b="1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nd</a:t>
            </a:r>
            <a:r>
              <a:rPr sz="1600" b="1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Irm</a:t>
            </a:r>
            <a:r>
              <a:rPr sz="1600" b="1" spc="-2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600" b="1" spc="-60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600" b="1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600" b="1" spc="-10" dirty="0" smtClean="0">
                <a:solidFill>
                  <a:srgbClr val="404040"/>
                </a:solidFill>
                <a:latin typeface="Corbel"/>
                <a:cs typeface="Corbel"/>
              </a:rPr>
              <a:t>Story</a:t>
            </a:r>
            <a:endParaRPr sz="16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18"/>
              </a:spcBef>
            </a:pPr>
            <a:endParaRPr sz="1000"/>
          </a:p>
          <a:p>
            <a:pPr marL="12700" marR="150495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metimes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fini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ng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3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3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sen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s. 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y’re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daug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 Irma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daug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gr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n. Laura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gine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without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6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ything,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 ne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ta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,”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Laura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</a:t>
            </a:r>
            <a:r>
              <a:rPr sz="14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 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ld,</a:t>
            </a:r>
            <a:endParaRPr sz="1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iny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Sat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rday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to</a:t>
            </a:r>
            <a:r>
              <a:rPr sz="14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</a:t>
            </a:r>
            <a:r>
              <a:rPr sz="1400" spc="-7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9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9"/>
              </a:spcBef>
            </a:pPr>
            <a:endParaRPr sz="950"/>
          </a:p>
          <a:p>
            <a:pPr marL="12700" marR="83185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“She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drive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 insur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nce,”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 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lo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 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o we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didn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3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nk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r>
              <a:rPr sz="1400" spc="-6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5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just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me.”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/>
          </a:p>
          <a:p>
            <a:pPr marL="12700" marR="36830">
              <a:lnSpc>
                <a:spcPct val="100000"/>
              </a:lnSpc>
            </a:pP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ver the 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y’ve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negl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cted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ir 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lth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 infr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quent vi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its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 </a:t>
            </a:r>
            <a:r>
              <a:rPr sz="1400" spc="-90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As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ild, I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nt 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nly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 g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ck,”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Laura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id.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“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littl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go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cto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kup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.”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8"/>
              </a:spcBef>
            </a:pPr>
            <a:endParaRPr sz="950"/>
          </a:p>
          <a:p>
            <a:pPr marL="12700" marR="1270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Laura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rks as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 mac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ine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 i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ugh 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mp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7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B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i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ed.</a:t>
            </a:r>
            <a:r>
              <a:rPr sz="1400" spc="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Laura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doe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’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rk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Saturda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s, so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en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he 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ad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&amp;</a:t>
            </a:r>
            <a:r>
              <a:rPr sz="1400" spc="-10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85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at,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he knew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had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bring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75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950"/>
              </a:lnSpc>
              <a:spcBef>
                <a:spcPts val="45"/>
              </a:spcBef>
            </a:pPr>
            <a:endParaRPr sz="950"/>
          </a:p>
          <a:p>
            <a:pPr marL="12700" marR="77470">
              <a:lnSpc>
                <a:spcPct val="1000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“It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imp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rtant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k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to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if she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so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me kind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ncer bec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use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u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just</a:t>
            </a:r>
            <a:r>
              <a:rPr sz="1400" spc="-2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n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ver kn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-40" dirty="0" smtClean="0">
                <a:solidFill>
                  <a:srgbClr val="404040"/>
                </a:solidFill>
                <a:latin typeface="Corbel"/>
                <a:cs typeface="Corbel"/>
              </a:rPr>
              <a:t>w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,”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sa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d.</a:t>
            </a:r>
            <a:endParaRPr sz="1400">
              <a:latin typeface="Corbel"/>
              <a:cs typeface="Corbel"/>
            </a:endParaRPr>
          </a:p>
          <a:p>
            <a:pPr>
              <a:lnSpc>
                <a:spcPts val="1000"/>
              </a:lnSpc>
              <a:spcBef>
                <a:spcPts val="4"/>
              </a:spcBef>
            </a:pPr>
            <a:endParaRPr sz="1000"/>
          </a:p>
          <a:p>
            <a:pPr marL="12700" marR="389255">
              <a:lnSpc>
                <a:spcPct val="100200"/>
              </a:lnSpc>
            </a:pPr>
            <a:r>
              <a:rPr sz="1400" dirty="0" smtClean="0">
                <a:solidFill>
                  <a:srgbClr val="404040"/>
                </a:solidFill>
                <a:latin typeface="Corbel"/>
                <a:cs typeface="Corbel"/>
              </a:rPr>
              <a:t>Irma re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c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ved</a:t>
            </a:r>
            <a:r>
              <a:rPr sz="1400" spc="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ble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sults.</a:t>
            </a:r>
            <a:r>
              <a:rPr sz="1400" spc="-4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She and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r daug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ter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sm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 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the end</a:t>
            </a:r>
            <a:r>
              <a:rPr sz="1400" spc="-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o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f the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da</a:t>
            </a:r>
            <a:r>
              <a:rPr sz="1400" spc="-5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, r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li</a:t>
            </a:r>
            <a:r>
              <a:rPr sz="1400" spc="-2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ved</a:t>
            </a:r>
            <a:r>
              <a:rPr sz="1400" spc="1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e </a:t>
            </a:r>
            <a:r>
              <a:rPr sz="1400" spc="-5" dirty="0" smtClean="0">
                <a:solidFill>
                  <a:srgbClr val="404040"/>
                </a:solidFill>
                <a:latin typeface="Corbel"/>
                <a:cs typeface="Corbel"/>
              </a:rPr>
              <a:t>i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s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 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h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e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a</a:t>
            </a:r>
            <a:r>
              <a:rPr sz="1400" spc="-10" dirty="0" smtClean="0">
                <a:solidFill>
                  <a:srgbClr val="404040"/>
                </a:solidFill>
                <a:latin typeface="Corbel"/>
                <a:cs typeface="Corbel"/>
              </a:rPr>
              <a:t>l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th</a:t>
            </a:r>
            <a:r>
              <a:rPr sz="1400" spc="-80" dirty="0" smtClean="0">
                <a:solidFill>
                  <a:srgbClr val="404040"/>
                </a:solidFill>
                <a:latin typeface="Corbel"/>
                <a:cs typeface="Corbel"/>
              </a:rPr>
              <a:t>y</a:t>
            </a:r>
            <a:r>
              <a:rPr sz="1400" spc="0" dirty="0" smtClean="0">
                <a:solidFill>
                  <a:srgbClr val="404040"/>
                </a:solidFill>
                <a:latin typeface="Corbel"/>
                <a:cs typeface="Corbel"/>
              </a:rPr>
              <a:t>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1233" y="6149035"/>
            <a:ext cx="85725" cy="156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900" dirty="0" smtClean="0">
                <a:solidFill>
                  <a:srgbClr val="90C225"/>
                </a:solidFill>
                <a:latin typeface="Corbel"/>
                <a:cs typeface="Corbel"/>
              </a:rPr>
              <a:t>9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11568" y="1082039"/>
            <a:ext cx="4734305" cy="3256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5223</Words>
  <Application>Microsoft Office PowerPoint</Application>
  <PresentationFormat>Custom</PresentationFormat>
  <Paragraphs>684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Welcome</vt:lpstr>
      <vt:lpstr>Learning About Your Health</vt:lpstr>
      <vt:lpstr>Visit each education area, participate, and check off when done!</vt:lpstr>
      <vt:lpstr>Common Health Questions</vt:lpstr>
      <vt:lpstr>Your See, Test &amp; Treat Program</vt:lpstr>
      <vt:lpstr>PowerPoint Presentation</vt:lpstr>
      <vt:lpstr>PowerPoint Presentation</vt:lpstr>
      <vt:lpstr>PowerPoint Presentation</vt:lpstr>
      <vt:lpstr>PowerPoint Presentation</vt:lpstr>
      <vt:lpstr>A Healthy Lifestyle Means…</vt:lpstr>
      <vt:lpstr>Facts About Healthy Lifestyles</vt:lpstr>
      <vt:lpstr>More Facts About Healthy Lifestyles</vt:lpstr>
      <vt:lpstr>Common Barriers to a Healthy Lifestyle Talk about it: Do any of these things stop you from leading a healthy lifestyle?</vt:lpstr>
      <vt:lpstr>What You Should Know About Cancer</vt:lpstr>
      <vt:lpstr>PowerPoint Presentation</vt:lpstr>
      <vt:lpstr>PowerPoint Presentation</vt:lpstr>
      <vt:lpstr>Facts About Cervical Cancer</vt:lpstr>
      <vt:lpstr>Key Terms Related to Your Cervical Health</vt:lpstr>
      <vt:lpstr>Pelvic Exams and Pap Tests Save Lives!</vt:lpstr>
      <vt:lpstr>Signs of Cervical Cancer</vt:lpstr>
      <vt:lpstr>Types of Cervical Cancer</vt:lpstr>
      <vt:lpstr>Facts About Cervical Cancer</vt:lpstr>
      <vt:lpstr>More About HPV and Cervical Health</vt:lpstr>
      <vt:lpstr>PowerPoint Presentation</vt:lpstr>
      <vt:lpstr>PowerPoint Presentation</vt:lpstr>
      <vt:lpstr>PowerPoint Presentation</vt:lpstr>
      <vt:lpstr>PowerPoint Presentation</vt:lpstr>
      <vt:lpstr>Facts About Breast Cancer</vt:lpstr>
      <vt:lpstr>Key Terms Related to Your Breast Health</vt:lpstr>
      <vt:lpstr>PowerPoint Presentation</vt:lpstr>
      <vt:lpstr>Do These Things for Breast Health</vt:lpstr>
      <vt:lpstr>PowerPoint Presentation</vt:lpstr>
      <vt:lpstr>PowerPoint Presentation</vt:lpstr>
      <vt:lpstr>Learning Summary</vt:lpstr>
      <vt:lpstr>References for Information in this Guide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SEE, TEST, TREAT</dc:title>
  <dc:creator>J Lyons</dc:creator>
  <cp:lastModifiedBy>jranken</cp:lastModifiedBy>
  <cp:revision>1</cp:revision>
  <cp:lastPrinted>2018-08-24T13:17:58Z</cp:lastPrinted>
  <dcterms:created xsi:type="dcterms:W3CDTF">2018-08-24T08:16:59Z</dcterms:created>
  <dcterms:modified xsi:type="dcterms:W3CDTF">2018-08-24T13:25:26Z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2016-12-30T00:00:00Z</vt:filetime>
  </property>
  <property fmtid="{D5CDD505-2E9C-101B-9397-08002B2CF9AE}" pid="3" name="LastSaved">
    <vt:filetime>2018-08-24T00:00:00Z</vt:filetime>
  </property>
</Properties>
</file>