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bookmarkIdSeed="2">
  <p:sldMasterIdLst>
    <p:sldMasterId id="2147483742" r:id="rId1"/>
  </p:sldMasterIdLst>
  <p:notesMasterIdLst>
    <p:notesMasterId r:id="rId30"/>
  </p:notesMasterIdLst>
  <p:handoutMasterIdLst>
    <p:handoutMasterId r:id="rId31"/>
  </p:handoutMasterIdLst>
  <p:sldIdLst>
    <p:sldId id="256" r:id="rId2"/>
    <p:sldId id="346" r:id="rId3"/>
    <p:sldId id="355" r:id="rId4"/>
    <p:sldId id="370" r:id="rId5"/>
    <p:sldId id="360" r:id="rId6"/>
    <p:sldId id="363" r:id="rId7"/>
    <p:sldId id="365" r:id="rId8"/>
    <p:sldId id="374" r:id="rId9"/>
    <p:sldId id="375" r:id="rId10"/>
    <p:sldId id="371" r:id="rId11"/>
    <p:sldId id="364" r:id="rId12"/>
    <p:sldId id="368" r:id="rId13"/>
    <p:sldId id="372" r:id="rId14"/>
    <p:sldId id="369" r:id="rId15"/>
    <p:sldId id="377" r:id="rId16"/>
    <p:sldId id="373" r:id="rId17"/>
    <p:sldId id="353" r:id="rId18"/>
    <p:sldId id="352" r:id="rId19"/>
    <p:sldId id="337" r:id="rId20"/>
    <p:sldId id="354" r:id="rId21"/>
    <p:sldId id="336" r:id="rId22"/>
    <p:sldId id="318" r:id="rId23"/>
    <p:sldId id="376" r:id="rId24"/>
    <p:sldId id="367" r:id="rId25"/>
    <p:sldId id="348" r:id="rId26"/>
    <p:sldId id="358" r:id="rId27"/>
    <p:sldId id="357" r:id="rId28"/>
    <p:sldId id="356"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17" autoAdjust="0"/>
    <p:restoredTop sz="86813" autoAdjust="0"/>
  </p:normalViewPr>
  <p:slideViewPr>
    <p:cSldViewPr snapToGrid="0">
      <p:cViewPr>
        <p:scale>
          <a:sx n="91" d="100"/>
          <a:sy n="91" d="100"/>
        </p:scale>
        <p:origin x="546" y="-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FB971CD3-5628-4F9A-B1ED-A82EBECFEEE3}" type="datetimeFigureOut">
              <a:rPr lang="en-US" smtClean="0"/>
              <a:t>5/1/2017</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6FF686-FBBC-4518-9112-2E4F113BA8C8}" type="slidenum">
              <a:rPr lang="en-US" smtClean="0"/>
              <a:t>‹#›</a:t>
            </a:fld>
            <a:endParaRPr lang="en-US" dirty="0"/>
          </a:p>
        </p:txBody>
      </p:sp>
    </p:spTree>
    <p:extLst>
      <p:ext uri="{BB962C8B-B14F-4D97-AF65-F5344CB8AC3E}">
        <p14:creationId xmlns:p14="http://schemas.microsoft.com/office/powerpoint/2010/main" val="2336282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C5663016-0569-4762-9CD7-B6B2606750B1}" type="datetimeFigureOut">
              <a:rPr lang="en-US" smtClean="0"/>
              <a:t>5/1/2017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734D05-3B63-473C-A6F7-274E4FB4B354}" type="slidenum">
              <a:rPr lang="en-US" smtClean="0"/>
              <a:t>‹#›</a:t>
            </a:fld>
            <a:endParaRPr lang="en-US" dirty="0"/>
          </a:p>
        </p:txBody>
      </p:sp>
    </p:spTree>
    <p:extLst>
      <p:ext uri="{BB962C8B-B14F-4D97-AF65-F5344CB8AC3E}">
        <p14:creationId xmlns:p14="http://schemas.microsoft.com/office/powerpoint/2010/main" val="950106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734D05-3B63-473C-A6F7-274E4FB4B354}" type="slidenum">
              <a:rPr lang="en-US" smtClean="0"/>
              <a:t>1</a:t>
            </a:fld>
            <a:endParaRPr lang="en-US" dirty="0"/>
          </a:p>
        </p:txBody>
      </p:sp>
    </p:spTree>
    <p:extLst>
      <p:ext uri="{BB962C8B-B14F-4D97-AF65-F5344CB8AC3E}">
        <p14:creationId xmlns:p14="http://schemas.microsoft.com/office/powerpoint/2010/main" val="6928690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US" sz="1400" b="1" dirty="0">
                <a:latin typeface="Corbel" panose="020B0503020204020204" pitchFamily="34" charset="0"/>
              </a:rPr>
              <a:t>Choose Healthy Foods:  </a:t>
            </a:r>
            <a:r>
              <a:rPr lang="en-US" sz="1400" dirty="0">
                <a:latin typeface="Corbel" panose="020B0503020204020204" pitchFamily="34" charset="0"/>
              </a:rPr>
              <a:t>A diet rich in vegetables and lean proteins, and low in fat and sugar, promotes overall health and energy. There is some evidence that eating fruits and vegetables may slightly lower the risk of some breast cancers.</a:t>
            </a:r>
          </a:p>
          <a:p>
            <a:pPr>
              <a:buFont typeface="Wingdings" panose="05000000000000000000" pitchFamily="2" charset="2"/>
              <a:buNone/>
            </a:pPr>
            <a:r>
              <a:rPr lang="en-US" sz="1400" b="1" dirty="0">
                <a:latin typeface="Corbel" panose="020B0503020204020204" pitchFamily="34" charset="0"/>
              </a:rPr>
              <a:t>Maintain a Healthy Weight: </a:t>
            </a:r>
            <a:r>
              <a:rPr lang="en-US" sz="1400" dirty="0">
                <a:latin typeface="Corbel" panose="020B0503020204020204" pitchFamily="34" charset="0"/>
              </a:rPr>
              <a:t>Being overweight can increase the risk of many different cancers, including breast cancer.</a:t>
            </a:r>
          </a:p>
          <a:p>
            <a:pPr>
              <a:buFont typeface="Wingdings" panose="05000000000000000000" pitchFamily="2" charset="2"/>
              <a:buNone/>
            </a:pPr>
            <a:r>
              <a:rPr lang="en-US" sz="1400" b="1" dirty="0">
                <a:latin typeface="Corbel" panose="020B0503020204020204" pitchFamily="34" charset="0"/>
              </a:rPr>
              <a:t>Be Physically Active: </a:t>
            </a:r>
            <a:r>
              <a:rPr lang="en-US" sz="1400" dirty="0">
                <a:latin typeface="Corbel" panose="020B0503020204020204" pitchFamily="34" charset="0"/>
              </a:rPr>
              <a:t>Women who are physically active for at least 30 minutes a day have a lower risk of breast cancer. </a:t>
            </a:r>
          </a:p>
          <a:p>
            <a:pPr>
              <a:buFont typeface="Wingdings" panose="05000000000000000000" pitchFamily="2" charset="2"/>
              <a:buNone/>
            </a:pPr>
            <a:r>
              <a:rPr lang="en-US" sz="1400" b="1" dirty="0">
                <a:latin typeface="Corbel" panose="020B0503020204020204" pitchFamily="34" charset="0"/>
              </a:rPr>
              <a:t>Avoid Too Much Alcohol: </a:t>
            </a:r>
            <a:r>
              <a:rPr lang="en-US" sz="1400" dirty="0">
                <a:latin typeface="Corbel" panose="020B0503020204020204" pitchFamily="34" charset="0"/>
              </a:rPr>
              <a:t>Only drink alcohol if you drink moderately, which means no more than one drink a day for women.</a:t>
            </a:r>
          </a:p>
          <a:p>
            <a:pPr>
              <a:buFont typeface="Wingdings" panose="05000000000000000000" pitchFamily="2" charset="2"/>
              <a:buNone/>
            </a:pPr>
            <a:r>
              <a:rPr lang="en-US" sz="1400" b="1" dirty="0">
                <a:latin typeface="Corbel" panose="020B0503020204020204" pitchFamily="34" charset="0"/>
              </a:rPr>
              <a:t>Breastfeed, If Possible: </a:t>
            </a:r>
            <a:r>
              <a:rPr lang="en-US" sz="1400" dirty="0">
                <a:latin typeface="Corbel" panose="020B0503020204020204" pitchFamily="34" charset="0"/>
              </a:rPr>
              <a:t>Breastfeeding lowers the risk of breast cancer. It also has great health benefits for your child!</a:t>
            </a:r>
          </a:p>
          <a:p>
            <a:pPr>
              <a:buFont typeface="Wingdings" panose="05000000000000000000" pitchFamily="2" charset="2"/>
              <a:buNone/>
            </a:pPr>
            <a:r>
              <a:rPr lang="en-US" sz="1400" b="1" dirty="0">
                <a:latin typeface="Corbel" panose="020B0503020204020204" pitchFamily="34" charset="0"/>
              </a:rPr>
              <a:t>Avoid Post-Menopausal Hormones: </a:t>
            </a:r>
            <a:r>
              <a:rPr lang="en-US" sz="1400" dirty="0">
                <a:latin typeface="Corbel" panose="020B0503020204020204" pitchFamily="34" charset="0"/>
              </a:rPr>
              <a:t>If women do take post-menopausal hormones, it should be for the shortest time possible. Talk about the risks and benefits of post-menopausal hormones with your Doctor.</a:t>
            </a:r>
          </a:p>
          <a:p>
            <a:pPr>
              <a:buFont typeface="Wingdings" panose="05000000000000000000" pitchFamily="2" charset="2"/>
              <a:buNone/>
            </a:pPr>
            <a:r>
              <a:rPr lang="en-US" sz="1400" b="1" dirty="0">
                <a:latin typeface="Corbel" panose="020B0503020204020204" pitchFamily="34" charset="0"/>
              </a:rPr>
              <a:t>Stay Informed:</a:t>
            </a:r>
          </a:p>
          <a:p>
            <a:pPr lvl="1">
              <a:buFont typeface="Wingdings" panose="05000000000000000000" pitchFamily="2" charset="2"/>
              <a:buChar char="q"/>
            </a:pPr>
            <a:r>
              <a:rPr lang="en-US" sz="1200" b="1" dirty="0">
                <a:latin typeface="Corbel" panose="020B0503020204020204" pitchFamily="34" charset="0"/>
              </a:rPr>
              <a:t>Find Out Your Family History: </a:t>
            </a:r>
            <a:r>
              <a:rPr lang="en-US" sz="1200" dirty="0">
                <a:latin typeface="Corbel" panose="020B0503020204020204" pitchFamily="34" charset="0"/>
              </a:rPr>
              <a:t>You may be at high risk of breast cancer if you have a mother or sister who developed breast or ovarian cancer </a:t>
            </a:r>
            <a:br>
              <a:rPr lang="en-US" sz="1200" dirty="0">
                <a:latin typeface="Corbel" panose="020B0503020204020204" pitchFamily="34" charset="0"/>
              </a:rPr>
            </a:br>
            <a:r>
              <a:rPr lang="en-US" sz="1200" dirty="0">
                <a:latin typeface="Corbel" panose="020B0503020204020204" pitchFamily="34" charset="0"/>
              </a:rPr>
              <a:t>(especially at an early age) or if you have multiple family members (including males) who developed breast, ovarian or prostate cancer. </a:t>
            </a:r>
          </a:p>
          <a:p>
            <a:pPr lvl="1">
              <a:buFont typeface="Wingdings" panose="05000000000000000000" pitchFamily="2" charset="2"/>
              <a:buChar char="q"/>
            </a:pPr>
            <a:r>
              <a:rPr lang="en-US" sz="1200" b="1" dirty="0">
                <a:latin typeface="Corbel" panose="020B0503020204020204" pitchFamily="34" charset="0"/>
              </a:rPr>
              <a:t>Keep Getting Screened: </a:t>
            </a:r>
            <a:r>
              <a:rPr lang="en-US" sz="1200" dirty="0">
                <a:latin typeface="Corbel" panose="020B0503020204020204" pitchFamily="34" charset="0"/>
              </a:rPr>
              <a:t>Regularly scheduled breast cancer screening remains the single best way to protect yourself from the disease. Screening can help find cancer early, when it’s most treatable!</a:t>
            </a:r>
          </a:p>
          <a:p>
            <a:endParaRPr lang="en-US" dirty="0"/>
          </a:p>
        </p:txBody>
      </p:sp>
      <p:sp>
        <p:nvSpPr>
          <p:cNvPr id="4" name="Slide Number Placeholder 3"/>
          <p:cNvSpPr>
            <a:spLocks noGrp="1"/>
          </p:cNvSpPr>
          <p:nvPr>
            <p:ph type="sldNum" sz="quarter" idx="10"/>
          </p:nvPr>
        </p:nvSpPr>
        <p:spPr/>
        <p:txBody>
          <a:bodyPr/>
          <a:lstStyle/>
          <a:p>
            <a:fld id="{DB734D05-3B63-473C-A6F7-274E4FB4B354}" type="slidenum">
              <a:rPr lang="en-US" smtClean="0"/>
              <a:t>21</a:t>
            </a:fld>
            <a:endParaRPr lang="en-US" dirty="0"/>
          </a:p>
        </p:txBody>
      </p:sp>
    </p:spTree>
    <p:extLst>
      <p:ext uri="{BB962C8B-B14F-4D97-AF65-F5344CB8AC3E}">
        <p14:creationId xmlns:p14="http://schemas.microsoft.com/office/powerpoint/2010/main" val="3643967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734D05-3B63-473C-A6F7-274E4FB4B354}" type="slidenum">
              <a:rPr lang="en-US" smtClean="0"/>
              <a:t>22</a:t>
            </a:fld>
            <a:endParaRPr lang="en-US" dirty="0"/>
          </a:p>
        </p:txBody>
      </p:sp>
    </p:spTree>
    <p:extLst>
      <p:ext uri="{BB962C8B-B14F-4D97-AF65-F5344CB8AC3E}">
        <p14:creationId xmlns:p14="http://schemas.microsoft.com/office/powerpoint/2010/main" val="1313126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1"/>
                </a:solidFill>
                <a:latin typeface="Calibri" panose="020F0502020204030204" pitchFamily="34" charset="0"/>
              </a:defRPr>
            </a:lvl1pPr>
            <a:lvl2pPr marL="742950" indent="-285750">
              <a:defRPr sz="1500">
                <a:solidFill>
                  <a:schemeClr val="tx1"/>
                </a:solidFill>
                <a:latin typeface="Calibri" panose="020F0502020204030204" pitchFamily="34" charset="0"/>
              </a:defRPr>
            </a:lvl2pPr>
            <a:lvl3pPr marL="1143000" indent="-228600">
              <a:defRPr sz="1500">
                <a:solidFill>
                  <a:schemeClr val="tx1"/>
                </a:solidFill>
                <a:latin typeface="Calibri" panose="020F0502020204030204" pitchFamily="34" charset="0"/>
              </a:defRPr>
            </a:lvl3pPr>
            <a:lvl4pPr marL="1600200" indent="-228600">
              <a:defRPr sz="1500">
                <a:solidFill>
                  <a:schemeClr val="tx1"/>
                </a:solidFill>
                <a:latin typeface="Calibri" panose="020F0502020204030204" pitchFamily="34" charset="0"/>
              </a:defRPr>
            </a:lvl4pPr>
            <a:lvl5pPr marL="2057400" indent="-228600">
              <a:defRPr sz="1500">
                <a:solidFill>
                  <a:schemeClr val="tx1"/>
                </a:solidFill>
                <a:latin typeface="Calibri" panose="020F0502020204030204" pitchFamily="34" charset="0"/>
              </a:defRPr>
            </a:lvl5pPr>
            <a:lvl6pPr marL="2514600" indent="-228600" defTabSz="766763" eaLnBrk="0" fontAlgn="base" hangingPunct="0">
              <a:spcBef>
                <a:spcPct val="0"/>
              </a:spcBef>
              <a:spcAft>
                <a:spcPct val="0"/>
              </a:spcAft>
              <a:defRPr sz="1500">
                <a:solidFill>
                  <a:schemeClr val="tx1"/>
                </a:solidFill>
                <a:latin typeface="Calibri" panose="020F0502020204030204" pitchFamily="34" charset="0"/>
              </a:defRPr>
            </a:lvl6pPr>
            <a:lvl7pPr marL="2971800" indent="-228600" defTabSz="766763" eaLnBrk="0" fontAlgn="base" hangingPunct="0">
              <a:spcBef>
                <a:spcPct val="0"/>
              </a:spcBef>
              <a:spcAft>
                <a:spcPct val="0"/>
              </a:spcAft>
              <a:defRPr sz="1500">
                <a:solidFill>
                  <a:schemeClr val="tx1"/>
                </a:solidFill>
                <a:latin typeface="Calibri" panose="020F0502020204030204" pitchFamily="34" charset="0"/>
              </a:defRPr>
            </a:lvl7pPr>
            <a:lvl8pPr marL="3429000" indent="-228600" defTabSz="766763" eaLnBrk="0" fontAlgn="base" hangingPunct="0">
              <a:spcBef>
                <a:spcPct val="0"/>
              </a:spcBef>
              <a:spcAft>
                <a:spcPct val="0"/>
              </a:spcAft>
              <a:defRPr sz="1500">
                <a:solidFill>
                  <a:schemeClr val="tx1"/>
                </a:solidFill>
                <a:latin typeface="Calibri" panose="020F0502020204030204" pitchFamily="34" charset="0"/>
              </a:defRPr>
            </a:lvl8pPr>
            <a:lvl9pPr marL="3886200" indent="-228600" defTabSz="766763" eaLnBrk="0" fontAlgn="base" hangingPunct="0">
              <a:spcBef>
                <a:spcPct val="0"/>
              </a:spcBef>
              <a:spcAft>
                <a:spcPct val="0"/>
              </a:spcAft>
              <a:defRPr sz="1500">
                <a:solidFill>
                  <a:schemeClr val="tx1"/>
                </a:solidFill>
                <a:latin typeface="Calibri" panose="020F0502020204030204" pitchFamily="34" charset="0"/>
              </a:defRPr>
            </a:lvl9pPr>
          </a:lstStyle>
          <a:p>
            <a:pPr defTabSz="766763" fontAlgn="base">
              <a:spcBef>
                <a:spcPct val="0"/>
              </a:spcBef>
              <a:spcAft>
                <a:spcPct val="0"/>
              </a:spcAft>
            </a:pPr>
            <a:fld id="{EEAC2A28-5576-4D64-B633-3DDCCF1E5BDF}" type="slidenum">
              <a:rPr lang="en-US" altLang="en-US" sz="1200" smtClean="0"/>
              <a:pPr defTabSz="766763" fontAlgn="base">
                <a:spcBef>
                  <a:spcPct val="0"/>
                </a:spcBef>
                <a:spcAft>
                  <a:spcPct val="0"/>
                </a:spcAft>
              </a:pPr>
              <a:t>23</a:t>
            </a:fld>
            <a:endParaRPr lang="en-US" altLang="en-US" sz="1200" dirty="0"/>
          </a:p>
        </p:txBody>
      </p:sp>
    </p:spTree>
    <p:extLst>
      <p:ext uri="{BB962C8B-B14F-4D97-AF65-F5344CB8AC3E}">
        <p14:creationId xmlns:p14="http://schemas.microsoft.com/office/powerpoint/2010/main" val="666504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1"/>
                </a:solidFill>
                <a:latin typeface="Calibri" panose="020F0502020204030204" pitchFamily="34" charset="0"/>
              </a:defRPr>
            </a:lvl1pPr>
            <a:lvl2pPr marL="742950" indent="-285750">
              <a:defRPr sz="1500">
                <a:solidFill>
                  <a:schemeClr val="tx1"/>
                </a:solidFill>
                <a:latin typeface="Calibri" panose="020F0502020204030204" pitchFamily="34" charset="0"/>
              </a:defRPr>
            </a:lvl2pPr>
            <a:lvl3pPr marL="1143000" indent="-228600">
              <a:defRPr sz="1500">
                <a:solidFill>
                  <a:schemeClr val="tx1"/>
                </a:solidFill>
                <a:latin typeface="Calibri" panose="020F0502020204030204" pitchFamily="34" charset="0"/>
              </a:defRPr>
            </a:lvl3pPr>
            <a:lvl4pPr marL="1600200" indent="-228600">
              <a:defRPr sz="1500">
                <a:solidFill>
                  <a:schemeClr val="tx1"/>
                </a:solidFill>
                <a:latin typeface="Calibri" panose="020F0502020204030204" pitchFamily="34" charset="0"/>
              </a:defRPr>
            </a:lvl4pPr>
            <a:lvl5pPr marL="2057400" indent="-228600">
              <a:defRPr sz="1500">
                <a:solidFill>
                  <a:schemeClr val="tx1"/>
                </a:solidFill>
                <a:latin typeface="Calibri" panose="020F0502020204030204" pitchFamily="34" charset="0"/>
              </a:defRPr>
            </a:lvl5pPr>
            <a:lvl6pPr marL="2514600" indent="-228600" defTabSz="766763" eaLnBrk="0" fontAlgn="base" hangingPunct="0">
              <a:spcBef>
                <a:spcPct val="0"/>
              </a:spcBef>
              <a:spcAft>
                <a:spcPct val="0"/>
              </a:spcAft>
              <a:defRPr sz="1500">
                <a:solidFill>
                  <a:schemeClr val="tx1"/>
                </a:solidFill>
                <a:latin typeface="Calibri" panose="020F0502020204030204" pitchFamily="34" charset="0"/>
              </a:defRPr>
            </a:lvl6pPr>
            <a:lvl7pPr marL="2971800" indent="-228600" defTabSz="766763" eaLnBrk="0" fontAlgn="base" hangingPunct="0">
              <a:spcBef>
                <a:spcPct val="0"/>
              </a:spcBef>
              <a:spcAft>
                <a:spcPct val="0"/>
              </a:spcAft>
              <a:defRPr sz="1500">
                <a:solidFill>
                  <a:schemeClr val="tx1"/>
                </a:solidFill>
                <a:latin typeface="Calibri" panose="020F0502020204030204" pitchFamily="34" charset="0"/>
              </a:defRPr>
            </a:lvl7pPr>
            <a:lvl8pPr marL="3429000" indent="-228600" defTabSz="766763" eaLnBrk="0" fontAlgn="base" hangingPunct="0">
              <a:spcBef>
                <a:spcPct val="0"/>
              </a:spcBef>
              <a:spcAft>
                <a:spcPct val="0"/>
              </a:spcAft>
              <a:defRPr sz="1500">
                <a:solidFill>
                  <a:schemeClr val="tx1"/>
                </a:solidFill>
                <a:latin typeface="Calibri" panose="020F0502020204030204" pitchFamily="34" charset="0"/>
              </a:defRPr>
            </a:lvl8pPr>
            <a:lvl9pPr marL="3886200" indent="-228600" defTabSz="766763" eaLnBrk="0" fontAlgn="base" hangingPunct="0">
              <a:spcBef>
                <a:spcPct val="0"/>
              </a:spcBef>
              <a:spcAft>
                <a:spcPct val="0"/>
              </a:spcAft>
              <a:defRPr sz="1500">
                <a:solidFill>
                  <a:schemeClr val="tx1"/>
                </a:solidFill>
                <a:latin typeface="Calibri" panose="020F0502020204030204" pitchFamily="34" charset="0"/>
              </a:defRPr>
            </a:lvl9pPr>
          </a:lstStyle>
          <a:p>
            <a:pPr defTabSz="766763" fontAlgn="base">
              <a:spcBef>
                <a:spcPct val="0"/>
              </a:spcBef>
              <a:spcAft>
                <a:spcPct val="0"/>
              </a:spcAft>
            </a:pPr>
            <a:fld id="{EEAC2A28-5576-4D64-B633-3DDCCF1E5BDF}" type="slidenum">
              <a:rPr lang="en-US" altLang="en-US" sz="1200" smtClean="0"/>
              <a:pPr defTabSz="766763" fontAlgn="base">
                <a:spcBef>
                  <a:spcPct val="0"/>
                </a:spcBef>
                <a:spcAft>
                  <a:spcPct val="0"/>
                </a:spcAft>
              </a:pPr>
              <a:t>24</a:t>
            </a:fld>
            <a:endParaRPr lang="en-US" altLang="en-US" sz="1200" dirty="0"/>
          </a:p>
        </p:txBody>
      </p:sp>
    </p:spTree>
    <p:extLst>
      <p:ext uri="{BB962C8B-B14F-4D97-AF65-F5344CB8AC3E}">
        <p14:creationId xmlns:p14="http://schemas.microsoft.com/office/powerpoint/2010/main" val="4243626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734D05-3B63-473C-A6F7-274E4FB4B354}" type="slidenum">
              <a:rPr lang="en-US" smtClean="0"/>
              <a:t>26</a:t>
            </a:fld>
            <a:endParaRPr lang="en-US" dirty="0"/>
          </a:p>
        </p:txBody>
      </p:sp>
    </p:spTree>
    <p:extLst>
      <p:ext uri="{BB962C8B-B14F-4D97-AF65-F5344CB8AC3E}">
        <p14:creationId xmlns:p14="http://schemas.microsoft.com/office/powerpoint/2010/main" val="3925740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734D05-3B63-473C-A6F7-274E4FB4B354}" type="slidenum">
              <a:rPr lang="en-US" smtClean="0"/>
              <a:t>27</a:t>
            </a:fld>
            <a:endParaRPr lang="en-US" dirty="0"/>
          </a:p>
        </p:txBody>
      </p:sp>
    </p:spTree>
    <p:extLst>
      <p:ext uri="{BB962C8B-B14F-4D97-AF65-F5344CB8AC3E}">
        <p14:creationId xmlns:p14="http://schemas.microsoft.com/office/powerpoint/2010/main" val="234753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734D05-3B63-473C-A6F7-274E4FB4B354}" type="slidenum">
              <a:rPr lang="en-US" smtClean="0"/>
              <a:t>28</a:t>
            </a:fld>
            <a:endParaRPr lang="en-US" dirty="0"/>
          </a:p>
        </p:txBody>
      </p:sp>
    </p:spTree>
    <p:extLst>
      <p:ext uri="{BB962C8B-B14F-4D97-AF65-F5344CB8AC3E}">
        <p14:creationId xmlns:p14="http://schemas.microsoft.com/office/powerpoint/2010/main" val="1627118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latin typeface="Corbel" panose="020B0503020204020204" pitchFamily="34" charset="0"/>
              </a:rPr>
              <a:t>At the end of today, you will be able to…</a:t>
            </a:r>
          </a:p>
          <a:p>
            <a:pPr>
              <a:buFont typeface="+mj-lt"/>
              <a:buAutoNum type="arabicPeriod"/>
            </a:pPr>
            <a:r>
              <a:rPr lang="en-US" sz="1200" dirty="0">
                <a:latin typeface="Corbel" panose="020B0503020204020204" pitchFamily="34" charset="0"/>
              </a:rPr>
              <a:t> Discuss what breast cancer is.</a:t>
            </a:r>
          </a:p>
          <a:p>
            <a:pPr>
              <a:buFont typeface="+mj-lt"/>
              <a:buAutoNum type="arabicPeriod"/>
            </a:pPr>
            <a:r>
              <a:rPr lang="en-US" sz="1200" dirty="0">
                <a:latin typeface="Corbel" panose="020B0503020204020204" pitchFamily="34" charset="0"/>
              </a:rPr>
              <a:t> Describe the roles of your Doctors and nurses in helping you stay healthy.</a:t>
            </a:r>
          </a:p>
          <a:p>
            <a:pPr>
              <a:buFont typeface="+mj-lt"/>
              <a:buAutoNum type="arabicPeriod"/>
            </a:pPr>
            <a:r>
              <a:rPr lang="en-US" sz="1200" dirty="0">
                <a:latin typeface="Corbel" panose="020B0503020204020204" pitchFamily="34" charset="0"/>
              </a:rPr>
              <a:t> Identify warning signs of breast cancer.</a:t>
            </a:r>
          </a:p>
          <a:p>
            <a:pPr>
              <a:buFont typeface="+mj-lt"/>
              <a:buAutoNum type="arabicPeriod"/>
            </a:pPr>
            <a:r>
              <a:rPr lang="en-US" sz="1200" dirty="0">
                <a:latin typeface="Corbel" panose="020B0503020204020204" pitchFamily="34" charset="0"/>
              </a:rPr>
              <a:t> Describe behaviors and lifestyle choices that promote breast health, including screening and early detection through mammograms and well woman visits.</a:t>
            </a:r>
            <a:endParaRPr lang="en-US" dirty="0">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orbel" panose="020B0503020204020204" pitchFamily="34" charset="0"/>
              </a:rPr>
              <a:t>Tell them</a:t>
            </a:r>
            <a:r>
              <a:rPr lang="en-US" sz="1200" baseline="0" dirty="0">
                <a:latin typeface="Corbel" panose="020B0503020204020204" pitchFamily="34" charset="0"/>
              </a:rPr>
              <a:t> that t</a:t>
            </a:r>
            <a:r>
              <a:rPr lang="en-US" sz="1200" dirty="0">
                <a:latin typeface="Corbel" panose="020B0503020204020204" pitchFamily="34" charset="0"/>
              </a:rPr>
              <a:t>he printed See, Test &amp; Treat Patient Activity Guide provides stories and information for learning about breast health. It will also help them</a:t>
            </a:r>
            <a:r>
              <a:rPr lang="en-US" sz="1200" baseline="0" dirty="0">
                <a:latin typeface="Corbel" panose="020B0503020204020204" pitchFamily="34" charset="0"/>
              </a:rPr>
              <a:t> </a:t>
            </a:r>
            <a:r>
              <a:rPr lang="en-US" sz="1200" dirty="0">
                <a:latin typeface="Corbel" panose="020B0503020204020204" pitchFamily="34" charset="0"/>
              </a:rPr>
              <a:t>share what they learn with others.</a:t>
            </a:r>
          </a:p>
          <a:p>
            <a:endParaRPr lang="en-US" dirty="0"/>
          </a:p>
        </p:txBody>
      </p:sp>
      <p:sp>
        <p:nvSpPr>
          <p:cNvPr id="4" name="Slide Number Placeholder 3"/>
          <p:cNvSpPr>
            <a:spLocks noGrp="1"/>
          </p:cNvSpPr>
          <p:nvPr>
            <p:ph type="sldNum" sz="quarter" idx="10"/>
          </p:nvPr>
        </p:nvSpPr>
        <p:spPr/>
        <p:txBody>
          <a:bodyPr/>
          <a:lstStyle/>
          <a:p>
            <a:fld id="{DB734D05-3B63-473C-A6F7-274E4FB4B354}" type="slidenum">
              <a:rPr lang="en-US" smtClean="0"/>
              <a:t>2</a:t>
            </a:fld>
            <a:endParaRPr lang="en-US" dirty="0"/>
          </a:p>
        </p:txBody>
      </p:sp>
    </p:spTree>
    <p:extLst>
      <p:ext uri="{BB962C8B-B14F-4D97-AF65-F5344CB8AC3E}">
        <p14:creationId xmlns:p14="http://schemas.microsoft.com/office/powerpoint/2010/main" val="3802987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orbel" panose="020B0503020204020204" pitchFamily="34" charset="0"/>
              </a:rPr>
              <a:t>What is Family Medicine?</a:t>
            </a:r>
          </a:p>
          <a:p>
            <a:r>
              <a:rPr lang="en-US" dirty="0">
                <a:latin typeface="Corbel" panose="020B0503020204020204" pitchFamily="34" charset="0"/>
              </a:rPr>
              <a:t>Family Medicine Doctors provide health care for people of all ages. At a family medicine clinic, </a:t>
            </a:r>
            <a:br>
              <a:rPr lang="en-US" dirty="0">
                <a:latin typeface="Corbel" panose="020B0503020204020204" pitchFamily="34" charset="0"/>
              </a:rPr>
            </a:br>
            <a:r>
              <a:rPr lang="en-US" dirty="0">
                <a:latin typeface="Corbel" panose="020B0503020204020204" pitchFamily="34" charset="0"/>
              </a:rPr>
              <a:t>you may meet with a primary care Doctor, a nurse practitioner, or physician assistant.</a:t>
            </a:r>
          </a:p>
          <a:p>
            <a:endParaRPr lang="en-US" dirty="0">
              <a:latin typeface="Corbel" panose="020B0503020204020204" pitchFamily="34" charset="0"/>
            </a:endParaRPr>
          </a:p>
          <a:p>
            <a:r>
              <a:rPr lang="en-US" b="1" dirty="0">
                <a:latin typeface="Corbel" panose="020B0503020204020204" pitchFamily="34" charset="0"/>
              </a:rPr>
              <a:t>What is a Pathologist?</a:t>
            </a:r>
          </a:p>
          <a:p>
            <a:r>
              <a:rPr lang="en-US" dirty="0">
                <a:latin typeface="Corbel" panose="020B0503020204020204" pitchFamily="34" charset="0"/>
              </a:rPr>
              <a:t>Pathologists are Doctors who diagnose disease by looking at samples of blood and tissue. Pathologists communicate with your other Doctors to decide the best way for you to be healthy. </a:t>
            </a:r>
          </a:p>
          <a:p>
            <a:endParaRPr lang="en-US" dirty="0">
              <a:latin typeface="Corbel" panose="020B0503020204020204" pitchFamily="34" charset="0"/>
            </a:endParaRPr>
          </a:p>
          <a:p>
            <a:r>
              <a:rPr lang="en-US" b="1" dirty="0">
                <a:latin typeface="Corbel" panose="020B0503020204020204" pitchFamily="34" charset="0"/>
              </a:rPr>
              <a:t>What is a Radiologist?</a:t>
            </a:r>
          </a:p>
          <a:p>
            <a:r>
              <a:rPr lang="en-US" dirty="0">
                <a:latin typeface="Corbel" panose="020B0503020204020204" pitchFamily="34" charset="0"/>
              </a:rPr>
              <a:t>Radiologists are Doctors who diagnose disease using mammograms and x-rays and other imaging techniques. Radiologists also communicate with your other Doctors to decide the best way for you be healthy. </a:t>
            </a:r>
          </a:p>
          <a:p>
            <a:endParaRPr lang="en-US" b="1" dirty="0">
              <a:latin typeface="Corbel" panose="020B0503020204020204" pitchFamily="34" charset="0"/>
            </a:endParaRPr>
          </a:p>
          <a:p>
            <a:r>
              <a:rPr lang="en-US" b="1" dirty="0">
                <a:latin typeface="Corbel" panose="020B0503020204020204" pitchFamily="34" charset="0"/>
              </a:rPr>
              <a:t>What is an Obstetricians and Gynecologist?</a:t>
            </a:r>
          </a:p>
          <a:p>
            <a:r>
              <a:rPr lang="en-US" dirty="0">
                <a:latin typeface="Corbel" panose="020B0503020204020204" pitchFamily="34" charset="0"/>
              </a:rPr>
              <a:t>Obstetricians and Gynecologists (Ob/Gyn) are Doctors who provide care specifically for women. They are experts in pregnancy and childbirth. </a:t>
            </a:r>
            <a:endParaRPr lang="en-US" b="1" dirty="0">
              <a:latin typeface="Corbel" panose="020B0503020204020204" pitchFamily="34" charset="0"/>
            </a:endParaRPr>
          </a:p>
          <a:p>
            <a:endParaRPr lang="en-US" dirty="0"/>
          </a:p>
        </p:txBody>
      </p:sp>
      <p:sp>
        <p:nvSpPr>
          <p:cNvPr id="4" name="Slide Number Placeholder 3"/>
          <p:cNvSpPr>
            <a:spLocks noGrp="1"/>
          </p:cNvSpPr>
          <p:nvPr>
            <p:ph type="sldNum" sz="quarter" idx="10"/>
          </p:nvPr>
        </p:nvSpPr>
        <p:spPr/>
        <p:txBody>
          <a:bodyPr/>
          <a:lstStyle/>
          <a:p>
            <a:fld id="{DB734D05-3B63-473C-A6F7-274E4FB4B354}" type="slidenum">
              <a:rPr lang="en-US" smtClean="0"/>
              <a:t>8</a:t>
            </a:fld>
            <a:endParaRPr lang="en-US" dirty="0"/>
          </a:p>
        </p:txBody>
      </p:sp>
    </p:spTree>
    <p:extLst>
      <p:ext uri="{BB962C8B-B14F-4D97-AF65-F5344CB8AC3E}">
        <p14:creationId xmlns:p14="http://schemas.microsoft.com/office/powerpoint/2010/main" val="2956694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1"/>
                </a:solidFill>
                <a:latin typeface="Calibri" panose="020F0502020204030204" pitchFamily="34" charset="0"/>
              </a:defRPr>
            </a:lvl1pPr>
            <a:lvl2pPr marL="742950" indent="-285750">
              <a:defRPr sz="1500">
                <a:solidFill>
                  <a:schemeClr val="tx1"/>
                </a:solidFill>
                <a:latin typeface="Calibri" panose="020F0502020204030204" pitchFamily="34" charset="0"/>
              </a:defRPr>
            </a:lvl2pPr>
            <a:lvl3pPr marL="1143000" indent="-228600">
              <a:defRPr sz="1500">
                <a:solidFill>
                  <a:schemeClr val="tx1"/>
                </a:solidFill>
                <a:latin typeface="Calibri" panose="020F0502020204030204" pitchFamily="34" charset="0"/>
              </a:defRPr>
            </a:lvl3pPr>
            <a:lvl4pPr marL="1600200" indent="-228600">
              <a:defRPr sz="1500">
                <a:solidFill>
                  <a:schemeClr val="tx1"/>
                </a:solidFill>
                <a:latin typeface="Calibri" panose="020F0502020204030204" pitchFamily="34" charset="0"/>
              </a:defRPr>
            </a:lvl4pPr>
            <a:lvl5pPr marL="2057400" indent="-228600">
              <a:defRPr sz="1500">
                <a:solidFill>
                  <a:schemeClr val="tx1"/>
                </a:solidFill>
                <a:latin typeface="Calibri" panose="020F0502020204030204" pitchFamily="34" charset="0"/>
              </a:defRPr>
            </a:lvl5pPr>
            <a:lvl6pPr marL="2514600" indent="-228600" defTabSz="766763" eaLnBrk="0" fontAlgn="base" hangingPunct="0">
              <a:spcBef>
                <a:spcPct val="0"/>
              </a:spcBef>
              <a:spcAft>
                <a:spcPct val="0"/>
              </a:spcAft>
              <a:defRPr sz="1500">
                <a:solidFill>
                  <a:schemeClr val="tx1"/>
                </a:solidFill>
                <a:latin typeface="Calibri" panose="020F0502020204030204" pitchFamily="34" charset="0"/>
              </a:defRPr>
            </a:lvl6pPr>
            <a:lvl7pPr marL="2971800" indent="-228600" defTabSz="766763" eaLnBrk="0" fontAlgn="base" hangingPunct="0">
              <a:spcBef>
                <a:spcPct val="0"/>
              </a:spcBef>
              <a:spcAft>
                <a:spcPct val="0"/>
              </a:spcAft>
              <a:defRPr sz="1500">
                <a:solidFill>
                  <a:schemeClr val="tx1"/>
                </a:solidFill>
                <a:latin typeface="Calibri" panose="020F0502020204030204" pitchFamily="34" charset="0"/>
              </a:defRPr>
            </a:lvl7pPr>
            <a:lvl8pPr marL="3429000" indent="-228600" defTabSz="766763" eaLnBrk="0" fontAlgn="base" hangingPunct="0">
              <a:spcBef>
                <a:spcPct val="0"/>
              </a:spcBef>
              <a:spcAft>
                <a:spcPct val="0"/>
              </a:spcAft>
              <a:defRPr sz="1500">
                <a:solidFill>
                  <a:schemeClr val="tx1"/>
                </a:solidFill>
                <a:latin typeface="Calibri" panose="020F0502020204030204" pitchFamily="34" charset="0"/>
              </a:defRPr>
            </a:lvl8pPr>
            <a:lvl9pPr marL="3886200" indent="-228600" defTabSz="766763" eaLnBrk="0" fontAlgn="base" hangingPunct="0">
              <a:spcBef>
                <a:spcPct val="0"/>
              </a:spcBef>
              <a:spcAft>
                <a:spcPct val="0"/>
              </a:spcAft>
              <a:defRPr sz="1500">
                <a:solidFill>
                  <a:schemeClr val="tx1"/>
                </a:solidFill>
                <a:latin typeface="Calibri" panose="020F0502020204030204" pitchFamily="34" charset="0"/>
              </a:defRPr>
            </a:lvl9pPr>
          </a:lstStyle>
          <a:p>
            <a:pPr defTabSz="766763" fontAlgn="base">
              <a:spcBef>
                <a:spcPct val="0"/>
              </a:spcBef>
              <a:spcAft>
                <a:spcPct val="0"/>
              </a:spcAft>
            </a:pPr>
            <a:fld id="{D1260A08-AA42-4D0B-8F94-94835811F5B4}" type="slidenum">
              <a:rPr lang="en-US" altLang="en-US" sz="1200" smtClean="0"/>
              <a:pPr defTabSz="766763" fontAlgn="base">
                <a:spcBef>
                  <a:spcPct val="0"/>
                </a:spcBef>
                <a:spcAft>
                  <a:spcPct val="0"/>
                </a:spcAft>
              </a:pPr>
              <a:t>9</a:t>
            </a:fld>
            <a:endParaRPr lang="en-US" altLang="en-US" sz="1200" dirty="0"/>
          </a:p>
        </p:txBody>
      </p:sp>
    </p:spTree>
    <p:extLst>
      <p:ext uri="{BB962C8B-B14F-4D97-AF65-F5344CB8AC3E}">
        <p14:creationId xmlns:p14="http://schemas.microsoft.com/office/powerpoint/2010/main" val="1822215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latin typeface="Corbel" panose="020B0503020204020204" pitchFamily="34" charset="0"/>
              </a:rPr>
              <a:t>Breast Health Glossary</a:t>
            </a:r>
          </a:p>
          <a:p>
            <a:endParaRPr lang="en-US" b="1" dirty="0">
              <a:latin typeface="Corbel" panose="020B0503020204020204" pitchFamily="34" charset="0"/>
            </a:endParaRPr>
          </a:p>
          <a:p>
            <a:r>
              <a:rPr lang="en-US" b="1" dirty="0">
                <a:latin typeface="Corbel" panose="020B0503020204020204" pitchFamily="34" charset="0"/>
              </a:rPr>
              <a:t>Benign</a:t>
            </a:r>
            <a:r>
              <a:rPr lang="en-US" dirty="0">
                <a:latin typeface="Corbel" panose="020B0503020204020204" pitchFamily="34" charset="0"/>
              </a:rPr>
              <a:t>: Not cancer.</a:t>
            </a:r>
          </a:p>
          <a:p>
            <a:endParaRPr lang="en-US" dirty="0">
              <a:latin typeface="Corbel" panose="020B0503020204020204" pitchFamily="34" charset="0"/>
            </a:endParaRPr>
          </a:p>
          <a:p>
            <a:r>
              <a:rPr lang="en-US" b="1" dirty="0">
                <a:latin typeface="Corbel" panose="020B0503020204020204" pitchFamily="34" charset="0"/>
              </a:rPr>
              <a:t>Review key terms:</a:t>
            </a:r>
          </a:p>
          <a:p>
            <a:endParaRPr lang="en-US" b="1" dirty="0">
              <a:latin typeface="Corbel" panose="020B0503020204020204" pitchFamily="34" charset="0"/>
            </a:endParaRPr>
          </a:p>
          <a:p>
            <a:r>
              <a:rPr lang="en-US" b="1" dirty="0">
                <a:latin typeface="Corbel" panose="020B0503020204020204" pitchFamily="34" charset="0"/>
              </a:rPr>
              <a:t>Biopsy</a:t>
            </a:r>
            <a:r>
              <a:rPr lang="en-US" dirty="0">
                <a:latin typeface="Corbel" panose="020B0503020204020204" pitchFamily="34" charset="0"/>
              </a:rPr>
              <a:t>: A minor surgical procedure to remove a small piece of tissue that is then examined in a laboratory.</a:t>
            </a:r>
          </a:p>
          <a:p>
            <a:endParaRPr lang="en-US" dirty="0">
              <a:latin typeface="Corbel" panose="020B0503020204020204" pitchFamily="34" charset="0"/>
            </a:endParaRPr>
          </a:p>
          <a:p>
            <a:r>
              <a:rPr lang="en-US" b="1" dirty="0">
                <a:latin typeface="Corbel" panose="020B0503020204020204" pitchFamily="34" charset="0"/>
              </a:rPr>
              <a:t>Malignant</a:t>
            </a:r>
            <a:r>
              <a:rPr lang="en-US" dirty="0">
                <a:latin typeface="Corbel" panose="020B0503020204020204" pitchFamily="34" charset="0"/>
              </a:rPr>
              <a:t>: Cells or tumors that are able to invade tissue and spread to other parts of the body.</a:t>
            </a:r>
          </a:p>
          <a:p>
            <a:endParaRPr lang="en-US" dirty="0">
              <a:latin typeface="Corbel" panose="020B0503020204020204" pitchFamily="34" charset="0"/>
            </a:endParaRPr>
          </a:p>
          <a:p>
            <a:r>
              <a:rPr lang="en-US" b="1" dirty="0">
                <a:latin typeface="Corbel" panose="020B0503020204020204" pitchFamily="34" charset="0"/>
              </a:rPr>
              <a:t>Mammography</a:t>
            </a:r>
            <a:r>
              <a:rPr lang="en-US" dirty="0">
                <a:latin typeface="Corbel" panose="020B0503020204020204" pitchFamily="34" charset="0"/>
              </a:rPr>
              <a:t>: A procedure in which X-rays of the breast are used to detect breast cancer.</a:t>
            </a:r>
          </a:p>
          <a:p>
            <a:endParaRPr lang="en-US" b="1" dirty="0">
              <a:latin typeface="Corbel" panose="020B0503020204020204" pitchFamily="34" charset="0"/>
            </a:endParaRPr>
          </a:p>
          <a:p>
            <a:r>
              <a:rPr lang="en-US" b="1" dirty="0">
                <a:latin typeface="Corbel" panose="020B0503020204020204" pitchFamily="34" charset="0"/>
              </a:rPr>
              <a:t>Screening Test</a:t>
            </a:r>
            <a:r>
              <a:rPr lang="en-US" dirty="0">
                <a:latin typeface="Corbel" panose="020B0503020204020204" pitchFamily="34" charset="0"/>
              </a:rPr>
              <a:t>: A test that looks for possible signs of disease.</a:t>
            </a:r>
          </a:p>
          <a:p>
            <a:endParaRPr lang="en-US" dirty="0"/>
          </a:p>
        </p:txBody>
      </p:sp>
      <p:sp>
        <p:nvSpPr>
          <p:cNvPr id="4" name="Slide Number Placeholder 3"/>
          <p:cNvSpPr>
            <a:spLocks noGrp="1"/>
          </p:cNvSpPr>
          <p:nvPr>
            <p:ph type="sldNum" sz="quarter" idx="10"/>
          </p:nvPr>
        </p:nvSpPr>
        <p:spPr/>
        <p:txBody>
          <a:bodyPr/>
          <a:lstStyle/>
          <a:p>
            <a:fld id="{DB734D05-3B63-473C-A6F7-274E4FB4B354}" type="slidenum">
              <a:rPr lang="en-US" smtClean="0"/>
              <a:t>11</a:t>
            </a:fld>
            <a:endParaRPr lang="en-US" dirty="0"/>
          </a:p>
        </p:txBody>
      </p:sp>
    </p:spTree>
    <p:extLst>
      <p:ext uri="{BB962C8B-B14F-4D97-AF65-F5344CB8AC3E}">
        <p14:creationId xmlns:p14="http://schemas.microsoft.com/office/powerpoint/2010/main" val="1960556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734D05-3B63-473C-A6F7-274E4FB4B354}" type="slidenum">
              <a:rPr lang="en-US" smtClean="0"/>
              <a:t>17</a:t>
            </a:fld>
            <a:endParaRPr lang="en-US" dirty="0"/>
          </a:p>
        </p:txBody>
      </p:sp>
    </p:spTree>
    <p:extLst>
      <p:ext uri="{BB962C8B-B14F-4D97-AF65-F5344CB8AC3E}">
        <p14:creationId xmlns:p14="http://schemas.microsoft.com/office/powerpoint/2010/main" val="378739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734D05-3B63-473C-A6F7-274E4FB4B354}" type="slidenum">
              <a:rPr lang="en-US" smtClean="0"/>
              <a:t>18</a:t>
            </a:fld>
            <a:endParaRPr lang="en-US" dirty="0"/>
          </a:p>
        </p:txBody>
      </p:sp>
    </p:spTree>
    <p:extLst>
      <p:ext uri="{BB962C8B-B14F-4D97-AF65-F5344CB8AC3E}">
        <p14:creationId xmlns:p14="http://schemas.microsoft.com/office/powerpoint/2010/main" val="1621316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734D05-3B63-473C-A6F7-274E4FB4B354}" type="slidenum">
              <a:rPr lang="en-US" smtClean="0"/>
              <a:t>19</a:t>
            </a:fld>
            <a:endParaRPr lang="en-US" dirty="0"/>
          </a:p>
        </p:txBody>
      </p:sp>
    </p:spTree>
    <p:extLst>
      <p:ext uri="{BB962C8B-B14F-4D97-AF65-F5344CB8AC3E}">
        <p14:creationId xmlns:p14="http://schemas.microsoft.com/office/powerpoint/2010/main" val="1100235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Optional discussion: </a:t>
            </a:r>
            <a:r>
              <a:rPr lang="en-US" sz="1200" dirty="0">
                <a:latin typeface="Corbel" panose="020B0503020204020204" pitchFamily="34" charset="0"/>
              </a:rPr>
              <a:t>Ductal carcinoma in situ (DCIS) is the presence of abnormal cells inside a milk duct in the breast. DCIS is considered the earliest form of breast cancer. DCIS is noninvasive , meaning is hasn’t spread outside of the duct into the surrounding breast tissue. </a:t>
            </a:r>
          </a:p>
          <a:p>
            <a:endParaRPr lang="en-US" dirty="0"/>
          </a:p>
        </p:txBody>
      </p:sp>
      <p:sp>
        <p:nvSpPr>
          <p:cNvPr id="4" name="Slide Number Placeholder 3"/>
          <p:cNvSpPr>
            <a:spLocks noGrp="1"/>
          </p:cNvSpPr>
          <p:nvPr>
            <p:ph type="sldNum" sz="quarter" idx="10"/>
          </p:nvPr>
        </p:nvSpPr>
        <p:spPr/>
        <p:txBody>
          <a:bodyPr/>
          <a:lstStyle/>
          <a:p>
            <a:fld id="{DB734D05-3B63-473C-A6F7-274E4FB4B354}" type="slidenum">
              <a:rPr lang="en-US" smtClean="0"/>
              <a:t>20</a:t>
            </a:fld>
            <a:endParaRPr lang="en-US" dirty="0"/>
          </a:p>
        </p:txBody>
      </p:sp>
    </p:spTree>
    <p:extLst>
      <p:ext uri="{BB962C8B-B14F-4D97-AF65-F5344CB8AC3E}">
        <p14:creationId xmlns:p14="http://schemas.microsoft.com/office/powerpoint/2010/main" val="838636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A6C97B2-8162-460B-A9DE-81CACCA425F8}" type="datetime1">
              <a:rPr lang="en-US" smtClean="0"/>
              <a:t>5/1/2017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3194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71654B7-F716-430C-99D5-08F7E98AF5CB}" type="datetime1">
              <a:rPr lang="en-US" smtClean="0"/>
              <a:t>5/1/2017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15446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98AA88-56C1-461C-9BC7-295191DEDAE8}" type="datetime1">
              <a:rPr lang="en-US" smtClean="0"/>
              <a:t>5/1/2017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526497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825139-3C92-420E-A5D1-2A06A0DC437C}" type="datetime1">
              <a:rPr lang="en-US" smtClean="0"/>
              <a:t>5/1/2017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88754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044C23-7696-403B-B3D3-2FFCB5A080EB}" type="datetime1">
              <a:rPr lang="en-US" smtClean="0"/>
              <a:t>5/1/2017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23353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C3D3C4-3A8A-44E4-ABA7-AACA30128B21}" type="datetime1">
              <a:rPr lang="en-US" smtClean="0"/>
              <a:t>5/1/2017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67765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DCF6FBB-8913-41F0-B314-349EF3E6C9B5}" type="datetime1">
              <a:rPr lang="en-US" smtClean="0"/>
              <a:t>5/1/2017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612311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73CA9-464A-4D10-ADAB-C1681285F0EE}" type="datetime1">
              <a:rPr lang="en-US" smtClean="0"/>
              <a:t>5/1/2017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252920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pic>
        <p:nvPicPr>
          <p:cNvPr id="4" name="Pape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79651" y="758826"/>
            <a:ext cx="8430683"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Shadow"/>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6784" y="427038"/>
            <a:ext cx="513080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rot="20941199">
            <a:off x="395817" y="841376"/>
            <a:ext cx="3782483"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lip"/>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65251" y="496888"/>
            <a:ext cx="72813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eader"/>
          <p:cNvSpPr>
            <a:spLocks noGrp="1" noChangeAspect="1"/>
          </p:cNvSpPr>
          <p:nvPr>
            <p:ph type="body" sz="quarter" idx="10"/>
          </p:nvPr>
        </p:nvSpPr>
        <p:spPr>
          <a:xfrm>
            <a:off x="4511781" y="1512571"/>
            <a:ext cx="5559120" cy="523220"/>
          </a:xfrm>
          <a:prstGeom prst="rect">
            <a:avLst/>
          </a:prstGeom>
        </p:spPr>
        <p:txBody>
          <a:bodyPr wrap="square" lIns="91440" tIns="45720" rIns="91440" anchor="t">
            <a:spAutoFit/>
          </a:bodyPr>
          <a:lstStyle>
            <a:lvl1pPr marL="0" indent="0" algn="l">
              <a:buNone/>
              <a:defRPr sz="2800">
                <a:solidFill>
                  <a:schemeClr val="tx1"/>
                </a:solidFill>
                <a:latin typeface="Zeyada" panose="02000000000000000000" pitchFamily="2" charset="0"/>
              </a:defRPr>
            </a:lvl1pPr>
          </a:lstStyle>
          <a:p>
            <a:pPr lvl="0"/>
            <a:r>
              <a:rPr lang="en-US"/>
              <a:t>Click to edit Master text styles</a:t>
            </a:r>
          </a:p>
        </p:txBody>
      </p:sp>
      <p:sp>
        <p:nvSpPr>
          <p:cNvPr id="9" name="Content Text"/>
          <p:cNvSpPr>
            <a:spLocks noGrp="1"/>
          </p:cNvSpPr>
          <p:nvPr>
            <p:ph type="body" sz="quarter" idx="11"/>
          </p:nvPr>
        </p:nvSpPr>
        <p:spPr>
          <a:xfrm>
            <a:off x="4511782" y="1898371"/>
            <a:ext cx="5546620" cy="3292754"/>
          </a:xfrm>
          <a:prstGeom prst="rect">
            <a:avLst/>
          </a:prstGeom>
        </p:spPr>
        <p:txBody>
          <a:bodyPr lIns="91440" rIns="91440">
            <a:noAutofit/>
          </a:bodyPr>
          <a:lstStyle>
            <a:lvl1pPr marL="0" indent="0" algn="l">
              <a:buNone/>
              <a:defRPr sz="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spTree>
    <p:extLst>
      <p:ext uri="{BB962C8B-B14F-4D97-AF65-F5344CB8AC3E}">
        <p14:creationId xmlns:p14="http://schemas.microsoft.com/office/powerpoint/2010/main" val="189450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FBF318-6E0E-4F57-90BE-00659AA1D06A}" type="datetime1">
              <a:rPr lang="en-US" smtClean="0"/>
              <a:t>5/1/2017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smtClean="0"/>
              <a:t>‹#›</a:t>
            </a:fld>
            <a:endParaRPr lang="en-US" dirty="0"/>
          </a:p>
        </p:txBody>
      </p:sp>
      <p:pic>
        <p:nvPicPr>
          <p:cNvPr id="8" name="Picture 2" descr="http://foundation.cap.org/wp-content/themes/seller/assets/images/STT-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7334" y="6525972"/>
            <a:ext cx="1769228" cy="3306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userDrawn="1"/>
        </p:nvPicPr>
        <p:blipFill>
          <a:blip r:embed="rId3"/>
          <a:stretch>
            <a:fillRect/>
          </a:stretch>
        </p:blipFill>
        <p:spPr>
          <a:xfrm>
            <a:off x="7351682" y="6613894"/>
            <a:ext cx="1530780" cy="208971"/>
          </a:xfrm>
          <a:prstGeom prst="rect">
            <a:avLst/>
          </a:prstGeom>
        </p:spPr>
      </p:pic>
    </p:spTree>
    <p:extLst>
      <p:ext uri="{BB962C8B-B14F-4D97-AF65-F5344CB8AC3E}">
        <p14:creationId xmlns:p14="http://schemas.microsoft.com/office/powerpoint/2010/main" val="3806829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4EDA1B-CBC6-4862-B1EA-DC5023DCFC7C}" type="datetime1">
              <a:rPr lang="en-US" smtClean="0"/>
              <a:t>5/1/2017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3763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790578-92C5-46EA-98D1-1DD34A31026E}" type="datetime1">
              <a:rPr lang="en-US" smtClean="0"/>
              <a:t>5/1/2017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pic>
        <p:nvPicPr>
          <p:cNvPr id="8" name="Picture 7"/>
          <p:cNvPicPr/>
          <p:nvPr userDrawn="1"/>
        </p:nvPicPr>
        <p:blipFill>
          <a:blip r:embed="rId2">
            <a:extLst>
              <a:ext uri="{28A0092B-C50C-407E-A947-70E740481C1C}">
                <a14:useLocalDpi xmlns:a14="http://schemas.microsoft.com/office/drawing/2010/main" val="0"/>
              </a:ext>
            </a:extLst>
          </a:blip>
          <a:stretch>
            <a:fillRect/>
          </a:stretch>
        </p:blipFill>
        <p:spPr>
          <a:xfrm>
            <a:off x="677334" y="6197548"/>
            <a:ext cx="2946400" cy="502285"/>
          </a:xfrm>
          <a:prstGeom prst="rect">
            <a:avLst/>
          </a:prstGeom>
        </p:spPr>
      </p:pic>
    </p:spTree>
    <p:extLst>
      <p:ext uri="{BB962C8B-B14F-4D97-AF65-F5344CB8AC3E}">
        <p14:creationId xmlns:p14="http://schemas.microsoft.com/office/powerpoint/2010/main" val="1072851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B26A3F-F06D-4762-B24B-2F52515E934E}" type="datetime1">
              <a:rPr lang="en-US" smtClean="0"/>
              <a:t>5/1/2017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840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094CE9F-0F59-4AA4-859C-D3034375803B}" type="datetime1">
              <a:rPr lang="en-US" smtClean="0"/>
              <a:t>5/1/2017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8269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4BCE9F-E204-4BB9-9908-06950AAA27DB}" type="datetime1">
              <a:rPr lang="en-US" smtClean="0"/>
              <a:t>5/1/2017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4080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44E6971-461A-445B-8926-923EEB89CA0D}" type="datetime1">
              <a:rPr lang="en-US" smtClean="0"/>
              <a:t>5/1/2017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109455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36423EB-457D-43DF-B3A9-95DFB150B101}" type="datetime1">
              <a:rPr lang="en-US" smtClean="0"/>
              <a:t>5/1/2017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00348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15DD41F-ADFD-48C2-B0A4-D4C7639AF41F}" type="datetime1">
              <a:rPr lang="en-US" smtClean="0"/>
              <a:t>5/1/2017</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0334719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Lst>
  <p:hf hdr="0" ftr="0" dt="0"/>
  <p:txStyles>
    <p:titleStyle>
      <a:lvl1pPr algn="l" defTabSz="457200" rtl="0" eaLnBrk="1" latinLnBrk="0" hangingPunct="1">
        <a:spcBef>
          <a:spcPct val="0"/>
        </a:spcBef>
        <a:buNone/>
        <a:defRPr sz="3600" b="1"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2.xml"/><Relationship Id="rId6" Type="http://schemas.openxmlformats.org/officeDocument/2006/relationships/image" Target="../media/image48.jp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3.xml"/><Relationship Id="rId5" Type="http://schemas.openxmlformats.org/officeDocument/2006/relationships/image" Target="../media/image49.jp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www.youtube.com/watch?v=fc_0KK5zRE8" TargetMode="External"/><Relationship Id="rId13" Type="http://schemas.openxmlformats.org/officeDocument/2006/relationships/hyperlink" Target="http://www.cancer.org/healthy/toolsandcalculators/videos/index" TargetMode="External"/><Relationship Id="rId3" Type="http://schemas.openxmlformats.org/officeDocument/2006/relationships/hyperlink" Target="http://healthliteracy.worlded.org/heal/friends/index.html" TargetMode="External"/><Relationship Id="rId7" Type="http://schemas.openxmlformats.org/officeDocument/2006/relationships/hyperlink" Target="http://www.youtube.com/watch?v=mtojVs9b150" TargetMode="External"/><Relationship Id="rId12" Type="http://schemas.openxmlformats.org/officeDocument/2006/relationships/hyperlink" Target="http://www.youtube.com/watch?v=eaB_iErfjrQ"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www.youtube.com/watch?v=Du1dnKppn-s&amp;list=UUiMg06DjcUk5FRiM3g5sqoQ" TargetMode="External"/><Relationship Id="rId11" Type="http://schemas.openxmlformats.org/officeDocument/2006/relationships/hyperlink" Target="http://www.youtube.com/watch?v=2vI6T2Jn1Kw" TargetMode="External"/><Relationship Id="rId5" Type="http://schemas.openxmlformats.org/officeDocument/2006/relationships/hyperlink" Target="http://healthliteracy.worlded.org/docs/MScanlon2/index.htm" TargetMode="External"/><Relationship Id="rId10" Type="http://schemas.openxmlformats.org/officeDocument/2006/relationships/hyperlink" Target="http://www.youtube.com/watch?feature=player_embedded&amp;v=LyfDT8MhXnE" TargetMode="External"/><Relationship Id="rId4" Type="http://schemas.openxmlformats.org/officeDocument/2006/relationships/hyperlink" Target="http://healthliteracy.worlded.org/docs/Mary/introduction.html" TargetMode="External"/><Relationship Id="rId9" Type="http://schemas.openxmlformats.org/officeDocument/2006/relationships/hyperlink" Target="http://www.youtube.com/watch?feature=player_embedded&amp;v=2aeKuzPwSSU"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57.png"/><Relationship Id="rId3" Type="http://schemas.openxmlformats.org/officeDocument/2006/relationships/hyperlink" Target="https://thenounproject.com/" TargetMode="External"/><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2.png"/><Relationship Id="rId10" Type="http://schemas.openxmlformats.org/officeDocument/2006/relationships/image" Target="../media/image54.png"/><Relationship Id="rId4" Type="http://schemas.openxmlformats.org/officeDocument/2006/relationships/image" Target="../media/image1.png"/><Relationship Id="rId9" Type="http://schemas.openxmlformats.org/officeDocument/2006/relationships/image" Target="../media/image5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4.xml"/><Relationship Id="rId7" Type="http://schemas.openxmlformats.org/officeDocument/2006/relationships/image" Target="../media/image14.png"/><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27.jpe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15859" y="3734311"/>
            <a:ext cx="7766936" cy="1096899"/>
          </a:xfrm>
        </p:spPr>
        <p:txBody>
          <a:bodyPr>
            <a:normAutofit/>
          </a:bodyPr>
          <a:lstStyle/>
          <a:p>
            <a:r>
              <a:rPr lang="en-US" sz="2800" dirty="0"/>
              <a:t>Patient Education Presentation</a:t>
            </a:r>
          </a:p>
        </p:txBody>
      </p:sp>
      <p:sp>
        <p:nvSpPr>
          <p:cNvPr id="6" name="Rectangle 5"/>
          <p:cNvSpPr/>
          <p:nvPr/>
        </p:nvSpPr>
        <p:spPr>
          <a:xfrm>
            <a:off x="49822" y="6543816"/>
            <a:ext cx="7107116" cy="276999"/>
          </a:xfrm>
          <a:prstGeom prst="rect">
            <a:avLst/>
          </a:prstGeom>
        </p:spPr>
        <p:txBody>
          <a:bodyPr wrap="square">
            <a:spAutoFit/>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Last update 12/29/16</a:t>
            </a:r>
            <a:endParaRPr lang="en-US" sz="1200" dirty="0"/>
          </a:p>
        </p:txBody>
      </p:sp>
      <p:pic>
        <p:nvPicPr>
          <p:cNvPr id="3074" name="Picture 2" descr="http://foundation.cap.org/wp-content/themes/seller/assets/images/STT-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4486" y="2352285"/>
            <a:ext cx="667702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7156938" y="6409320"/>
            <a:ext cx="1787771" cy="268993"/>
          </a:xfrm>
          <a:prstGeom prst="rect">
            <a:avLst/>
          </a:prstGeom>
        </p:spPr>
      </p:pic>
      <p:sp>
        <p:nvSpPr>
          <p:cNvPr id="4" name="Rectangle 3"/>
          <p:cNvSpPr/>
          <p:nvPr/>
        </p:nvSpPr>
        <p:spPr>
          <a:xfrm>
            <a:off x="49822" y="5943652"/>
            <a:ext cx="6505296" cy="600164"/>
          </a:xfrm>
          <a:prstGeom prst="rect">
            <a:avLst/>
          </a:prstGeom>
        </p:spPr>
        <p:txBody>
          <a:bodyPr wrap="square">
            <a:spAutoFit/>
          </a:bodyPr>
          <a:lstStyle/>
          <a:p>
            <a:r>
              <a:rPr lang="en-US" sz="1100" b="1" dirty="0">
                <a:latin typeface="Calibri" panose="020F0502020204030204" pitchFamily="34" charset="0"/>
                <a:ea typeface="Times New Roman" panose="02020603050405020304" pitchFamily="18" charset="0"/>
                <a:cs typeface="Times New Roman" panose="02020603050405020304" pitchFamily="18" charset="0"/>
              </a:rPr>
              <a:t>This educational module is the property of the CAP Foundation. The material within is presented for entirely non-profit, educational purposes. Permission to reproduce this work, in part or in entirety, for any purpose other than use in the See, Test &amp; Treat program must be granted in writing by the CAP Foundation. </a:t>
            </a:r>
            <a:endParaRPr lang="en-US" sz="11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3796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756138" y="3734311"/>
            <a:ext cx="8526657" cy="1096899"/>
          </a:xfrm>
        </p:spPr>
        <p:txBody>
          <a:bodyPr>
            <a:normAutofit/>
          </a:bodyPr>
          <a:lstStyle/>
          <a:p>
            <a:r>
              <a:rPr lang="en-US" sz="2800" dirty="0"/>
              <a:t>Cervical Health</a:t>
            </a:r>
          </a:p>
          <a:p>
            <a:endParaRPr lang="en-US" sz="2800" dirty="0"/>
          </a:p>
        </p:txBody>
      </p:sp>
      <p:pic>
        <p:nvPicPr>
          <p:cNvPr id="3074" name="Picture 2" descr="http://foundation.cap.org/wp-content/themes/seller/assets/images/ST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486" y="2352285"/>
            <a:ext cx="667702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7156938" y="6409320"/>
            <a:ext cx="1787771" cy="268993"/>
          </a:xfrm>
          <a:prstGeom prst="rect">
            <a:avLst/>
          </a:prstGeom>
        </p:spPr>
      </p:pic>
    </p:spTree>
    <p:extLst>
      <p:ext uri="{BB962C8B-B14F-4D97-AF65-F5344CB8AC3E}">
        <p14:creationId xmlns:p14="http://schemas.microsoft.com/office/powerpoint/2010/main" val="2447965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91" y="184151"/>
            <a:ext cx="9774471" cy="1320800"/>
          </a:xfrm>
        </p:spPr>
        <p:txBody>
          <a:bodyPr/>
          <a:lstStyle/>
          <a:p>
            <a:r>
              <a:rPr lang="en-US" dirty="0"/>
              <a:t>What is Cervical Cancer?</a:t>
            </a:r>
          </a:p>
        </p:txBody>
      </p:sp>
      <p:sp>
        <p:nvSpPr>
          <p:cNvPr id="3" name="Content Placeholder 2"/>
          <p:cNvSpPr>
            <a:spLocks noGrp="1"/>
          </p:cNvSpPr>
          <p:nvPr>
            <p:ph idx="1"/>
          </p:nvPr>
        </p:nvSpPr>
        <p:spPr>
          <a:xfrm>
            <a:off x="337091" y="938463"/>
            <a:ext cx="7637534" cy="5273485"/>
          </a:xfrm>
        </p:spPr>
        <p:txBody>
          <a:bodyPr>
            <a:noAutofit/>
          </a:bodyPr>
          <a:lstStyle/>
          <a:p>
            <a:pPr>
              <a:lnSpc>
                <a:spcPct val="150000"/>
              </a:lnSpc>
              <a:buFont typeface="Wingdings" panose="05000000000000000000" pitchFamily="2" charset="2"/>
              <a:buChar char="§"/>
            </a:pPr>
            <a:r>
              <a:rPr lang="en-US" sz="2800" b="1" dirty="0">
                <a:latin typeface="Corbel" panose="020B0503020204020204" pitchFamily="34" charset="0"/>
              </a:rPr>
              <a:t>Breast cancer starts when cells within the breast grow out of control. </a:t>
            </a:r>
          </a:p>
          <a:p>
            <a:pPr>
              <a:lnSpc>
                <a:spcPct val="150000"/>
              </a:lnSpc>
              <a:buFont typeface="Wingdings" panose="05000000000000000000" pitchFamily="2" charset="2"/>
              <a:buChar char="§"/>
            </a:pPr>
            <a:r>
              <a:rPr lang="en-US" sz="2800" b="1" dirty="0">
                <a:latin typeface="Corbel" panose="020B0503020204020204" pitchFamily="34" charset="0"/>
              </a:rPr>
              <a:t>These cells can often be seen on mammography or felt as a lump or nodule. </a:t>
            </a:r>
          </a:p>
          <a:p>
            <a:pPr>
              <a:lnSpc>
                <a:spcPct val="150000"/>
              </a:lnSpc>
              <a:buFont typeface="Wingdings" panose="05000000000000000000" pitchFamily="2" charset="2"/>
              <a:buChar char="§"/>
            </a:pPr>
            <a:r>
              <a:rPr lang="en-US" sz="2800" b="1" dirty="0">
                <a:latin typeface="Corbel" panose="020B0503020204020204" pitchFamily="34" charset="0"/>
              </a:rPr>
              <a:t>A tumor is an abnormal growth of cells in the body.</a:t>
            </a:r>
          </a:p>
          <a:p>
            <a:pPr marL="0" indent="0">
              <a:buNone/>
            </a:pPr>
            <a:endParaRPr lang="en-US" sz="2800" b="1" dirty="0">
              <a:latin typeface="Corbel" panose="020B0503020204020204" pitchFamily="34" charset="0"/>
            </a:endParaRPr>
          </a:p>
          <a:p>
            <a:pPr marL="0" indent="0">
              <a:buNone/>
            </a:pPr>
            <a:endParaRPr lang="en-US" sz="2800" dirty="0">
              <a:latin typeface="Corbel" panose="020B0503020204020204" pitchFamily="34" charset="0"/>
            </a:endParaRPr>
          </a:p>
        </p:txBody>
      </p:sp>
      <p:sp>
        <p:nvSpPr>
          <p:cNvPr id="6" name="Slide Number Placeholder 5"/>
          <p:cNvSpPr>
            <a:spLocks noGrp="1"/>
          </p:cNvSpPr>
          <p:nvPr>
            <p:ph type="sldNum" sz="quarter" idx="12"/>
          </p:nvPr>
        </p:nvSpPr>
        <p:spPr/>
        <p:txBody>
          <a:bodyPr/>
          <a:lstStyle/>
          <a:p>
            <a:fld id="{519954A3-9DFD-4C44-94BA-B95130A3BA1C}" type="slidenum">
              <a:rPr lang="en-US" smtClean="0"/>
              <a:t>11</a:t>
            </a:fld>
            <a:endParaRPr lang="en-US" dirty="0"/>
          </a:p>
        </p:txBody>
      </p:sp>
      <p:pic>
        <p:nvPicPr>
          <p:cNvPr id="7" name="Picture 6"/>
          <p:cNvPicPr>
            <a:picLocks noChangeAspect="1"/>
          </p:cNvPicPr>
          <p:nvPr/>
        </p:nvPicPr>
        <p:blipFill>
          <a:blip r:embed="rId3"/>
          <a:stretch>
            <a:fillRect/>
          </a:stretch>
        </p:blipFill>
        <p:spPr>
          <a:xfrm>
            <a:off x="7778681" y="1610315"/>
            <a:ext cx="4166173" cy="27788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22686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86" y="164004"/>
            <a:ext cx="8596668" cy="989144"/>
          </a:xfrm>
        </p:spPr>
        <p:txBody>
          <a:bodyPr>
            <a:normAutofit/>
          </a:bodyPr>
          <a:lstStyle/>
          <a:p>
            <a:r>
              <a:rPr lang="en-US" b="1" dirty="0"/>
              <a:t>Signs of </a:t>
            </a:r>
            <a:r>
              <a:rPr lang="en-US" dirty="0"/>
              <a:t>C</a:t>
            </a:r>
            <a:r>
              <a:rPr lang="en-US" b="1" dirty="0"/>
              <a:t>ervical Cancer</a:t>
            </a:r>
          </a:p>
        </p:txBody>
      </p:sp>
      <p:sp>
        <p:nvSpPr>
          <p:cNvPr id="3" name="Rectangle 2"/>
          <p:cNvSpPr/>
          <p:nvPr/>
        </p:nvSpPr>
        <p:spPr>
          <a:xfrm>
            <a:off x="322386" y="1026457"/>
            <a:ext cx="9076232" cy="4708981"/>
          </a:xfrm>
          <a:prstGeom prst="rect">
            <a:avLst/>
          </a:prstGeom>
        </p:spPr>
        <p:txBody>
          <a:bodyPr wrap="square">
            <a:spAutoFit/>
          </a:bodyPr>
          <a:lstStyle/>
          <a:p>
            <a:r>
              <a:rPr lang="en-US" sz="1600" b="1" dirty="0">
                <a:latin typeface="Corbel" panose="020B0503020204020204" pitchFamily="34" charset="0"/>
              </a:rPr>
              <a:t>Note: Women with early cervical cancers and pre-cancers usually have </a:t>
            </a:r>
            <a:r>
              <a:rPr lang="en-US" sz="1600" b="1" u="sng" dirty="0">
                <a:latin typeface="Corbel" panose="020B0503020204020204" pitchFamily="34" charset="0"/>
              </a:rPr>
              <a:t>no</a:t>
            </a:r>
            <a:r>
              <a:rPr lang="en-US" sz="1600" b="1" dirty="0">
                <a:latin typeface="Corbel" panose="020B0503020204020204" pitchFamily="34" charset="0"/>
              </a:rPr>
              <a:t> symptoms!</a:t>
            </a:r>
            <a:endParaRPr lang="en-US" sz="1600" dirty="0">
              <a:latin typeface="Corbel" panose="020B0503020204020204" pitchFamily="34" charset="0"/>
            </a:endParaRPr>
          </a:p>
          <a:p>
            <a:r>
              <a:rPr lang="en-US" sz="1600" i="1" dirty="0">
                <a:latin typeface="Corbel" panose="020B0503020204020204" pitchFamily="34" charset="0"/>
              </a:rPr>
              <a:t>That is why regularly scheduled exams are essential, so be sure to get a well woman exam once a year.</a:t>
            </a:r>
          </a:p>
          <a:p>
            <a:endParaRPr lang="en-US" sz="1600" b="1" dirty="0">
              <a:latin typeface="Corbel" panose="020B0503020204020204" pitchFamily="34" charset="0"/>
            </a:endParaRPr>
          </a:p>
          <a:p>
            <a:pPr>
              <a:lnSpc>
                <a:spcPct val="150000"/>
              </a:lnSpc>
            </a:pPr>
            <a:r>
              <a:rPr lang="en-US" sz="1400" dirty="0">
                <a:latin typeface="Corbel" panose="020B0503020204020204" pitchFamily="34" charset="0"/>
              </a:rPr>
              <a:t>Remember...cervical cancer starts when cells within the cervix grow out of control.</a:t>
            </a:r>
          </a:p>
          <a:p>
            <a:pPr>
              <a:lnSpc>
                <a:spcPct val="150000"/>
              </a:lnSpc>
            </a:pPr>
            <a:endParaRPr lang="en-US" sz="1400" dirty="0">
              <a:latin typeface="Corbel" panose="020B0503020204020204" pitchFamily="34" charset="0"/>
            </a:endParaRPr>
          </a:p>
          <a:p>
            <a:pPr>
              <a:lnSpc>
                <a:spcPct val="150000"/>
              </a:lnSpc>
            </a:pPr>
            <a:r>
              <a:rPr lang="en-US" sz="1400" b="1" dirty="0">
                <a:latin typeface="Corbel" panose="020B0503020204020204" pitchFamily="34" charset="0"/>
              </a:rPr>
              <a:t>Symptoms often do not begin until the cancer grows into nearby tissue. </a:t>
            </a:r>
          </a:p>
          <a:p>
            <a:pPr>
              <a:lnSpc>
                <a:spcPct val="150000"/>
              </a:lnSpc>
            </a:pPr>
            <a:r>
              <a:rPr lang="en-US" sz="1400" dirty="0">
                <a:latin typeface="Corbel" panose="020B0503020204020204" pitchFamily="34" charset="0"/>
              </a:rPr>
              <a:t>When this happens, common symptoms are:</a:t>
            </a:r>
          </a:p>
          <a:p>
            <a:pPr marL="342900" indent="-342900">
              <a:lnSpc>
                <a:spcPct val="150000"/>
              </a:lnSpc>
              <a:buFont typeface="Wingdings" panose="05000000000000000000" pitchFamily="2" charset="2"/>
              <a:buChar char="q"/>
            </a:pPr>
            <a:r>
              <a:rPr lang="en-US" sz="1400" dirty="0">
                <a:latin typeface="Corbel" panose="020B0503020204020204" pitchFamily="34" charset="0"/>
              </a:rPr>
              <a:t>Abnormal bleeding</a:t>
            </a:r>
          </a:p>
          <a:p>
            <a:pPr marL="342900" indent="-342900">
              <a:lnSpc>
                <a:spcPct val="150000"/>
              </a:lnSpc>
              <a:buFont typeface="Wingdings" panose="05000000000000000000" pitchFamily="2" charset="2"/>
              <a:buChar char="q"/>
            </a:pPr>
            <a:r>
              <a:rPr lang="en-US" sz="1400" dirty="0">
                <a:latin typeface="Corbel" panose="020B0503020204020204" pitchFamily="34" charset="0"/>
              </a:rPr>
              <a:t>Pelvic pain not related to your menstrual cycle</a:t>
            </a:r>
          </a:p>
          <a:p>
            <a:pPr marL="342900" indent="-342900">
              <a:lnSpc>
                <a:spcPct val="150000"/>
              </a:lnSpc>
              <a:buFont typeface="Wingdings" panose="05000000000000000000" pitchFamily="2" charset="2"/>
              <a:buChar char="q"/>
            </a:pPr>
            <a:r>
              <a:rPr lang="en-US" sz="1400" dirty="0">
                <a:latin typeface="Corbel" panose="020B0503020204020204" pitchFamily="34" charset="0"/>
              </a:rPr>
              <a:t>Heavy or unusual discharge that may be watery, thick, and possibly have a foul odor</a:t>
            </a:r>
          </a:p>
          <a:p>
            <a:pPr marL="342900" indent="-342900">
              <a:lnSpc>
                <a:spcPct val="150000"/>
              </a:lnSpc>
              <a:buFont typeface="Wingdings" panose="05000000000000000000" pitchFamily="2" charset="2"/>
              <a:buChar char="q"/>
            </a:pPr>
            <a:r>
              <a:rPr lang="en-US" sz="1400" dirty="0">
                <a:latin typeface="Corbel" panose="020B0503020204020204" pitchFamily="34" charset="0"/>
              </a:rPr>
              <a:t>Increased urinary frequency</a:t>
            </a:r>
          </a:p>
          <a:p>
            <a:pPr marL="342900" indent="-342900">
              <a:lnSpc>
                <a:spcPct val="150000"/>
              </a:lnSpc>
              <a:buFont typeface="Wingdings" panose="05000000000000000000" pitchFamily="2" charset="2"/>
              <a:buChar char="q"/>
            </a:pPr>
            <a:r>
              <a:rPr lang="en-US" sz="1400" dirty="0">
                <a:latin typeface="Corbel" panose="020B0503020204020204" pitchFamily="34" charset="0"/>
              </a:rPr>
              <a:t>Pain during urination or difficulty urinating</a:t>
            </a:r>
          </a:p>
          <a:p>
            <a:pPr>
              <a:lnSpc>
                <a:spcPct val="150000"/>
              </a:lnSpc>
            </a:pPr>
            <a:endParaRPr lang="en-US" sz="1400" dirty="0">
              <a:latin typeface="Corbel" panose="020B0503020204020204" pitchFamily="34" charset="0"/>
            </a:endParaRPr>
          </a:p>
          <a:p>
            <a:pPr>
              <a:lnSpc>
                <a:spcPct val="150000"/>
              </a:lnSpc>
            </a:pPr>
            <a:endParaRPr lang="en-US" sz="1400" dirty="0">
              <a:latin typeface="Corbel" panose="020B0503020204020204" pitchFamily="34" charset="0"/>
            </a:endParaRPr>
          </a:p>
          <a:p>
            <a:pPr>
              <a:lnSpc>
                <a:spcPct val="150000"/>
              </a:lnSpc>
            </a:pPr>
            <a:r>
              <a:rPr lang="en-US" sz="1400" b="1" dirty="0">
                <a:latin typeface="Corbel" panose="020B0503020204020204" pitchFamily="34" charset="0"/>
              </a:rPr>
              <a:t>If you ever do have any of these symptoms, please see a health care professional right away.</a:t>
            </a:r>
            <a:endParaRPr lang="en-US" sz="1600" b="1" dirty="0">
              <a:latin typeface="Corbel" panose="020B0503020204020204" pitchFamily="34" charset="0"/>
            </a:endParaRPr>
          </a:p>
        </p:txBody>
      </p:sp>
      <p:sp>
        <p:nvSpPr>
          <p:cNvPr id="5" name="Slide Number Placeholder 4"/>
          <p:cNvSpPr>
            <a:spLocks noGrp="1"/>
          </p:cNvSpPr>
          <p:nvPr>
            <p:ph type="sldNum" sz="quarter" idx="12"/>
          </p:nvPr>
        </p:nvSpPr>
        <p:spPr/>
        <p:txBody>
          <a:bodyPr/>
          <a:lstStyle/>
          <a:p>
            <a:fld id="{519954A3-9DFD-4C44-94BA-B95130A3BA1C}" type="slidenum">
              <a:rPr lang="en-US" smtClean="0"/>
              <a:t>12</a:t>
            </a:fld>
            <a:endParaRPr lang="en-US" dirty="0"/>
          </a:p>
        </p:txBody>
      </p:sp>
      <p:grpSp>
        <p:nvGrpSpPr>
          <p:cNvPr id="7" name="Group 6"/>
          <p:cNvGrpSpPr/>
          <p:nvPr/>
        </p:nvGrpSpPr>
        <p:grpSpPr>
          <a:xfrm>
            <a:off x="9080571" y="3732826"/>
            <a:ext cx="2638958" cy="3052464"/>
            <a:chOff x="9017471" y="3313474"/>
            <a:chExt cx="2638958" cy="3052464"/>
          </a:xfrm>
        </p:grpSpPr>
        <p:pic>
          <p:nvPicPr>
            <p:cNvPr id="31" name="Picture 30"/>
            <p:cNvPicPr>
              <a:picLocks noChangeAspect="1"/>
            </p:cNvPicPr>
            <p:nvPr/>
          </p:nvPicPr>
          <p:blipFill rotWithShape="1">
            <a:blip r:embed="rId2"/>
            <a:srcRect l="13689" t="187" r="18553" b="15324"/>
            <a:stretch/>
          </p:blipFill>
          <p:spPr>
            <a:xfrm>
              <a:off x="9017471" y="3313474"/>
              <a:ext cx="2638958" cy="3052464"/>
            </a:xfrm>
            <a:prstGeom prst="rect">
              <a:avLst/>
            </a:prstGeom>
            <a:solidFill>
              <a:schemeClr val="bg1"/>
            </a:solidFill>
            <a:ln w="38100">
              <a:solidFill>
                <a:schemeClr val="accent1"/>
              </a:solidFill>
            </a:ln>
          </p:spPr>
        </p:pic>
        <p:sp>
          <p:nvSpPr>
            <p:cNvPr id="29" name="Rectangle 28"/>
            <p:cNvSpPr/>
            <p:nvPr/>
          </p:nvSpPr>
          <p:spPr>
            <a:xfrm>
              <a:off x="9017471" y="5809070"/>
              <a:ext cx="2638958" cy="534243"/>
            </a:xfrm>
            <a:prstGeom prst="rect">
              <a:avLst/>
            </a:prstGeom>
            <a:solidFill>
              <a:schemeClr val="bg1"/>
            </a:solidFill>
          </p:spPr>
          <p:txBody>
            <a:bodyPr wrap="square">
              <a:spAutoFit/>
            </a:bodyPr>
            <a:lstStyle/>
            <a:p>
              <a:pPr algn="ctr">
                <a:lnSpc>
                  <a:spcPct val="115000"/>
                </a:lnSpc>
              </a:pPr>
              <a:r>
                <a:rPr lang="en-US" sz="1200" b="1" dirty="0">
                  <a:latin typeface="Calibri" panose="020F0502020204030204" pitchFamily="34" charset="0"/>
                  <a:ea typeface="Calibri" panose="020F0502020204030204" pitchFamily="34" charset="0"/>
                  <a:cs typeface="Times New Roman" panose="02020603050405020304" pitchFamily="18" charset="0"/>
                </a:rPr>
                <a:t>Abnormal bleeding or unusual discharge from the vagina</a:t>
              </a:r>
              <a:endParaRPr lang="es-ES" sz="5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oup 5"/>
          <p:cNvGrpSpPr/>
          <p:nvPr/>
        </p:nvGrpSpPr>
        <p:grpSpPr>
          <a:xfrm>
            <a:off x="7349084" y="1949254"/>
            <a:ext cx="2638958" cy="2871451"/>
            <a:chOff x="7839357" y="729762"/>
            <a:chExt cx="2638958" cy="2442760"/>
          </a:xfrm>
        </p:grpSpPr>
        <p:pic>
          <p:nvPicPr>
            <p:cNvPr id="22" name="Picture 21"/>
            <p:cNvPicPr>
              <a:picLocks noChangeAspect="1"/>
            </p:cNvPicPr>
            <p:nvPr/>
          </p:nvPicPr>
          <p:blipFill rotWithShape="1">
            <a:blip r:embed="rId3"/>
            <a:srcRect b="15138"/>
            <a:stretch/>
          </p:blipFill>
          <p:spPr>
            <a:xfrm>
              <a:off x="7839357" y="729762"/>
              <a:ext cx="2638958" cy="2433136"/>
            </a:xfrm>
            <a:prstGeom prst="rect">
              <a:avLst/>
            </a:prstGeom>
            <a:solidFill>
              <a:schemeClr val="bg1"/>
            </a:solidFill>
            <a:ln w="38100">
              <a:solidFill>
                <a:schemeClr val="accent1"/>
              </a:solidFill>
            </a:ln>
          </p:spPr>
        </p:pic>
        <p:sp>
          <p:nvSpPr>
            <p:cNvPr id="25" name="Rectangle 24"/>
            <p:cNvSpPr/>
            <p:nvPr/>
          </p:nvSpPr>
          <p:spPr>
            <a:xfrm>
              <a:off x="7848148" y="2572165"/>
              <a:ext cx="2630167" cy="600357"/>
            </a:xfrm>
            <a:prstGeom prst="rect">
              <a:avLst/>
            </a:prstGeom>
            <a:solidFill>
              <a:schemeClr val="bg1"/>
            </a:solidFill>
          </p:spPr>
          <p:txBody>
            <a:bodyPr wrap="square">
              <a:spAutoFit/>
            </a:bodyPr>
            <a:lstStyle/>
            <a:p>
              <a:pPr algn="ctr">
                <a:lnSpc>
                  <a:spcPct val="115000"/>
                </a:lnSpc>
              </a:pPr>
              <a:r>
                <a:rPr lang="en-US" sz="1200" b="1" dirty="0">
                  <a:latin typeface="Calibri" panose="020F0502020204030204" pitchFamily="34" charset="0"/>
                  <a:ea typeface="Calibri" panose="020F0502020204030204" pitchFamily="34" charset="0"/>
                  <a:cs typeface="Times New Roman" panose="02020603050405020304" pitchFamily="18" charset="0"/>
                </a:rPr>
                <a:t>Pain or difficulty during urination or pain during intercourse.</a:t>
              </a:r>
              <a:endParaRPr lang="en-US" sz="1000"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endParaRPr lang="en-US" sz="500" b="1" dirty="0">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133636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713" y="195142"/>
            <a:ext cx="8596668" cy="1320800"/>
          </a:xfrm>
        </p:spPr>
        <p:txBody>
          <a:bodyPr/>
          <a:lstStyle/>
          <a:p>
            <a:r>
              <a:rPr lang="en-US" dirty="0"/>
              <a:t>Types of Cervical Cancer</a:t>
            </a:r>
          </a:p>
        </p:txBody>
      </p:sp>
      <p:sp>
        <p:nvSpPr>
          <p:cNvPr id="3" name="Content Placeholder 2"/>
          <p:cNvSpPr>
            <a:spLocks noGrp="1"/>
          </p:cNvSpPr>
          <p:nvPr>
            <p:ph idx="1"/>
          </p:nvPr>
        </p:nvSpPr>
        <p:spPr>
          <a:xfrm>
            <a:off x="321713" y="855542"/>
            <a:ext cx="6633002" cy="3880773"/>
          </a:xfrm>
        </p:spPr>
        <p:txBody>
          <a:bodyPr>
            <a:noAutofit/>
          </a:bodyPr>
          <a:lstStyle/>
          <a:p>
            <a:pPr marL="0" indent="0">
              <a:lnSpc>
                <a:spcPct val="150000"/>
              </a:lnSpc>
              <a:buNone/>
            </a:pPr>
            <a:r>
              <a:rPr lang="en-US" sz="1600" b="1" dirty="0">
                <a:latin typeface="Corbel" panose="020B0503020204020204" pitchFamily="34" charset="0"/>
              </a:rPr>
              <a:t>The most common type of cervical cancer is </a:t>
            </a:r>
            <a:r>
              <a:rPr lang="en-US" sz="1600" b="1" i="1" dirty="0">
                <a:latin typeface="Corbel" panose="020B0503020204020204" pitchFamily="34" charset="0"/>
              </a:rPr>
              <a:t>squamous cell carcinoma</a:t>
            </a:r>
            <a:r>
              <a:rPr lang="en-US" sz="1600" b="1" dirty="0">
                <a:latin typeface="Corbel" panose="020B0503020204020204" pitchFamily="34" charset="0"/>
              </a:rPr>
              <a:t>.</a:t>
            </a:r>
          </a:p>
          <a:p>
            <a:pPr>
              <a:lnSpc>
                <a:spcPct val="150000"/>
              </a:lnSpc>
            </a:pPr>
            <a:r>
              <a:rPr lang="en-US" sz="1600" dirty="0">
                <a:latin typeface="Corbel" panose="020B0503020204020204" pitchFamily="34" charset="0"/>
              </a:rPr>
              <a:t>Squamous cells are thin, flat cells that look like fish scales, and are found in the tissue that forms the surface of the skin.</a:t>
            </a:r>
          </a:p>
          <a:p>
            <a:pPr>
              <a:lnSpc>
                <a:spcPct val="150000"/>
              </a:lnSpc>
            </a:pPr>
            <a:r>
              <a:rPr lang="en-US" sz="1600" dirty="0">
                <a:latin typeface="Corbel" panose="020B0503020204020204" pitchFamily="34" charset="0"/>
              </a:rPr>
              <a:t>The squamous cells right at the entry of the cervix, at the outermost layer of the skin, are most susceptible to </a:t>
            </a:r>
            <a:r>
              <a:rPr lang="en-US" sz="1600" i="1" dirty="0">
                <a:latin typeface="Corbel" panose="020B0503020204020204" pitchFamily="34" charset="0"/>
              </a:rPr>
              <a:t>human papilloma virus </a:t>
            </a:r>
            <a:r>
              <a:rPr lang="en-US" sz="1600" dirty="0">
                <a:latin typeface="Corbel" panose="020B0503020204020204" pitchFamily="34" charset="0"/>
              </a:rPr>
              <a:t>(HPV). </a:t>
            </a:r>
          </a:p>
          <a:p>
            <a:pPr>
              <a:lnSpc>
                <a:spcPct val="150000"/>
              </a:lnSpc>
            </a:pPr>
            <a:r>
              <a:rPr lang="en-US" sz="1600" dirty="0">
                <a:latin typeface="Corbel" panose="020B0503020204020204" pitchFamily="34" charset="0"/>
              </a:rPr>
              <a:t>This is why we do the Pap test and will discuss your test results with you.</a:t>
            </a:r>
          </a:p>
          <a:p>
            <a:pPr marL="0" indent="0">
              <a:lnSpc>
                <a:spcPct val="150000"/>
              </a:lnSpc>
              <a:buNone/>
            </a:pPr>
            <a:endParaRPr lang="en-US" sz="1400" dirty="0">
              <a:latin typeface="Corbel" panose="020B0503020204020204" pitchFamily="34" charset="0"/>
            </a:endParaRPr>
          </a:p>
          <a:p>
            <a:pPr>
              <a:lnSpc>
                <a:spcPct val="150000"/>
              </a:lnSpc>
            </a:pPr>
            <a:endParaRPr lang="en-US" sz="1400" dirty="0"/>
          </a:p>
        </p:txBody>
      </p:sp>
      <p:sp>
        <p:nvSpPr>
          <p:cNvPr id="4" name="Slide Number Placeholder 3"/>
          <p:cNvSpPr>
            <a:spLocks noGrp="1"/>
          </p:cNvSpPr>
          <p:nvPr>
            <p:ph type="sldNum" sz="quarter" idx="12"/>
          </p:nvPr>
        </p:nvSpPr>
        <p:spPr/>
        <p:txBody>
          <a:bodyPr/>
          <a:lstStyle/>
          <a:p>
            <a:fld id="{519954A3-9DFD-4C44-94BA-B95130A3BA1C}" type="slidenum">
              <a:rPr lang="en-US" smtClean="0"/>
              <a:t>13</a:t>
            </a:fld>
            <a:endParaRPr lang="en-US" dirty="0"/>
          </a:p>
        </p:txBody>
      </p:sp>
      <p:pic>
        <p:nvPicPr>
          <p:cNvPr id="6" name="Picture 5"/>
          <p:cNvPicPr>
            <a:picLocks noChangeAspect="1"/>
          </p:cNvPicPr>
          <p:nvPr/>
        </p:nvPicPr>
        <p:blipFill rotWithShape="1">
          <a:blip r:embed="rId2"/>
          <a:srcRect l="49376"/>
          <a:stretch/>
        </p:blipFill>
        <p:spPr>
          <a:xfrm>
            <a:off x="7060224" y="550014"/>
            <a:ext cx="4934814" cy="5491348"/>
          </a:xfrm>
          <a:prstGeom prst="rect">
            <a:avLst/>
          </a:prstGeom>
          <a:ln w="38100">
            <a:solidFill>
              <a:schemeClr val="accent1"/>
            </a:solidFill>
          </a:ln>
        </p:spPr>
      </p:pic>
      <p:pic>
        <p:nvPicPr>
          <p:cNvPr id="9" name="Picture 8"/>
          <p:cNvPicPr>
            <a:picLocks noChangeAspect="1"/>
          </p:cNvPicPr>
          <p:nvPr/>
        </p:nvPicPr>
        <p:blipFill>
          <a:blip r:embed="rId3"/>
          <a:stretch>
            <a:fillRect/>
          </a:stretch>
        </p:blipFill>
        <p:spPr>
          <a:xfrm>
            <a:off x="1864937" y="3703355"/>
            <a:ext cx="3841379" cy="25659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7060224" y="6142318"/>
            <a:ext cx="6096000" cy="253916"/>
          </a:xfrm>
          <a:prstGeom prst="rect">
            <a:avLst/>
          </a:prstGeom>
        </p:spPr>
        <p:txBody>
          <a:bodyPr>
            <a:spAutoFit/>
          </a:bodyPr>
          <a:lstStyle/>
          <a:p>
            <a:r>
              <a:rPr lang="en-US" sz="1000" dirty="0"/>
              <a:t>Image source: https://www.cancer.gov/types/cervical/understanding-cervical-changes</a:t>
            </a:r>
          </a:p>
        </p:txBody>
      </p:sp>
    </p:spTree>
    <p:extLst>
      <p:ext uri="{BB962C8B-B14F-4D97-AF65-F5344CB8AC3E}">
        <p14:creationId xmlns:p14="http://schemas.microsoft.com/office/powerpoint/2010/main" val="2657304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91" y="184151"/>
            <a:ext cx="9774471" cy="1320800"/>
          </a:xfrm>
        </p:spPr>
        <p:txBody>
          <a:bodyPr/>
          <a:lstStyle/>
          <a:p>
            <a:r>
              <a:rPr lang="en-US" dirty="0"/>
              <a:t>Did You Know? </a:t>
            </a:r>
          </a:p>
        </p:txBody>
      </p:sp>
      <p:sp>
        <p:nvSpPr>
          <p:cNvPr id="3" name="Content Placeholder 2"/>
          <p:cNvSpPr>
            <a:spLocks noGrp="1"/>
          </p:cNvSpPr>
          <p:nvPr>
            <p:ph idx="1"/>
          </p:nvPr>
        </p:nvSpPr>
        <p:spPr>
          <a:xfrm>
            <a:off x="335306" y="997286"/>
            <a:ext cx="7041440" cy="5226638"/>
          </a:xfrm>
        </p:spPr>
        <p:txBody>
          <a:bodyPr>
            <a:noAutofit/>
          </a:bodyPr>
          <a:lstStyle/>
          <a:p>
            <a:r>
              <a:rPr lang="en-US" sz="2000" dirty="0">
                <a:latin typeface="Corbel" panose="020B0503020204020204" pitchFamily="34" charset="0"/>
              </a:rPr>
              <a:t>Embarrassment is one of the major causes of not getting tested for cervical cancer.</a:t>
            </a:r>
          </a:p>
          <a:p>
            <a:r>
              <a:rPr lang="en-US" sz="2000" dirty="0">
                <a:latin typeface="Corbel" panose="020B0503020204020204" pitchFamily="34" charset="0"/>
              </a:rPr>
              <a:t>Even though women may feel something is wrong, they may not seek help due to fear.</a:t>
            </a:r>
          </a:p>
          <a:p>
            <a:r>
              <a:rPr lang="en-US" sz="2000" dirty="0">
                <a:latin typeface="Corbel" panose="020B0503020204020204" pitchFamily="34" charset="0"/>
              </a:rPr>
              <a:t>Men have a very important role to play in </a:t>
            </a:r>
            <a:r>
              <a:rPr lang="en-US" sz="2000" b="1" dirty="0">
                <a:latin typeface="Corbel" panose="020B0503020204020204" pitchFamily="34" charset="0"/>
              </a:rPr>
              <a:t>cervical</a:t>
            </a:r>
            <a:r>
              <a:rPr lang="en-US" sz="2000" dirty="0">
                <a:latin typeface="Corbel" panose="020B0503020204020204" pitchFamily="34" charset="0"/>
              </a:rPr>
              <a:t> health. Many women  need encouragement to get their routine screenings </a:t>
            </a:r>
          </a:p>
          <a:p>
            <a:r>
              <a:rPr lang="en-US" sz="2000" dirty="0">
                <a:latin typeface="Corbel" panose="020B0503020204020204" pitchFamily="34" charset="0"/>
              </a:rPr>
              <a:t>Most cases of cervical cancer are caused by infection with HPV, a sexually transmitted virus that enters cervical cells and can cause them to change. </a:t>
            </a:r>
          </a:p>
          <a:p>
            <a:r>
              <a:rPr lang="en-US" sz="2000" dirty="0">
                <a:latin typeface="Corbel" panose="020B0503020204020204" pitchFamily="34" charset="0"/>
              </a:rPr>
              <a:t>There are over 3,500 preventable deaths from cervical cancer each year.</a:t>
            </a:r>
          </a:p>
          <a:p>
            <a:pPr marL="0" indent="0">
              <a:buNone/>
            </a:pPr>
            <a:r>
              <a:rPr lang="en-US" sz="2000" b="1" dirty="0">
                <a:latin typeface="Corbel" panose="020B0503020204020204" pitchFamily="34" charset="0"/>
              </a:rPr>
              <a:t>In most cases, problems can be prevented through early detection and treatment before cancer develops!</a:t>
            </a:r>
            <a:endParaRPr lang="en-US" sz="2000" dirty="0">
              <a:latin typeface="Corbel" panose="020B0503020204020204" pitchFamily="34" charset="0"/>
            </a:endParaRPr>
          </a:p>
          <a:p>
            <a:endParaRPr lang="en-US" sz="1600" dirty="0">
              <a:latin typeface="Corbel" panose="020B0503020204020204" pitchFamily="34" charset="0"/>
            </a:endParaRPr>
          </a:p>
        </p:txBody>
      </p:sp>
      <p:sp>
        <p:nvSpPr>
          <p:cNvPr id="6" name="Slide Number Placeholder 5"/>
          <p:cNvSpPr>
            <a:spLocks noGrp="1"/>
          </p:cNvSpPr>
          <p:nvPr>
            <p:ph type="sldNum" sz="quarter" idx="12"/>
          </p:nvPr>
        </p:nvSpPr>
        <p:spPr/>
        <p:txBody>
          <a:bodyPr/>
          <a:lstStyle/>
          <a:p>
            <a:fld id="{519954A3-9DFD-4C44-94BA-B95130A3BA1C}" type="slidenum">
              <a:rPr lang="en-US" smtClean="0"/>
              <a:t>14</a:t>
            </a:fld>
            <a:endParaRPr lang="en-US" dirty="0"/>
          </a:p>
        </p:txBody>
      </p:sp>
      <p:pic>
        <p:nvPicPr>
          <p:cNvPr id="4" name="Picture 3"/>
          <p:cNvPicPr>
            <a:picLocks noChangeAspect="1"/>
          </p:cNvPicPr>
          <p:nvPr/>
        </p:nvPicPr>
        <p:blipFill>
          <a:blip r:embed="rId2"/>
          <a:stretch>
            <a:fillRect/>
          </a:stretch>
        </p:blipFill>
        <p:spPr>
          <a:xfrm>
            <a:off x="7531685" y="617802"/>
            <a:ext cx="4492012" cy="29928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32300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575" y="258806"/>
            <a:ext cx="10321843" cy="1152326"/>
          </a:xfrm>
        </p:spPr>
        <p:txBody>
          <a:bodyPr>
            <a:normAutofit/>
          </a:bodyPr>
          <a:lstStyle/>
          <a:p>
            <a:r>
              <a:rPr lang="en-US" sz="3200" b="1" dirty="0"/>
              <a:t>What Can Lower the Risk of Cervical Cancer?</a:t>
            </a:r>
          </a:p>
        </p:txBody>
      </p:sp>
      <p:sp>
        <p:nvSpPr>
          <p:cNvPr id="3" name="Content Placeholder 2"/>
          <p:cNvSpPr>
            <a:spLocks noGrp="1"/>
          </p:cNvSpPr>
          <p:nvPr>
            <p:ph idx="1"/>
          </p:nvPr>
        </p:nvSpPr>
        <p:spPr>
          <a:xfrm>
            <a:off x="275914" y="999999"/>
            <a:ext cx="7247272" cy="5406488"/>
          </a:xfrm>
        </p:spPr>
        <p:txBody>
          <a:bodyPr>
            <a:noAutofit/>
          </a:bodyPr>
          <a:lstStyle/>
          <a:p>
            <a:pPr>
              <a:buFont typeface="Wingdings" panose="05000000000000000000" pitchFamily="2" charset="2"/>
              <a:buChar char="q"/>
            </a:pPr>
            <a:r>
              <a:rPr lang="en-US" sz="2000" b="1" dirty="0">
                <a:latin typeface="Corbel" panose="020B0503020204020204" pitchFamily="34" charset="0"/>
              </a:rPr>
              <a:t>If you are over 30, get tested for HPV: </a:t>
            </a:r>
            <a:r>
              <a:rPr lang="en-US" sz="2000" dirty="0">
                <a:latin typeface="Corbel" panose="020B0503020204020204" pitchFamily="34" charset="0"/>
              </a:rPr>
              <a:t>The most important risk factor for cervical cancer is infection by HPV.  Know your status!</a:t>
            </a:r>
          </a:p>
          <a:p>
            <a:pPr>
              <a:buFont typeface="Wingdings" panose="05000000000000000000" pitchFamily="2" charset="2"/>
              <a:buChar char="q"/>
            </a:pPr>
            <a:r>
              <a:rPr lang="en-US" sz="2000" b="1" dirty="0">
                <a:latin typeface="Corbel" panose="020B0503020204020204" pitchFamily="34" charset="0"/>
              </a:rPr>
              <a:t>Quit Smoking:  </a:t>
            </a:r>
            <a:r>
              <a:rPr lang="en-US" sz="2000" dirty="0">
                <a:latin typeface="Corbel" panose="020B0503020204020204" pitchFamily="34" charset="0"/>
              </a:rPr>
              <a:t>Women who smoke are about twice as likely as non-smokers to get cervical cancer. </a:t>
            </a:r>
          </a:p>
          <a:p>
            <a:pPr>
              <a:buFont typeface="Wingdings" panose="05000000000000000000" pitchFamily="2" charset="2"/>
              <a:buChar char="q"/>
            </a:pPr>
            <a:r>
              <a:rPr lang="en-US" sz="2000" b="1" dirty="0">
                <a:latin typeface="Corbel" panose="020B0503020204020204" pitchFamily="34" charset="0"/>
              </a:rPr>
              <a:t>Keep a Healthy Weight: </a:t>
            </a:r>
            <a:r>
              <a:rPr lang="en-US" sz="2000" dirty="0">
                <a:latin typeface="Corbel" panose="020B0503020204020204" pitchFamily="34" charset="0"/>
              </a:rPr>
              <a:t>Overweight women are more likely to develop a form of cancer of the cervix.</a:t>
            </a:r>
          </a:p>
          <a:p>
            <a:pPr>
              <a:buFont typeface="Wingdings" panose="05000000000000000000" pitchFamily="2" charset="2"/>
              <a:buChar char="q"/>
            </a:pPr>
            <a:r>
              <a:rPr lang="en-US" sz="2000" b="1" dirty="0">
                <a:latin typeface="Corbel" panose="020B0503020204020204" pitchFamily="34" charset="0"/>
              </a:rPr>
              <a:t>Talk About Your Family History: </a:t>
            </a:r>
            <a:r>
              <a:rPr lang="en-US" sz="2000" dirty="0">
                <a:latin typeface="Corbel" panose="020B0503020204020204" pitchFamily="34" charset="0"/>
              </a:rPr>
              <a:t>You may be at high risk of cervical cancer if you have a mother or sister who developed cervical or ovarian cancer (especially at an early age) or if you have multiple family members (including males) who developed cervical, ovarian or prostate cancer. </a:t>
            </a:r>
          </a:p>
          <a:p>
            <a:pPr>
              <a:buFont typeface="Wingdings" panose="05000000000000000000" pitchFamily="2" charset="2"/>
              <a:buChar char="q"/>
            </a:pPr>
            <a:r>
              <a:rPr lang="en-US" sz="2000" b="1" dirty="0">
                <a:latin typeface="Corbel" panose="020B0503020204020204" pitchFamily="34" charset="0"/>
              </a:rPr>
              <a:t>Most importantly, Keep Getting Screened!  </a:t>
            </a:r>
            <a:r>
              <a:rPr lang="en-US" sz="2000" dirty="0">
                <a:latin typeface="Corbel" panose="020B0503020204020204" pitchFamily="34" charset="0"/>
              </a:rPr>
              <a:t>Regularly scheduled cervical cancer screening remains the single best way to protect yourself from the disease! If you have any questions about the tests, be sure to talk to your Doctor.</a:t>
            </a:r>
          </a:p>
          <a:p>
            <a:pPr marL="0" indent="0">
              <a:buNone/>
            </a:pPr>
            <a:endParaRPr lang="en-US" sz="2400" b="1" dirty="0">
              <a:latin typeface="Corbel" panose="020B0503020204020204" pitchFamily="34" charset="0"/>
            </a:endParaRPr>
          </a:p>
        </p:txBody>
      </p:sp>
      <p:sp>
        <p:nvSpPr>
          <p:cNvPr id="7" name="Slide Number Placeholder 6"/>
          <p:cNvSpPr>
            <a:spLocks noGrp="1"/>
          </p:cNvSpPr>
          <p:nvPr>
            <p:ph type="sldNum" sz="quarter" idx="12"/>
          </p:nvPr>
        </p:nvSpPr>
        <p:spPr/>
        <p:txBody>
          <a:bodyPr/>
          <a:lstStyle/>
          <a:p>
            <a:fld id="{519954A3-9DFD-4C44-94BA-B95130A3BA1C}" type="slidenum">
              <a:rPr lang="en-US" smtClean="0"/>
              <a:t>15</a:t>
            </a:fld>
            <a:endParaRPr lang="en-US" dirty="0"/>
          </a:p>
        </p:txBody>
      </p:sp>
      <p:pic>
        <p:nvPicPr>
          <p:cNvPr id="6" name="Picture 5"/>
          <p:cNvPicPr>
            <a:picLocks noChangeAspect="1"/>
          </p:cNvPicPr>
          <p:nvPr/>
        </p:nvPicPr>
        <p:blipFill>
          <a:blip r:embed="rId2"/>
          <a:stretch>
            <a:fillRect/>
          </a:stretch>
        </p:blipFill>
        <p:spPr>
          <a:xfrm>
            <a:off x="7755987" y="1111145"/>
            <a:ext cx="4320047" cy="28814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Content Placeholder 2"/>
          <p:cNvSpPr txBox="1">
            <a:spLocks/>
          </p:cNvSpPr>
          <p:nvPr/>
        </p:nvSpPr>
        <p:spPr>
          <a:xfrm>
            <a:off x="880264" y="2977227"/>
            <a:ext cx="7046290" cy="388077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US" sz="1400" dirty="0">
              <a:latin typeface="Corbel" panose="020B0503020204020204" pitchFamily="34" charset="0"/>
            </a:endParaRPr>
          </a:p>
        </p:txBody>
      </p:sp>
    </p:spTree>
    <p:extLst>
      <p:ext uri="{BB962C8B-B14F-4D97-AF65-F5344CB8AC3E}">
        <p14:creationId xmlns:p14="http://schemas.microsoft.com/office/powerpoint/2010/main" val="1903340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15859" y="3734311"/>
            <a:ext cx="7766936" cy="1096899"/>
          </a:xfrm>
        </p:spPr>
        <p:txBody>
          <a:bodyPr>
            <a:normAutofit/>
          </a:bodyPr>
          <a:lstStyle/>
          <a:p>
            <a:r>
              <a:rPr lang="en-US" sz="2800" dirty="0"/>
              <a:t>Breast Health</a:t>
            </a:r>
          </a:p>
        </p:txBody>
      </p:sp>
      <p:pic>
        <p:nvPicPr>
          <p:cNvPr id="3074" name="Picture 2" descr="http://foundation.cap.org/wp-content/themes/seller/assets/images/ST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486" y="2352285"/>
            <a:ext cx="667702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7156938" y="6409320"/>
            <a:ext cx="1787771" cy="268993"/>
          </a:xfrm>
          <a:prstGeom prst="rect">
            <a:avLst/>
          </a:prstGeom>
        </p:spPr>
      </p:pic>
    </p:spTree>
    <p:extLst>
      <p:ext uri="{BB962C8B-B14F-4D97-AF65-F5344CB8AC3E}">
        <p14:creationId xmlns:p14="http://schemas.microsoft.com/office/powerpoint/2010/main" val="47302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91" y="184151"/>
            <a:ext cx="9774471" cy="1320800"/>
          </a:xfrm>
        </p:spPr>
        <p:txBody>
          <a:bodyPr/>
          <a:lstStyle/>
          <a:p>
            <a:r>
              <a:rPr lang="en-US" dirty="0"/>
              <a:t>What is Breast Cancer?</a:t>
            </a:r>
          </a:p>
        </p:txBody>
      </p:sp>
      <p:sp>
        <p:nvSpPr>
          <p:cNvPr id="3" name="Content Placeholder 2"/>
          <p:cNvSpPr>
            <a:spLocks noGrp="1"/>
          </p:cNvSpPr>
          <p:nvPr>
            <p:ph idx="1"/>
          </p:nvPr>
        </p:nvSpPr>
        <p:spPr>
          <a:xfrm>
            <a:off x="337091" y="938463"/>
            <a:ext cx="7637534" cy="5273485"/>
          </a:xfrm>
        </p:spPr>
        <p:txBody>
          <a:bodyPr>
            <a:noAutofit/>
          </a:bodyPr>
          <a:lstStyle/>
          <a:p>
            <a:pPr>
              <a:lnSpc>
                <a:spcPct val="150000"/>
              </a:lnSpc>
              <a:buFont typeface="Wingdings" panose="05000000000000000000" pitchFamily="2" charset="2"/>
              <a:buChar char="§"/>
            </a:pPr>
            <a:r>
              <a:rPr lang="en-US" sz="2800" b="1" dirty="0">
                <a:latin typeface="Corbel" panose="020B0503020204020204" pitchFamily="34" charset="0"/>
              </a:rPr>
              <a:t>Breast cancer starts when cells within the breast grow out of control. </a:t>
            </a:r>
          </a:p>
          <a:p>
            <a:pPr>
              <a:lnSpc>
                <a:spcPct val="150000"/>
              </a:lnSpc>
              <a:buFont typeface="Wingdings" panose="05000000000000000000" pitchFamily="2" charset="2"/>
              <a:buChar char="§"/>
            </a:pPr>
            <a:r>
              <a:rPr lang="en-US" sz="2800" b="1" dirty="0">
                <a:latin typeface="Corbel" panose="020B0503020204020204" pitchFamily="34" charset="0"/>
              </a:rPr>
              <a:t>These cells can often be seen on mammography or felt as a lump or nodule. </a:t>
            </a:r>
          </a:p>
          <a:p>
            <a:pPr>
              <a:lnSpc>
                <a:spcPct val="150000"/>
              </a:lnSpc>
              <a:buFont typeface="Wingdings" panose="05000000000000000000" pitchFamily="2" charset="2"/>
              <a:buChar char="§"/>
            </a:pPr>
            <a:r>
              <a:rPr lang="en-US" sz="2800" b="1" dirty="0">
                <a:latin typeface="Corbel" panose="020B0503020204020204" pitchFamily="34" charset="0"/>
              </a:rPr>
              <a:t>A tumor is an abnormal growth of cells in the body.</a:t>
            </a:r>
          </a:p>
          <a:p>
            <a:pPr marL="0" indent="0">
              <a:buNone/>
            </a:pPr>
            <a:endParaRPr lang="en-US" sz="2800" b="1" dirty="0">
              <a:latin typeface="Corbel" panose="020B0503020204020204" pitchFamily="34" charset="0"/>
            </a:endParaRPr>
          </a:p>
          <a:p>
            <a:pPr marL="0" indent="0">
              <a:buNone/>
            </a:pPr>
            <a:endParaRPr lang="en-US" sz="2800" dirty="0">
              <a:latin typeface="Corbel" panose="020B0503020204020204" pitchFamily="34" charset="0"/>
            </a:endParaRPr>
          </a:p>
        </p:txBody>
      </p:sp>
      <p:sp>
        <p:nvSpPr>
          <p:cNvPr id="6" name="Slide Number Placeholder 5"/>
          <p:cNvSpPr>
            <a:spLocks noGrp="1"/>
          </p:cNvSpPr>
          <p:nvPr>
            <p:ph type="sldNum" sz="quarter" idx="12"/>
          </p:nvPr>
        </p:nvSpPr>
        <p:spPr/>
        <p:txBody>
          <a:bodyPr/>
          <a:lstStyle/>
          <a:p>
            <a:fld id="{519954A3-9DFD-4C44-94BA-B95130A3BA1C}" type="slidenum">
              <a:rPr lang="en-US" smtClean="0"/>
              <a:t>17</a:t>
            </a:fld>
            <a:endParaRPr lang="en-US" dirty="0"/>
          </a:p>
        </p:txBody>
      </p:sp>
      <p:pic>
        <p:nvPicPr>
          <p:cNvPr id="7" name="Picture 6"/>
          <p:cNvPicPr>
            <a:picLocks noChangeAspect="1"/>
          </p:cNvPicPr>
          <p:nvPr/>
        </p:nvPicPr>
        <p:blipFill>
          <a:blip r:embed="rId3"/>
          <a:stretch>
            <a:fillRect/>
          </a:stretch>
        </p:blipFill>
        <p:spPr>
          <a:xfrm>
            <a:off x="7778681" y="1610315"/>
            <a:ext cx="4166173" cy="27788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869762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86" y="164004"/>
            <a:ext cx="8596668" cy="989144"/>
          </a:xfrm>
        </p:spPr>
        <p:txBody>
          <a:bodyPr>
            <a:normAutofit/>
          </a:bodyPr>
          <a:lstStyle/>
          <a:p>
            <a:r>
              <a:rPr lang="en-US" b="1" dirty="0"/>
              <a:t>Key Terms and Anatomy of the Breast</a:t>
            </a:r>
          </a:p>
        </p:txBody>
      </p:sp>
      <p:sp>
        <p:nvSpPr>
          <p:cNvPr id="3" name="Rectangle 2"/>
          <p:cNvSpPr/>
          <p:nvPr/>
        </p:nvSpPr>
        <p:spPr>
          <a:xfrm>
            <a:off x="331177" y="828487"/>
            <a:ext cx="9611476" cy="523220"/>
          </a:xfrm>
          <a:prstGeom prst="rect">
            <a:avLst/>
          </a:prstGeom>
        </p:spPr>
        <p:txBody>
          <a:bodyPr wrap="square">
            <a:spAutoFit/>
          </a:bodyPr>
          <a:lstStyle/>
          <a:p>
            <a:r>
              <a:rPr lang="en-US" sz="2800" b="1" dirty="0">
                <a:latin typeface="Corbel" panose="020B0503020204020204" pitchFamily="34" charset="0"/>
              </a:rPr>
              <a:t>If you aren’t sure what a word means, be sure to ask!  </a:t>
            </a:r>
          </a:p>
        </p:txBody>
      </p:sp>
      <p:sp>
        <p:nvSpPr>
          <p:cNvPr id="15" name="Rectangle 14"/>
          <p:cNvSpPr/>
          <p:nvPr/>
        </p:nvSpPr>
        <p:spPr>
          <a:xfrm>
            <a:off x="2746169" y="6446899"/>
            <a:ext cx="4781491" cy="276999"/>
          </a:xfrm>
          <a:prstGeom prst="rect">
            <a:avLst/>
          </a:prstGeom>
        </p:spPr>
        <p:txBody>
          <a:bodyPr wrap="square">
            <a:spAutoFit/>
          </a:bodyPr>
          <a:lstStyle/>
          <a:p>
            <a:r>
              <a:rPr lang="en-US" sz="1200" dirty="0">
                <a:latin typeface="Corbel" panose="020B0503020204020204" pitchFamily="34" charset="0"/>
              </a:rPr>
              <a:t>Image source: http://Patient.info/diagram/breast-diagram</a:t>
            </a:r>
          </a:p>
        </p:txBody>
      </p:sp>
      <p:pic>
        <p:nvPicPr>
          <p:cNvPr id="4" name="Picture 3"/>
          <p:cNvPicPr>
            <a:picLocks noChangeAspect="1"/>
          </p:cNvPicPr>
          <p:nvPr/>
        </p:nvPicPr>
        <p:blipFill>
          <a:blip r:embed="rId3"/>
          <a:stretch>
            <a:fillRect/>
          </a:stretch>
        </p:blipFill>
        <p:spPr>
          <a:xfrm>
            <a:off x="553440" y="1451151"/>
            <a:ext cx="3936503" cy="4862739"/>
          </a:xfrm>
          <a:prstGeom prst="rect">
            <a:avLst/>
          </a:prstGeom>
          <a:ln w="28575">
            <a:solidFill>
              <a:schemeClr val="accent1"/>
            </a:solidFill>
          </a:ln>
          <a:effectLst>
            <a:outerShdw blurRad="63500" sx="102000" sy="102000" algn="ctr" rotWithShape="0">
              <a:prstClr val="black">
                <a:alpha val="40000"/>
              </a:prstClr>
            </a:outerShdw>
          </a:effectLst>
        </p:spPr>
      </p:pic>
      <p:sp>
        <p:nvSpPr>
          <p:cNvPr id="5" name="Slide Number Placeholder 4"/>
          <p:cNvSpPr>
            <a:spLocks noGrp="1"/>
          </p:cNvSpPr>
          <p:nvPr>
            <p:ph type="sldNum" sz="quarter" idx="12"/>
          </p:nvPr>
        </p:nvSpPr>
        <p:spPr/>
        <p:txBody>
          <a:bodyPr/>
          <a:lstStyle/>
          <a:p>
            <a:fld id="{519954A3-9DFD-4C44-94BA-B95130A3BA1C}" type="slidenum">
              <a:rPr lang="en-US" smtClean="0"/>
              <a:t>18</a:t>
            </a:fld>
            <a:endParaRPr lang="en-US" dirty="0"/>
          </a:p>
        </p:txBody>
      </p:sp>
      <p:pic>
        <p:nvPicPr>
          <p:cNvPr id="7" name="Picture 6"/>
          <p:cNvPicPr>
            <a:picLocks noChangeAspect="1"/>
          </p:cNvPicPr>
          <p:nvPr/>
        </p:nvPicPr>
        <p:blipFill>
          <a:blip r:embed="rId4"/>
          <a:stretch>
            <a:fillRect/>
          </a:stretch>
        </p:blipFill>
        <p:spPr>
          <a:xfrm>
            <a:off x="4878246" y="1971646"/>
            <a:ext cx="7168414" cy="3366038"/>
          </a:xfrm>
          <a:prstGeom prst="rect">
            <a:avLst/>
          </a:prstGeom>
          <a:ln w="38100">
            <a:solidFill>
              <a:schemeClr val="accent1"/>
            </a:solidFill>
          </a:ln>
        </p:spPr>
      </p:pic>
      <p:sp>
        <p:nvSpPr>
          <p:cNvPr id="9" name="Rectangle 8"/>
          <p:cNvSpPr/>
          <p:nvPr/>
        </p:nvSpPr>
        <p:spPr>
          <a:xfrm>
            <a:off x="8178960" y="5479910"/>
            <a:ext cx="2831640" cy="276999"/>
          </a:xfrm>
          <a:prstGeom prst="rect">
            <a:avLst/>
          </a:prstGeom>
        </p:spPr>
        <p:txBody>
          <a:bodyPr wrap="square">
            <a:spAutoFit/>
          </a:bodyPr>
          <a:lstStyle/>
          <a:p>
            <a:r>
              <a:rPr lang="en-US" sz="1200" dirty="0">
                <a:latin typeface="Corbel" panose="020B0503020204020204" pitchFamily="34" charset="0"/>
              </a:rPr>
              <a:t>Image source: National Cancer Institute</a:t>
            </a:r>
          </a:p>
        </p:txBody>
      </p:sp>
    </p:spTree>
    <p:extLst>
      <p:ext uri="{BB962C8B-B14F-4D97-AF65-F5344CB8AC3E}">
        <p14:creationId xmlns:p14="http://schemas.microsoft.com/office/powerpoint/2010/main" val="3048055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177" y="132808"/>
            <a:ext cx="8596668" cy="989144"/>
          </a:xfrm>
        </p:spPr>
        <p:txBody>
          <a:bodyPr>
            <a:normAutofit/>
          </a:bodyPr>
          <a:lstStyle/>
          <a:p>
            <a:r>
              <a:rPr lang="en-US" b="1" dirty="0"/>
              <a:t>Signs of Breast Cancer</a:t>
            </a:r>
          </a:p>
        </p:txBody>
      </p:sp>
      <p:sp>
        <p:nvSpPr>
          <p:cNvPr id="3" name="Rectangle 2"/>
          <p:cNvSpPr/>
          <p:nvPr/>
        </p:nvSpPr>
        <p:spPr>
          <a:xfrm>
            <a:off x="372901" y="1018974"/>
            <a:ext cx="4050679" cy="4401205"/>
          </a:xfrm>
          <a:prstGeom prst="rect">
            <a:avLst/>
          </a:prstGeom>
        </p:spPr>
        <p:txBody>
          <a:bodyPr wrap="square">
            <a:spAutoFit/>
          </a:bodyPr>
          <a:lstStyle/>
          <a:p>
            <a:r>
              <a:rPr lang="en-US" sz="2800" b="1" dirty="0">
                <a:latin typeface="Corbel" panose="020B0503020204020204" pitchFamily="34" charset="0"/>
              </a:rPr>
              <a:t>The signs of breast cancer are not the same for all women. </a:t>
            </a:r>
          </a:p>
          <a:p>
            <a:endParaRPr lang="en-US" sz="2800" b="1" dirty="0">
              <a:latin typeface="Corbel" panose="020B0503020204020204" pitchFamily="34" charset="0"/>
            </a:endParaRPr>
          </a:p>
          <a:p>
            <a:r>
              <a:rPr lang="en-US" sz="2800" dirty="0">
                <a:latin typeface="Corbel" panose="020B0503020204020204" pitchFamily="34" charset="0"/>
              </a:rPr>
              <a:t>It is very important to know how your breasts normally look and feel. </a:t>
            </a:r>
          </a:p>
          <a:p>
            <a:endParaRPr lang="en-US" sz="2800" dirty="0">
              <a:latin typeface="Corbel" panose="020B0503020204020204" pitchFamily="34" charset="0"/>
            </a:endParaRPr>
          </a:p>
          <a:p>
            <a:r>
              <a:rPr lang="en-US" sz="2800" dirty="0">
                <a:latin typeface="Corbel" panose="020B0503020204020204" pitchFamily="34" charset="0"/>
              </a:rPr>
              <a:t>If you notice any change, see your Doctor! </a:t>
            </a:r>
          </a:p>
        </p:txBody>
      </p:sp>
      <p:sp>
        <p:nvSpPr>
          <p:cNvPr id="31" name="Slide Number Placeholder 4"/>
          <p:cNvSpPr>
            <a:spLocks noGrp="1"/>
          </p:cNvSpPr>
          <p:nvPr>
            <p:ph type="sldNum" sz="quarter" idx="12"/>
          </p:nvPr>
        </p:nvSpPr>
        <p:spPr>
          <a:xfrm>
            <a:off x="8590663" y="6041362"/>
            <a:ext cx="683339" cy="365125"/>
          </a:xfrm>
        </p:spPr>
        <p:txBody>
          <a:bodyPr/>
          <a:lstStyle/>
          <a:p>
            <a:fld id="{519954A3-9DFD-4C44-94BA-B95130A3BA1C}" type="slidenum">
              <a:rPr lang="en-US" smtClean="0"/>
              <a:t>19</a:t>
            </a:fld>
            <a:endParaRPr lang="en-US" dirty="0"/>
          </a:p>
        </p:txBody>
      </p:sp>
      <p:grpSp>
        <p:nvGrpSpPr>
          <p:cNvPr id="78" name="Group 77"/>
          <p:cNvGrpSpPr/>
          <p:nvPr/>
        </p:nvGrpSpPr>
        <p:grpSpPr>
          <a:xfrm>
            <a:off x="4631075" y="1178437"/>
            <a:ext cx="3606464" cy="2549918"/>
            <a:chOff x="7395694" y="160052"/>
            <a:chExt cx="2304288" cy="1645920"/>
          </a:xfrm>
        </p:grpSpPr>
        <p:pic>
          <p:nvPicPr>
            <p:cNvPr id="88" name="Picture 87"/>
            <p:cNvPicPr>
              <a:picLocks noChangeAspect="1"/>
            </p:cNvPicPr>
            <p:nvPr/>
          </p:nvPicPr>
          <p:blipFill>
            <a:blip r:embed="rId3"/>
            <a:stretch>
              <a:fillRect/>
            </a:stretch>
          </p:blipFill>
          <p:spPr>
            <a:xfrm>
              <a:off x="7395694" y="160052"/>
              <a:ext cx="2304288" cy="1645920"/>
            </a:xfrm>
            <a:prstGeom prst="rect">
              <a:avLst/>
            </a:prstGeom>
            <a:ln w="38100">
              <a:solidFill>
                <a:srgbClr val="92D050"/>
              </a:solidFill>
            </a:ln>
          </p:spPr>
        </p:pic>
        <p:sp>
          <p:nvSpPr>
            <p:cNvPr id="89" name="Rectangle 88"/>
            <p:cNvSpPr/>
            <p:nvPr/>
          </p:nvSpPr>
          <p:spPr>
            <a:xfrm>
              <a:off x="7419693" y="166567"/>
              <a:ext cx="2190300" cy="563975"/>
            </a:xfrm>
            <a:prstGeom prst="rect">
              <a:avLst/>
            </a:prstGeom>
            <a:solidFill>
              <a:schemeClr val="bg1"/>
            </a:solidFill>
          </p:spPr>
          <p:txBody>
            <a:bodyPr wrap="square">
              <a:spAutoFit/>
            </a:bodyPr>
            <a:lstStyle/>
            <a:p>
              <a:pPr algn="ctr">
                <a:lnSpc>
                  <a:spcPct val="115000"/>
                </a:lnSpc>
              </a:pPr>
              <a:r>
                <a:rPr lang="es-ES" b="1" dirty="0">
                  <a:latin typeface="Calibri" panose="020F0502020204030204" pitchFamily="34" charset="0"/>
                  <a:ea typeface="Calibri" panose="020F0502020204030204" pitchFamily="34" charset="0"/>
                  <a:cs typeface="Times New Roman" panose="02020603050405020304" pitchFamily="18" charset="0"/>
                </a:rPr>
                <a:t>Skin irritation or dimpling of </a:t>
              </a:r>
              <a:r>
                <a:rPr lang="en-US" b="1" dirty="0">
                  <a:latin typeface="Calibri" panose="020F0502020204030204" pitchFamily="34" charset="0"/>
                  <a:ea typeface="Calibri" panose="020F0502020204030204" pitchFamily="34" charset="0"/>
                  <a:cs typeface="Times New Roman" panose="02020603050405020304" pitchFamily="18" charset="0"/>
                </a:rPr>
                <a:t>breast skin</a:t>
              </a:r>
              <a:endParaRPr lang="es-ES"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endParaRPr lang="es-ES" sz="5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9" name="Group 78"/>
          <p:cNvGrpSpPr/>
          <p:nvPr/>
        </p:nvGrpSpPr>
        <p:grpSpPr>
          <a:xfrm>
            <a:off x="8325615" y="1177207"/>
            <a:ext cx="3606465" cy="2549918"/>
            <a:chOff x="9756257" y="159258"/>
            <a:chExt cx="2304289" cy="1645920"/>
          </a:xfrm>
        </p:grpSpPr>
        <p:pic>
          <p:nvPicPr>
            <p:cNvPr id="86" name="Picture 85"/>
            <p:cNvPicPr>
              <a:picLocks noChangeAspect="1"/>
            </p:cNvPicPr>
            <p:nvPr/>
          </p:nvPicPr>
          <p:blipFill>
            <a:blip r:embed="rId4"/>
            <a:stretch>
              <a:fillRect/>
            </a:stretch>
          </p:blipFill>
          <p:spPr>
            <a:xfrm>
              <a:off x="9756257" y="159258"/>
              <a:ext cx="2304289" cy="1645920"/>
            </a:xfrm>
            <a:prstGeom prst="rect">
              <a:avLst/>
            </a:prstGeom>
            <a:ln w="38100">
              <a:solidFill>
                <a:srgbClr val="92D050"/>
              </a:solidFill>
            </a:ln>
          </p:spPr>
        </p:pic>
        <p:sp>
          <p:nvSpPr>
            <p:cNvPr id="87" name="Rectangle 86"/>
            <p:cNvSpPr/>
            <p:nvPr/>
          </p:nvSpPr>
          <p:spPr>
            <a:xfrm>
              <a:off x="9813251" y="182816"/>
              <a:ext cx="2190300" cy="552406"/>
            </a:xfrm>
            <a:prstGeom prst="rect">
              <a:avLst/>
            </a:prstGeom>
            <a:solidFill>
              <a:schemeClr val="bg1"/>
            </a:solidFill>
          </p:spPr>
          <p:txBody>
            <a:bodyPr wrap="square">
              <a:spAutoFit/>
            </a:bodyPr>
            <a:lstStyle/>
            <a:p>
              <a:pPr algn="ctr">
                <a:lnSpc>
                  <a:spcPct val="115000"/>
                </a:lnSpc>
              </a:pPr>
              <a:r>
                <a:rPr lang="es-ES" b="1" dirty="0">
                  <a:latin typeface="Calibri" panose="020F0502020204030204" pitchFamily="34" charset="0"/>
                  <a:ea typeface="Calibri" panose="020F0502020204030204" pitchFamily="34" charset="0"/>
                  <a:cs typeface="Times New Roman" panose="02020603050405020304" pitchFamily="18" charset="0"/>
                </a:rPr>
                <a:t>Redness, darkening, </a:t>
              </a:r>
              <a:r>
                <a:rPr lang="es-ES" b="1" dirty="0" err="1">
                  <a:latin typeface="Calibri" panose="020F0502020204030204" pitchFamily="34" charset="0"/>
                  <a:ea typeface="Calibri" panose="020F0502020204030204" pitchFamily="34" charset="0"/>
                  <a:cs typeface="Times New Roman" panose="02020603050405020304" pitchFamily="18" charset="0"/>
                </a:rPr>
                <a:t>or</a:t>
              </a:r>
              <a:r>
                <a:rPr lang="es-ES" b="1" dirty="0">
                  <a:latin typeface="Calibri" panose="020F0502020204030204" pitchFamily="34" charset="0"/>
                  <a:ea typeface="Calibri" panose="020F0502020204030204" pitchFamily="34" charset="0"/>
                  <a:cs typeface="Times New Roman" panose="02020603050405020304" pitchFamily="18" charset="0"/>
                </a:rPr>
                <a:t> warmth of the breast </a:t>
              </a:r>
            </a:p>
            <a:p>
              <a:pPr algn="ctr">
                <a:lnSpc>
                  <a:spcPct val="115000"/>
                </a:lnSpc>
              </a:pPr>
              <a:endParaRPr lang="es-ES" sz="4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80" name="Group 79"/>
          <p:cNvGrpSpPr/>
          <p:nvPr/>
        </p:nvGrpSpPr>
        <p:grpSpPr>
          <a:xfrm>
            <a:off x="8327785" y="3782380"/>
            <a:ext cx="3606464" cy="2621419"/>
            <a:chOff x="9757645" y="1863847"/>
            <a:chExt cx="2304288" cy="1645920"/>
          </a:xfrm>
        </p:grpSpPr>
        <p:pic>
          <p:nvPicPr>
            <p:cNvPr id="84" name="Picture 83"/>
            <p:cNvPicPr>
              <a:picLocks noChangeAspect="1"/>
            </p:cNvPicPr>
            <p:nvPr/>
          </p:nvPicPr>
          <p:blipFill>
            <a:blip r:embed="rId5"/>
            <a:stretch>
              <a:fillRect/>
            </a:stretch>
          </p:blipFill>
          <p:spPr>
            <a:xfrm>
              <a:off x="9757645" y="1863847"/>
              <a:ext cx="2304288" cy="1645920"/>
            </a:xfrm>
            <a:prstGeom prst="rect">
              <a:avLst/>
            </a:prstGeom>
            <a:ln w="38100">
              <a:solidFill>
                <a:srgbClr val="92D050"/>
              </a:solidFill>
            </a:ln>
          </p:spPr>
        </p:pic>
        <p:sp>
          <p:nvSpPr>
            <p:cNvPr id="85" name="Rectangle 84"/>
            <p:cNvSpPr/>
            <p:nvPr/>
          </p:nvSpPr>
          <p:spPr>
            <a:xfrm>
              <a:off x="9834798" y="1872831"/>
              <a:ext cx="2190300" cy="550928"/>
            </a:xfrm>
            <a:prstGeom prst="rect">
              <a:avLst/>
            </a:prstGeom>
            <a:solidFill>
              <a:schemeClr val="bg1"/>
            </a:solidFill>
          </p:spPr>
          <p:txBody>
            <a:bodyPr wrap="square">
              <a:spAutoFit/>
            </a:bodyPr>
            <a:lstStyle/>
            <a:p>
              <a:pPr algn="ctr">
                <a:lnSpc>
                  <a:spcPct val="115000"/>
                </a:lnSpc>
              </a:pPr>
              <a:r>
                <a:rPr lang="es-ES" b="1" dirty="0">
                  <a:latin typeface="Calibri" panose="020F0502020204030204" pitchFamily="34" charset="0"/>
                  <a:ea typeface="Calibri" panose="020F0502020204030204" pitchFamily="34" charset="0"/>
                  <a:cs typeface="Times New Roman" panose="02020603050405020304" pitchFamily="18" charset="0"/>
                </a:rPr>
                <a:t>Nipple or breast retraction (turning inward)</a:t>
              </a:r>
            </a:p>
            <a:p>
              <a:pPr algn="ctr">
                <a:lnSpc>
                  <a:spcPct val="115000"/>
                </a:lnSpc>
              </a:pPr>
              <a:endParaRPr lang="es-ES" sz="5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81" name="Group 80"/>
          <p:cNvGrpSpPr/>
          <p:nvPr/>
        </p:nvGrpSpPr>
        <p:grpSpPr>
          <a:xfrm>
            <a:off x="4629512" y="3794724"/>
            <a:ext cx="3608028" cy="2611763"/>
            <a:chOff x="7394696" y="1848812"/>
            <a:chExt cx="2360175" cy="1685840"/>
          </a:xfrm>
        </p:grpSpPr>
        <p:pic>
          <p:nvPicPr>
            <p:cNvPr id="82" name="Picture 81"/>
            <p:cNvPicPr>
              <a:picLocks noChangeAspect="1"/>
            </p:cNvPicPr>
            <p:nvPr/>
          </p:nvPicPr>
          <p:blipFill>
            <a:blip r:embed="rId6"/>
            <a:stretch>
              <a:fillRect/>
            </a:stretch>
          </p:blipFill>
          <p:spPr>
            <a:xfrm>
              <a:off x="7394696" y="1848812"/>
              <a:ext cx="2360175" cy="1685840"/>
            </a:xfrm>
            <a:prstGeom prst="rect">
              <a:avLst/>
            </a:prstGeom>
            <a:ln w="38100">
              <a:solidFill>
                <a:schemeClr val="accent1"/>
              </a:solidFill>
            </a:ln>
          </p:spPr>
        </p:pic>
        <p:sp>
          <p:nvSpPr>
            <p:cNvPr id="83" name="Rectangle 82"/>
            <p:cNvSpPr/>
            <p:nvPr/>
          </p:nvSpPr>
          <p:spPr>
            <a:xfrm>
              <a:off x="7453257" y="1893686"/>
              <a:ext cx="2190300" cy="552406"/>
            </a:xfrm>
            <a:prstGeom prst="rect">
              <a:avLst/>
            </a:prstGeom>
            <a:solidFill>
              <a:schemeClr val="bg1"/>
            </a:solidFill>
          </p:spPr>
          <p:txBody>
            <a:bodyPr wrap="square">
              <a:spAutoFit/>
            </a:bodyPr>
            <a:lstStyle/>
            <a:p>
              <a:pPr algn="ctr">
                <a:lnSpc>
                  <a:spcPct val="115000"/>
                </a:lnSpc>
              </a:pPr>
              <a:r>
                <a:rPr lang="en-US" b="1" dirty="0">
                  <a:latin typeface="Calibri" panose="020F0502020204030204" pitchFamily="34" charset="0"/>
                  <a:ea typeface="Calibri" panose="020F0502020204030204" pitchFamily="34" charset="0"/>
                  <a:cs typeface="Times New Roman" panose="02020603050405020304" pitchFamily="18" charset="0"/>
                </a:rPr>
                <a:t>Redness, </a:t>
              </a:r>
              <a:r>
                <a:rPr lang="es-ES" b="1" dirty="0">
                  <a:latin typeface="Calibri" panose="020F0502020204030204" pitchFamily="34" charset="0"/>
                  <a:ea typeface="Calibri" panose="020F0502020204030204" pitchFamily="34" charset="0"/>
                  <a:cs typeface="Times New Roman" panose="02020603050405020304" pitchFamily="18" charset="0"/>
                </a:rPr>
                <a:t>itchiness, soreness or</a:t>
              </a:r>
            </a:p>
            <a:p>
              <a:pPr algn="ctr">
                <a:lnSpc>
                  <a:spcPct val="115000"/>
                </a:lnSpc>
              </a:pPr>
              <a:r>
                <a:rPr lang="en-US" b="1" dirty="0">
                  <a:latin typeface="Calibri" panose="020F0502020204030204" pitchFamily="34" charset="0"/>
                  <a:ea typeface="Calibri" panose="020F0502020204030204" pitchFamily="34" charset="0"/>
                  <a:cs typeface="Times New Roman" panose="02020603050405020304" pitchFamily="18" charset="0"/>
                </a:rPr>
                <a:t>or thickening of the nipple</a:t>
              </a:r>
            </a:p>
            <a:p>
              <a:pPr algn="ctr">
                <a:lnSpc>
                  <a:spcPct val="115000"/>
                </a:lnSpc>
              </a:pPr>
              <a:endParaRPr lang="en-US" sz="400" b="1" dirty="0">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235456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15074" r="13100" b="1"/>
          <a:stretch/>
        </p:blipFill>
        <p:spPr>
          <a:xfrm>
            <a:off x="20" y="4235547"/>
            <a:ext cx="3393882" cy="2622453"/>
          </a:xfrm>
          <a:custGeom>
            <a:avLst/>
            <a:gdLst>
              <a:gd name="connsiteX0" fmla="*/ 212741 w 3393902"/>
              <a:gd name="connsiteY0" fmla="*/ 0 h 2622453"/>
              <a:gd name="connsiteX1" fmla="*/ 3393902 w 3393902"/>
              <a:gd name="connsiteY1" fmla="*/ 0 h 2622453"/>
              <a:gd name="connsiteX2" fmla="*/ 3002186 w 3393902"/>
              <a:gd name="connsiteY2" fmla="*/ 2622453 h 2622453"/>
              <a:gd name="connsiteX3" fmla="*/ 0 w 3393902"/>
              <a:gd name="connsiteY3" fmla="*/ 2622453 h 2622453"/>
              <a:gd name="connsiteX4" fmla="*/ 0 w 3393902"/>
              <a:gd name="connsiteY4" fmla="*/ 1430607 h 2622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3902" h="2622453">
                <a:moveTo>
                  <a:pt x="212741" y="0"/>
                </a:moveTo>
                <a:lnTo>
                  <a:pt x="3393902" y="0"/>
                </a:lnTo>
                <a:lnTo>
                  <a:pt x="3002186" y="2622453"/>
                </a:lnTo>
                <a:lnTo>
                  <a:pt x="0" y="2622453"/>
                </a:lnTo>
                <a:lnTo>
                  <a:pt x="0" y="1430607"/>
                </a:lnTo>
                <a:close/>
              </a:path>
            </a:pathLst>
          </a:cu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rotWithShape="1">
          <a:blip r:embed="rId4"/>
          <a:srcRect l="11372" r="15030" b="-2"/>
          <a:stretch/>
        </p:blipFill>
        <p:spPr>
          <a:xfrm>
            <a:off x="212548" y="-1"/>
            <a:ext cx="4671437" cy="4236855"/>
          </a:xfrm>
          <a:custGeom>
            <a:avLst/>
            <a:gdLst>
              <a:gd name="connsiteX0" fmla="*/ 630049 w 4671437"/>
              <a:gd name="connsiteY0" fmla="*/ 0 h 4236855"/>
              <a:gd name="connsiteX1" fmla="*/ 4671437 w 4671437"/>
              <a:gd name="connsiteY1" fmla="*/ 0 h 4236855"/>
              <a:gd name="connsiteX2" fmla="*/ 4671437 w 4671437"/>
              <a:gd name="connsiteY2" fmla="*/ 1 h 4236855"/>
              <a:gd name="connsiteX3" fmla="*/ 3814017 w 4671437"/>
              <a:gd name="connsiteY3" fmla="*/ 1 h 4236855"/>
              <a:gd name="connsiteX4" fmla="*/ 3181159 w 4671437"/>
              <a:gd name="connsiteY4" fmla="*/ 4236855 h 4236855"/>
              <a:gd name="connsiteX5" fmla="*/ 0 w 4671437"/>
              <a:gd name="connsiteY5" fmla="*/ 4236855 h 423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1437" h="4236855">
                <a:moveTo>
                  <a:pt x="630049" y="0"/>
                </a:moveTo>
                <a:lnTo>
                  <a:pt x="4671437" y="0"/>
                </a:lnTo>
                <a:lnTo>
                  <a:pt x="4671437" y="1"/>
                </a:lnTo>
                <a:lnTo>
                  <a:pt x="3814017" y="1"/>
                </a:lnTo>
                <a:lnTo>
                  <a:pt x="3181159" y="4236855"/>
                </a:lnTo>
                <a:lnTo>
                  <a:pt x="0" y="4236855"/>
                </a:lnTo>
                <a:close/>
              </a:path>
            </a:pathLst>
          </a:cu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
        <p:nvSpPr>
          <p:cNvPr id="10" name="Isosceles Triangle 3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1" name="Straight Connector 10"/>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12887" y="4236854"/>
            <a:ext cx="32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159225" y="609600"/>
            <a:ext cx="5114776" cy="1320800"/>
          </a:xfrm>
        </p:spPr>
        <p:txBody>
          <a:bodyPr>
            <a:normAutofit/>
          </a:bodyPr>
          <a:lstStyle/>
          <a:p>
            <a:pPr algn="ctr"/>
            <a:r>
              <a:rPr lang="en-US" sz="4400" b="1" dirty="0"/>
              <a:t>Welcome</a:t>
            </a:r>
          </a:p>
        </p:txBody>
      </p:sp>
      <p:sp>
        <p:nvSpPr>
          <p:cNvPr id="3" name="Content Placeholder 2"/>
          <p:cNvSpPr>
            <a:spLocks noGrp="1"/>
          </p:cNvSpPr>
          <p:nvPr>
            <p:ph idx="1"/>
          </p:nvPr>
        </p:nvSpPr>
        <p:spPr>
          <a:xfrm>
            <a:off x="3916156" y="1666000"/>
            <a:ext cx="6524207" cy="3880773"/>
          </a:xfrm>
        </p:spPr>
        <p:txBody>
          <a:bodyPr>
            <a:noAutofit/>
          </a:bodyPr>
          <a:lstStyle/>
          <a:p>
            <a:pPr marL="0" indent="0">
              <a:lnSpc>
                <a:spcPct val="150000"/>
              </a:lnSpc>
              <a:buNone/>
            </a:pPr>
            <a:r>
              <a:rPr lang="en-US" sz="2800" b="1" dirty="0">
                <a:latin typeface="Corbel" panose="020B0503020204020204" pitchFamily="34" charset="0"/>
              </a:rPr>
              <a:t>Being here today is an important step toward staying healthy, for yourself and for your loved ones. We look forward to talking and learning with you.</a:t>
            </a:r>
          </a:p>
          <a:p>
            <a:pPr marL="0" indent="0">
              <a:lnSpc>
                <a:spcPct val="150000"/>
              </a:lnSpc>
              <a:buNone/>
            </a:pPr>
            <a:endParaRPr lang="en-US" sz="2800" b="1" dirty="0">
              <a:latin typeface="Corbel" panose="020B0503020204020204" pitchFamily="34" charset="0"/>
            </a:endParaRPr>
          </a:p>
          <a:p>
            <a:pPr marL="0" indent="0">
              <a:lnSpc>
                <a:spcPct val="150000"/>
              </a:lnSpc>
              <a:buNone/>
            </a:pPr>
            <a:r>
              <a:rPr lang="en-US" sz="2800" b="1" dirty="0">
                <a:latin typeface="Corbel" panose="020B0503020204020204" pitchFamily="34" charset="0"/>
              </a:rPr>
              <a:t>Let’s get started!</a:t>
            </a:r>
            <a:endParaRPr lang="en-US" sz="2800" dirty="0">
              <a:latin typeface="Corbel" panose="020B0503020204020204" pitchFamily="34" charset="0"/>
            </a:endParaRPr>
          </a:p>
        </p:txBody>
      </p:sp>
      <p:sp>
        <p:nvSpPr>
          <p:cNvPr id="4" name="Slide Number Placeholder 3"/>
          <p:cNvSpPr>
            <a:spLocks noGrp="1"/>
          </p:cNvSpPr>
          <p:nvPr>
            <p:ph type="sldNum" sz="quarter" idx="12"/>
          </p:nvPr>
        </p:nvSpPr>
        <p:spPr/>
        <p:txBody>
          <a:bodyPr>
            <a:normAutofit/>
          </a:bodyPr>
          <a:lstStyle/>
          <a:p>
            <a:fld id="{519954A3-9DFD-4C44-94BA-B95130A3BA1C}" type="slidenum">
              <a:rPr lang="en-US" smtClean="0"/>
              <a:t>2</a:t>
            </a:fld>
            <a:endParaRPr lang="en-US" dirty="0"/>
          </a:p>
        </p:txBody>
      </p:sp>
    </p:spTree>
    <p:extLst>
      <p:ext uri="{BB962C8B-B14F-4D97-AF65-F5344CB8AC3E}">
        <p14:creationId xmlns:p14="http://schemas.microsoft.com/office/powerpoint/2010/main" val="1340892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177" y="132808"/>
            <a:ext cx="8596668" cy="989144"/>
          </a:xfrm>
        </p:spPr>
        <p:txBody>
          <a:bodyPr>
            <a:normAutofit/>
          </a:bodyPr>
          <a:lstStyle/>
          <a:p>
            <a:r>
              <a:rPr lang="en-US" b="1" dirty="0"/>
              <a:t>More Signs of Breast Cancer</a:t>
            </a:r>
          </a:p>
        </p:txBody>
      </p:sp>
      <p:sp>
        <p:nvSpPr>
          <p:cNvPr id="6" name="Rectangle 5"/>
          <p:cNvSpPr/>
          <p:nvPr/>
        </p:nvSpPr>
        <p:spPr>
          <a:xfrm>
            <a:off x="417681" y="1039860"/>
            <a:ext cx="3451606" cy="5878532"/>
          </a:xfrm>
          <a:prstGeom prst="rect">
            <a:avLst/>
          </a:prstGeom>
        </p:spPr>
        <p:txBody>
          <a:bodyPr wrap="square">
            <a:spAutoFit/>
          </a:bodyPr>
          <a:lstStyle/>
          <a:p>
            <a:r>
              <a:rPr lang="en-US" sz="2800" b="1" dirty="0">
                <a:latin typeface="Corbel" panose="020B0503020204020204" pitchFamily="34" charset="0"/>
              </a:rPr>
              <a:t>Chances surviving breast cancer are very good, especially if detected early.</a:t>
            </a:r>
          </a:p>
          <a:p>
            <a:endParaRPr lang="en-US" sz="2800" b="1" dirty="0">
              <a:latin typeface="Corbel" panose="020B0503020204020204" pitchFamily="34" charset="0"/>
            </a:endParaRPr>
          </a:p>
          <a:p>
            <a:r>
              <a:rPr lang="en-US" sz="2800" dirty="0">
                <a:latin typeface="Corbel" panose="020B0503020204020204" pitchFamily="34" charset="0"/>
              </a:rPr>
              <a:t>Again, it is very important to know how your breasts normally look and feel and to see your Doctor if you notice any changes.</a:t>
            </a:r>
          </a:p>
          <a:p>
            <a:endParaRPr lang="en-US" sz="2000" b="1" dirty="0">
              <a:latin typeface="Corbel" panose="020B0503020204020204" pitchFamily="34" charset="0"/>
            </a:endParaRPr>
          </a:p>
          <a:p>
            <a:endParaRPr lang="en-US" sz="2000" dirty="0">
              <a:latin typeface="Corbel" panose="020B0503020204020204" pitchFamily="34" charset="0"/>
            </a:endParaRPr>
          </a:p>
        </p:txBody>
      </p:sp>
      <p:sp>
        <p:nvSpPr>
          <p:cNvPr id="19" name="Slide Number Placeholder 4"/>
          <p:cNvSpPr txBox="1">
            <a:spLocks/>
          </p:cNvSpPr>
          <p:nvPr/>
        </p:nvSpPr>
        <p:spPr>
          <a:xfrm>
            <a:off x="8590663" y="6041362"/>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19954A3-9DFD-4C44-94BA-B95130A3BA1C}" type="slidenum">
              <a:rPr lang="en-US" smtClean="0"/>
              <a:pPr/>
              <a:t>20</a:t>
            </a:fld>
            <a:endParaRPr lang="en-US" dirty="0"/>
          </a:p>
        </p:txBody>
      </p:sp>
      <p:grpSp>
        <p:nvGrpSpPr>
          <p:cNvPr id="48" name="Group 47"/>
          <p:cNvGrpSpPr/>
          <p:nvPr/>
        </p:nvGrpSpPr>
        <p:grpSpPr>
          <a:xfrm>
            <a:off x="4465304" y="995670"/>
            <a:ext cx="7130487" cy="5171975"/>
            <a:chOff x="7394697" y="3452088"/>
            <a:chExt cx="4666605" cy="3328768"/>
          </a:xfrm>
        </p:grpSpPr>
        <p:grpSp>
          <p:nvGrpSpPr>
            <p:cNvPr id="49" name="Group 48"/>
            <p:cNvGrpSpPr/>
            <p:nvPr/>
          </p:nvGrpSpPr>
          <p:grpSpPr>
            <a:xfrm>
              <a:off x="9756258" y="3452088"/>
              <a:ext cx="2304289" cy="1645920"/>
              <a:chOff x="9756258" y="3452088"/>
              <a:chExt cx="2304289" cy="1645920"/>
            </a:xfrm>
          </p:grpSpPr>
          <p:pic>
            <p:nvPicPr>
              <p:cNvPr id="59" name="Picture 58"/>
              <p:cNvPicPr>
                <a:picLocks noChangeAspect="1"/>
              </p:cNvPicPr>
              <p:nvPr/>
            </p:nvPicPr>
            <p:blipFill>
              <a:blip r:embed="rId3"/>
              <a:stretch>
                <a:fillRect/>
              </a:stretch>
            </p:blipFill>
            <p:spPr>
              <a:xfrm>
                <a:off x="9756258" y="3452088"/>
                <a:ext cx="2304289" cy="1645920"/>
              </a:xfrm>
              <a:prstGeom prst="rect">
                <a:avLst/>
              </a:prstGeom>
              <a:ln w="38100">
                <a:solidFill>
                  <a:srgbClr val="92D050"/>
                </a:solidFill>
              </a:ln>
            </p:spPr>
          </p:pic>
          <p:sp>
            <p:nvSpPr>
              <p:cNvPr id="60" name="Rectangle 59"/>
              <p:cNvSpPr/>
              <p:nvPr/>
            </p:nvSpPr>
            <p:spPr>
              <a:xfrm>
                <a:off x="9813251" y="3505053"/>
                <a:ext cx="2190300" cy="523082"/>
              </a:xfrm>
              <a:prstGeom prst="rect">
                <a:avLst/>
              </a:prstGeom>
              <a:solidFill>
                <a:schemeClr val="bg1"/>
              </a:solidFill>
            </p:spPr>
            <p:txBody>
              <a:bodyPr wrap="square">
                <a:spAutoFit/>
              </a:bodyPr>
              <a:lstStyle/>
              <a:p>
                <a:pPr algn="ctr">
                  <a:lnSpc>
                    <a:spcPct val="115000"/>
                  </a:lnSpc>
                </a:pPr>
                <a:r>
                  <a:rPr lang="es-ES" b="1" dirty="0">
                    <a:latin typeface="Calibri" panose="020F0502020204030204" pitchFamily="34" charset="0"/>
                    <a:ea typeface="Calibri" panose="020F0502020204030204" pitchFamily="34" charset="0"/>
                    <a:cs typeface="Times New Roman" panose="02020603050405020304" pitchFamily="18" charset="0"/>
                  </a:rPr>
                  <a:t>Breast or nipple pain</a:t>
                </a:r>
              </a:p>
              <a:p>
                <a:pPr algn="ctr">
                  <a:lnSpc>
                    <a:spcPct val="115000"/>
                  </a:lnSpc>
                </a:pPr>
                <a:endParaRPr lang="es-ES"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pPr>
                <a:endParaRPr lang="es-ES" sz="5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0" name="Group 49"/>
            <p:cNvGrpSpPr/>
            <p:nvPr/>
          </p:nvGrpSpPr>
          <p:grpSpPr>
            <a:xfrm>
              <a:off x="7394697" y="5128972"/>
              <a:ext cx="2304288" cy="1645920"/>
              <a:chOff x="7394697" y="5128972"/>
              <a:chExt cx="2304288" cy="1645920"/>
            </a:xfrm>
          </p:grpSpPr>
          <p:pic>
            <p:nvPicPr>
              <p:cNvPr id="57" name="Picture 56"/>
              <p:cNvPicPr>
                <a:picLocks noChangeAspect="1"/>
              </p:cNvPicPr>
              <p:nvPr/>
            </p:nvPicPr>
            <p:blipFill>
              <a:blip r:embed="rId4"/>
              <a:stretch>
                <a:fillRect/>
              </a:stretch>
            </p:blipFill>
            <p:spPr>
              <a:xfrm>
                <a:off x="7394697" y="5128972"/>
                <a:ext cx="2304288" cy="1645920"/>
              </a:xfrm>
              <a:prstGeom prst="rect">
                <a:avLst/>
              </a:prstGeom>
              <a:ln w="38100">
                <a:solidFill>
                  <a:srgbClr val="92D050"/>
                </a:solidFill>
              </a:ln>
            </p:spPr>
          </p:pic>
          <p:sp>
            <p:nvSpPr>
              <p:cNvPr id="58" name="Rectangle 57"/>
              <p:cNvSpPr/>
              <p:nvPr/>
            </p:nvSpPr>
            <p:spPr>
              <a:xfrm>
                <a:off x="7419693" y="5158792"/>
                <a:ext cx="2190300" cy="523082"/>
              </a:xfrm>
              <a:prstGeom prst="rect">
                <a:avLst/>
              </a:prstGeom>
              <a:solidFill>
                <a:schemeClr val="bg1"/>
              </a:solidFill>
            </p:spPr>
            <p:txBody>
              <a:bodyPr wrap="square">
                <a:spAutoFit/>
              </a:bodyPr>
              <a:lstStyle/>
              <a:p>
                <a:pPr algn="ctr">
                  <a:lnSpc>
                    <a:spcPct val="115000"/>
                  </a:lnSpc>
                </a:pPr>
                <a:r>
                  <a:rPr lang="en-US" b="1" dirty="0">
                    <a:latin typeface="Calibri" panose="020F0502020204030204" pitchFamily="34" charset="0"/>
                    <a:ea typeface="Calibri" panose="020F0502020204030204" pitchFamily="34" charset="0"/>
                    <a:cs typeface="Times New Roman" panose="02020603050405020304" pitchFamily="18" charset="0"/>
                  </a:rPr>
                  <a:t>Swelling of all or part of a breast (even if no lump is felt)</a:t>
                </a:r>
              </a:p>
              <a:p>
                <a:pPr>
                  <a:lnSpc>
                    <a:spcPct val="115000"/>
                  </a:lnSpc>
                </a:pPr>
                <a:endParaRPr lang="es-ES" sz="5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1" name="Group 50"/>
            <p:cNvGrpSpPr/>
            <p:nvPr/>
          </p:nvGrpSpPr>
          <p:grpSpPr>
            <a:xfrm>
              <a:off x="7394697" y="3454726"/>
              <a:ext cx="2304289" cy="1645920"/>
              <a:chOff x="7394697" y="3454726"/>
              <a:chExt cx="2304289" cy="1645920"/>
            </a:xfrm>
          </p:grpSpPr>
          <p:pic>
            <p:nvPicPr>
              <p:cNvPr id="55" name="Picture 54"/>
              <p:cNvPicPr>
                <a:picLocks noChangeAspect="1"/>
              </p:cNvPicPr>
              <p:nvPr/>
            </p:nvPicPr>
            <p:blipFill>
              <a:blip r:embed="rId5"/>
              <a:stretch>
                <a:fillRect/>
              </a:stretch>
            </p:blipFill>
            <p:spPr>
              <a:xfrm>
                <a:off x="7394697" y="3454726"/>
                <a:ext cx="2304289" cy="1645920"/>
              </a:xfrm>
              <a:prstGeom prst="rect">
                <a:avLst/>
              </a:prstGeom>
              <a:ln w="38100">
                <a:solidFill>
                  <a:srgbClr val="92D050"/>
                </a:solidFill>
              </a:ln>
            </p:spPr>
          </p:pic>
          <p:sp>
            <p:nvSpPr>
              <p:cNvPr id="56" name="Rectangle 55"/>
              <p:cNvSpPr/>
              <p:nvPr/>
            </p:nvSpPr>
            <p:spPr>
              <a:xfrm>
                <a:off x="7455397" y="3482016"/>
                <a:ext cx="2190300" cy="523082"/>
              </a:xfrm>
              <a:prstGeom prst="rect">
                <a:avLst/>
              </a:prstGeom>
              <a:solidFill>
                <a:schemeClr val="bg1"/>
              </a:solidFill>
            </p:spPr>
            <p:txBody>
              <a:bodyPr wrap="square">
                <a:spAutoFit/>
              </a:bodyPr>
              <a:lstStyle/>
              <a:p>
                <a:pPr algn="ctr">
                  <a:lnSpc>
                    <a:spcPct val="115000"/>
                  </a:lnSpc>
                </a:pPr>
                <a:r>
                  <a:rPr lang="en-US" b="1" dirty="0">
                    <a:latin typeface="Calibri" panose="020F0502020204030204" pitchFamily="34" charset="0"/>
                    <a:ea typeface="Calibri" panose="020F0502020204030204" pitchFamily="34" charset="0"/>
                    <a:cs typeface="Times New Roman" panose="02020603050405020304" pitchFamily="18" charset="0"/>
                  </a:rPr>
                  <a:t>A lump in the breast or under the armpit</a:t>
                </a:r>
              </a:p>
              <a:p>
                <a:pPr>
                  <a:lnSpc>
                    <a:spcPct val="115000"/>
                  </a:lnSpc>
                </a:pPr>
                <a:endParaRPr lang="es-ES" sz="500" b="1" dirty="0">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2" name="Group 51"/>
            <p:cNvGrpSpPr/>
            <p:nvPr/>
          </p:nvGrpSpPr>
          <p:grpSpPr>
            <a:xfrm>
              <a:off x="9757013" y="5134936"/>
              <a:ext cx="2304289" cy="1645920"/>
              <a:chOff x="9757013" y="5134936"/>
              <a:chExt cx="2304289" cy="1645920"/>
            </a:xfrm>
          </p:grpSpPr>
          <p:pic>
            <p:nvPicPr>
              <p:cNvPr id="53" name="Picture 52"/>
              <p:cNvPicPr>
                <a:picLocks noChangeAspect="1"/>
              </p:cNvPicPr>
              <p:nvPr/>
            </p:nvPicPr>
            <p:blipFill>
              <a:blip r:embed="rId6"/>
              <a:stretch>
                <a:fillRect/>
              </a:stretch>
            </p:blipFill>
            <p:spPr>
              <a:xfrm>
                <a:off x="9757013" y="5134936"/>
                <a:ext cx="2304289" cy="1645920"/>
              </a:xfrm>
              <a:prstGeom prst="rect">
                <a:avLst/>
              </a:prstGeom>
              <a:ln w="38100">
                <a:solidFill>
                  <a:srgbClr val="92D050"/>
                </a:solidFill>
              </a:ln>
            </p:spPr>
          </p:pic>
          <p:sp>
            <p:nvSpPr>
              <p:cNvPr id="54" name="Rectangle 53"/>
              <p:cNvSpPr/>
              <p:nvPr/>
            </p:nvSpPr>
            <p:spPr>
              <a:xfrm>
                <a:off x="9813251" y="5170513"/>
                <a:ext cx="2190300" cy="523082"/>
              </a:xfrm>
              <a:prstGeom prst="rect">
                <a:avLst/>
              </a:prstGeom>
              <a:solidFill>
                <a:schemeClr val="bg1"/>
              </a:solidFill>
            </p:spPr>
            <p:txBody>
              <a:bodyPr wrap="square">
                <a:spAutoFit/>
              </a:bodyPr>
              <a:lstStyle/>
              <a:p>
                <a:pPr algn="ctr">
                  <a:lnSpc>
                    <a:spcPct val="115000"/>
                  </a:lnSpc>
                </a:pPr>
                <a:r>
                  <a:rPr lang="en-US" b="1" dirty="0">
                    <a:latin typeface="Calibri" panose="020F0502020204030204" pitchFamily="34" charset="0"/>
                    <a:ea typeface="Calibri" panose="020F0502020204030204" pitchFamily="34" charset="0"/>
                    <a:cs typeface="Times New Roman" panose="02020603050405020304" pitchFamily="18" charset="0"/>
                  </a:rPr>
                  <a:t>Nipple discharge </a:t>
                </a:r>
              </a:p>
              <a:p>
                <a:pPr algn="ctr">
                  <a:lnSpc>
                    <a:spcPct val="115000"/>
                  </a:lnSpc>
                </a:pPr>
                <a:r>
                  <a:rPr lang="en-US" b="1" dirty="0">
                    <a:latin typeface="Calibri" panose="020F0502020204030204" pitchFamily="34" charset="0"/>
                    <a:ea typeface="Calibri" panose="020F0502020204030204" pitchFamily="34" charset="0"/>
                    <a:cs typeface="Times New Roman" panose="02020603050405020304" pitchFamily="18" charset="0"/>
                  </a:rPr>
                  <a:t>(other than breast milk) </a:t>
                </a:r>
              </a:p>
              <a:p>
                <a:pPr>
                  <a:lnSpc>
                    <a:spcPct val="115000"/>
                  </a:lnSpc>
                </a:pPr>
                <a:endParaRPr lang="es-ES" sz="500" b="1" dirty="0">
                  <a:latin typeface="Calibri" panose="020F0502020204030204" pitchFamily="34" charset="0"/>
                  <a:ea typeface="Calibri" panose="020F0502020204030204" pitchFamily="34" charset="0"/>
                  <a:cs typeface="Times New Roman" panose="02020603050405020304" pitchFamily="18" charset="0"/>
                </a:endParaRPr>
              </a:p>
            </p:txBody>
          </p:sp>
        </p:grpSp>
      </p:grpSp>
    </p:spTree>
    <p:extLst>
      <p:ext uri="{BB962C8B-B14F-4D97-AF65-F5344CB8AC3E}">
        <p14:creationId xmlns:p14="http://schemas.microsoft.com/office/powerpoint/2010/main" val="24603281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99" y="166209"/>
            <a:ext cx="10321843" cy="1152326"/>
          </a:xfrm>
        </p:spPr>
        <p:txBody>
          <a:bodyPr>
            <a:normAutofit/>
          </a:bodyPr>
          <a:lstStyle/>
          <a:p>
            <a:r>
              <a:rPr lang="en-US" dirty="0"/>
              <a:t>What Can Lower the Risk of Breast Cancer?</a:t>
            </a:r>
          </a:p>
        </p:txBody>
      </p:sp>
      <p:sp>
        <p:nvSpPr>
          <p:cNvPr id="3" name="Content Placeholder 2"/>
          <p:cNvSpPr>
            <a:spLocks noGrp="1"/>
          </p:cNvSpPr>
          <p:nvPr>
            <p:ph idx="1"/>
          </p:nvPr>
        </p:nvSpPr>
        <p:spPr>
          <a:xfrm>
            <a:off x="316151" y="999999"/>
            <a:ext cx="9672802" cy="5406488"/>
          </a:xfrm>
        </p:spPr>
        <p:txBody>
          <a:bodyPr>
            <a:normAutofit lnSpcReduction="10000"/>
          </a:bodyPr>
          <a:lstStyle/>
          <a:p>
            <a:pPr>
              <a:buFont typeface="Wingdings" panose="05000000000000000000" pitchFamily="2" charset="2"/>
              <a:buChar char="ü"/>
            </a:pPr>
            <a:r>
              <a:rPr lang="en-US" sz="2800" b="1" dirty="0">
                <a:latin typeface="Corbel" panose="020B0503020204020204" pitchFamily="34" charset="0"/>
              </a:rPr>
              <a:t>Stay Informed:</a:t>
            </a:r>
          </a:p>
          <a:p>
            <a:pPr lvl="1">
              <a:buFont typeface="Wingdings" panose="05000000000000000000" pitchFamily="2" charset="2"/>
              <a:buChar char="Ø"/>
            </a:pPr>
            <a:r>
              <a:rPr lang="en-US" sz="2800" b="1" dirty="0">
                <a:latin typeface="Corbel" panose="020B0503020204020204" pitchFamily="34" charset="0"/>
              </a:rPr>
              <a:t>Get a Mammogram</a:t>
            </a:r>
          </a:p>
          <a:p>
            <a:pPr lvl="1">
              <a:buFont typeface="Wingdings" panose="05000000000000000000" pitchFamily="2" charset="2"/>
              <a:buChar char="Ø"/>
            </a:pPr>
            <a:r>
              <a:rPr lang="en-US" sz="2800" b="1" dirty="0">
                <a:latin typeface="Corbel" panose="020B0503020204020204" pitchFamily="34" charset="0"/>
              </a:rPr>
              <a:t>Keep Getting Screened!</a:t>
            </a:r>
            <a:endParaRPr lang="en-US" sz="2800" dirty="0">
              <a:latin typeface="Corbel" panose="020B0503020204020204" pitchFamily="34" charset="0"/>
            </a:endParaRPr>
          </a:p>
          <a:p>
            <a:pPr>
              <a:buFont typeface="Wingdings" panose="05000000000000000000" pitchFamily="2" charset="2"/>
              <a:buChar char="ü"/>
            </a:pPr>
            <a:r>
              <a:rPr lang="en-US" sz="2800" b="1" dirty="0">
                <a:latin typeface="Corbel" panose="020B0503020204020204" pitchFamily="34" charset="0"/>
              </a:rPr>
              <a:t>Get Health Insurance</a:t>
            </a:r>
          </a:p>
          <a:p>
            <a:pPr>
              <a:buFont typeface="Wingdings" panose="05000000000000000000" pitchFamily="2" charset="2"/>
              <a:buChar char="ü"/>
            </a:pPr>
            <a:r>
              <a:rPr lang="en-US" sz="2800" b="1" dirty="0">
                <a:latin typeface="Corbel" panose="020B0503020204020204" pitchFamily="34" charset="0"/>
              </a:rPr>
              <a:t>Choose Healthy Foods</a:t>
            </a:r>
          </a:p>
          <a:p>
            <a:pPr>
              <a:buFont typeface="Wingdings" panose="05000000000000000000" pitchFamily="2" charset="2"/>
              <a:buChar char="ü"/>
            </a:pPr>
            <a:r>
              <a:rPr lang="en-US" sz="2800" b="1" dirty="0">
                <a:latin typeface="Corbel" panose="020B0503020204020204" pitchFamily="34" charset="0"/>
              </a:rPr>
              <a:t>Maintain a Healthy Weight</a:t>
            </a:r>
          </a:p>
          <a:p>
            <a:pPr>
              <a:buFont typeface="Wingdings" panose="05000000000000000000" pitchFamily="2" charset="2"/>
              <a:buChar char="ü"/>
            </a:pPr>
            <a:r>
              <a:rPr lang="en-US" sz="2800" b="1" dirty="0">
                <a:latin typeface="Corbel" panose="020B0503020204020204" pitchFamily="34" charset="0"/>
              </a:rPr>
              <a:t>Be Physically Active</a:t>
            </a:r>
            <a:endParaRPr lang="en-US" sz="2800" dirty="0">
              <a:latin typeface="Corbel" panose="020B0503020204020204" pitchFamily="34" charset="0"/>
            </a:endParaRPr>
          </a:p>
          <a:p>
            <a:pPr>
              <a:buFont typeface="Wingdings" panose="05000000000000000000" pitchFamily="2" charset="2"/>
              <a:buChar char="ü"/>
            </a:pPr>
            <a:r>
              <a:rPr lang="en-US" sz="2800" b="1" dirty="0">
                <a:latin typeface="Corbel" panose="020B0503020204020204" pitchFamily="34" charset="0"/>
              </a:rPr>
              <a:t>Avoid Too Much Alcohol</a:t>
            </a:r>
          </a:p>
          <a:p>
            <a:pPr>
              <a:buFont typeface="Wingdings" panose="05000000000000000000" pitchFamily="2" charset="2"/>
              <a:buChar char="ü"/>
            </a:pPr>
            <a:r>
              <a:rPr lang="en-US" sz="2800" b="1" dirty="0">
                <a:latin typeface="Corbel" panose="020B0503020204020204" pitchFamily="34" charset="0"/>
              </a:rPr>
              <a:t>Breastfeed, If Possible</a:t>
            </a:r>
            <a:endParaRPr lang="en-US" sz="2800" dirty="0">
              <a:latin typeface="Corbel" panose="020B0503020204020204" pitchFamily="34" charset="0"/>
            </a:endParaRPr>
          </a:p>
          <a:p>
            <a:pPr>
              <a:buFont typeface="Wingdings" panose="05000000000000000000" pitchFamily="2" charset="2"/>
              <a:buChar char="ü"/>
            </a:pPr>
            <a:r>
              <a:rPr lang="en-US" sz="2800" b="1" dirty="0">
                <a:latin typeface="Corbel" panose="020B0503020204020204" pitchFamily="34" charset="0"/>
              </a:rPr>
              <a:t>Avoid Post-Menopausal Hormones</a:t>
            </a:r>
          </a:p>
        </p:txBody>
      </p:sp>
      <p:sp>
        <p:nvSpPr>
          <p:cNvPr id="7" name="Slide Number Placeholder 6"/>
          <p:cNvSpPr>
            <a:spLocks noGrp="1"/>
          </p:cNvSpPr>
          <p:nvPr>
            <p:ph type="sldNum" sz="quarter" idx="12"/>
          </p:nvPr>
        </p:nvSpPr>
        <p:spPr/>
        <p:txBody>
          <a:bodyPr/>
          <a:lstStyle/>
          <a:p>
            <a:fld id="{519954A3-9DFD-4C44-94BA-B95130A3BA1C}" type="slidenum">
              <a:rPr lang="en-US" smtClean="0"/>
              <a:t>21</a:t>
            </a:fld>
            <a:endParaRPr lang="en-US" dirty="0"/>
          </a:p>
        </p:txBody>
      </p:sp>
      <p:pic>
        <p:nvPicPr>
          <p:cNvPr id="6" name="Picture 5"/>
          <p:cNvPicPr>
            <a:picLocks noChangeAspect="1"/>
          </p:cNvPicPr>
          <p:nvPr/>
        </p:nvPicPr>
        <p:blipFill rotWithShape="1">
          <a:blip r:embed="rId3"/>
          <a:srcRect l="5006" r="6687"/>
          <a:stretch/>
        </p:blipFill>
        <p:spPr>
          <a:xfrm>
            <a:off x="6823756" y="1490861"/>
            <a:ext cx="4217152" cy="31852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8625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091" y="184151"/>
            <a:ext cx="9774471" cy="1320800"/>
          </a:xfrm>
        </p:spPr>
        <p:txBody>
          <a:bodyPr/>
          <a:lstStyle/>
          <a:p>
            <a:r>
              <a:rPr lang="en-US" dirty="0"/>
              <a:t>Did You Know? </a:t>
            </a:r>
          </a:p>
        </p:txBody>
      </p:sp>
      <p:sp>
        <p:nvSpPr>
          <p:cNvPr id="3" name="Content Placeholder 2"/>
          <p:cNvSpPr>
            <a:spLocks noGrp="1"/>
          </p:cNvSpPr>
          <p:nvPr>
            <p:ph idx="1"/>
          </p:nvPr>
        </p:nvSpPr>
        <p:spPr>
          <a:xfrm>
            <a:off x="337090" y="833920"/>
            <a:ext cx="7637534" cy="5855638"/>
          </a:xfrm>
        </p:spPr>
        <p:txBody>
          <a:bodyPr>
            <a:noAutofit/>
          </a:bodyPr>
          <a:lstStyle/>
          <a:p>
            <a:r>
              <a:rPr lang="en-US" sz="2600" b="1" dirty="0">
                <a:latin typeface="Corbel" panose="020B0503020204020204" pitchFamily="34" charset="0"/>
              </a:rPr>
              <a:t>Cancer can occur at all ages.</a:t>
            </a:r>
          </a:p>
          <a:p>
            <a:r>
              <a:rPr lang="en-US" sz="2600" b="1" dirty="0">
                <a:latin typeface="Corbel" panose="020B0503020204020204" pitchFamily="34" charset="0"/>
              </a:rPr>
              <a:t>Men can get breast cancer.</a:t>
            </a:r>
          </a:p>
          <a:p>
            <a:r>
              <a:rPr lang="en-US" sz="2600" b="1" dirty="0">
                <a:latin typeface="Corbel" panose="020B0503020204020204" pitchFamily="34" charset="0"/>
              </a:rPr>
              <a:t>Chances are 1 in 8 that a woman will get breast cancer.</a:t>
            </a:r>
          </a:p>
          <a:p>
            <a:r>
              <a:rPr lang="en-US" sz="2600" b="1" dirty="0">
                <a:latin typeface="Corbel" panose="020B0503020204020204" pitchFamily="34" charset="0"/>
              </a:rPr>
              <a:t>White women are more likely to get breast cancer. </a:t>
            </a:r>
          </a:p>
          <a:p>
            <a:r>
              <a:rPr lang="en-US" sz="2600" b="1" dirty="0">
                <a:latin typeface="Corbel" panose="020B0503020204020204" pitchFamily="34" charset="0"/>
              </a:rPr>
              <a:t>African American and Hispanic women are more likely to die of breast cancer. </a:t>
            </a:r>
          </a:p>
          <a:p>
            <a:r>
              <a:rPr lang="en-US" sz="2600" b="1" dirty="0">
                <a:latin typeface="Corbel" panose="020B0503020204020204" pitchFamily="34" charset="0"/>
              </a:rPr>
              <a:t>Women aged 29–39 years should have a clinical breast exam every 1–3 years. </a:t>
            </a:r>
          </a:p>
          <a:p>
            <a:r>
              <a:rPr lang="en-US" sz="2600" b="1" dirty="0">
                <a:latin typeface="Corbel" panose="020B0503020204020204" pitchFamily="34" charset="0"/>
              </a:rPr>
              <a:t>Women aged 40 years and older should have a mammogram every year.</a:t>
            </a:r>
          </a:p>
        </p:txBody>
      </p:sp>
      <p:sp>
        <p:nvSpPr>
          <p:cNvPr id="6" name="Slide Number Placeholder 5"/>
          <p:cNvSpPr>
            <a:spLocks noGrp="1"/>
          </p:cNvSpPr>
          <p:nvPr>
            <p:ph type="sldNum" sz="quarter" idx="12"/>
          </p:nvPr>
        </p:nvSpPr>
        <p:spPr/>
        <p:txBody>
          <a:bodyPr/>
          <a:lstStyle/>
          <a:p>
            <a:fld id="{519954A3-9DFD-4C44-94BA-B95130A3BA1C}" type="slidenum">
              <a:rPr lang="en-US" smtClean="0"/>
              <a:t>22</a:t>
            </a:fld>
            <a:endParaRPr lang="en-US" dirty="0"/>
          </a:p>
        </p:txBody>
      </p:sp>
      <p:pic>
        <p:nvPicPr>
          <p:cNvPr id="4" name="Picture 3"/>
          <p:cNvPicPr>
            <a:picLocks noChangeAspect="1"/>
          </p:cNvPicPr>
          <p:nvPr/>
        </p:nvPicPr>
        <p:blipFill>
          <a:blip r:embed="rId3"/>
          <a:stretch>
            <a:fillRect/>
          </a:stretch>
        </p:blipFill>
        <p:spPr>
          <a:xfrm>
            <a:off x="7561393" y="393540"/>
            <a:ext cx="4359922" cy="29080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69311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Content Text"/>
          <p:cNvSpPr>
            <a:spLocks noGrp="1"/>
          </p:cNvSpPr>
          <p:nvPr>
            <p:ph type="body" sz="quarter" idx="10"/>
          </p:nvPr>
        </p:nvSpPr>
        <p:spPr bwMode="auto">
          <a:xfrm>
            <a:off x="3362573" y="2196935"/>
            <a:ext cx="7112977" cy="21116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eaLnBrk="1" hangingPunct="1"/>
            <a:r>
              <a:rPr lang="en-US" altLang="en-US" sz="2400" b="1" dirty="0">
                <a:latin typeface="Corbel" panose="020B0503020204020204" pitchFamily="34" charset="0"/>
              </a:rPr>
              <a:t>This is Lia and her two friends. </a:t>
            </a:r>
          </a:p>
          <a:p>
            <a:pPr algn="ctr" eaLnBrk="1" hangingPunct="1"/>
            <a:r>
              <a:rPr lang="en-US" altLang="en-US" sz="2400" b="1" dirty="0">
                <a:latin typeface="Corbel" panose="020B0503020204020204" pitchFamily="34" charset="0"/>
              </a:rPr>
              <a:t>They are all over 40 years old. </a:t>
            </a:r>
          </a:p>
          <a:p>
            <a:pPr algn="ctr" eaLnBrk="1" hangingPunct="1"/>
            <a:r>
              <a:rPr lang="en-US" altLang="en-US" sz="2400" b="1" dirty="0">
                <a:latin typeface="Corbel" panose="020B0503020204020204" pitchFamily="34" charset="0"/>
              </a:rPr>
              <a:t>Lia wants to give her friends advice to stay healthy!</a:t>
            </a:r>
          </a:p>
          <a:p>
            <a:pPr algn="ctr" eaLnBrk="1" hangingPunct="1"/>
            <a:r>
              <a:rPr lang="en-US" altLang="en-US" sz="2400" b="1" dirty="0">
                <a:latin typeface="Corbel" panose="020B0503020204020204" pitchFamily="34" charset="0"/>
              </a:rPr>
              <a:t>The best thing she can tell her friends </a:t>
            </a:r>
            <a:br>
              <a:rPr lang="en-US" altLang="en-US" sz="2400" b="1" dirty="0">
                <a:latin typeface="Corbel" panose="020B0503020204020204" pitchFamily="34" charset="0"/>
              </a:rPr>
            </a:br>
            <a:r>
              <a:rPr lang="en-US" altLang="en-US" sz="2400" b="1" dirty="0">
                <a:latin typeface="Corbel" panose="020B0503020204020204" pitchFamily="34" charset="0"/>
              </a:rPr>
              <a:t>about breast health is:</a:t>
            </a:r>
          </a:p>
          <a:p>
            <a:pPr algn="ctr" eaLnBrk="1" hangingPunct="1"/>
            <a:endParaRPr lang="en-US" altLang="en-US" sz="2400" b="1" dirty="0">
              <a:latin typeface="Corbel" panose="020B0503020204020204" pitchFamily="34" charset="0"/>
            </a:endParaRPr>
          </a:p>
        </p:txBody>
      </p:sp>
      <p:sp>
        <p:nvSpPr>
          <p:cNvPr id="8" name="Title 1"/>
          <p:cNvSpPr txBox="1">
            <a:spLocks/>
          </p:cNvSpPr>
          <p:nvPr/>
        </p:nvSpPr>
        <p:spPr>
          <a:xfrm>
            <a:off x="4152256" y="1169582"/>
            <a:ext cx="6430392" cy="1152326"/>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Corbel" panose="020B05030202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solidFill>
                  <a:schemeClr val="accent2"/>
                </a:solidFill>
              </a:rPr>
              <a:t>Help Lia Talk to Her Friends!</a:t>
            </a:r>
          </a:p>
          <a:p>
            <a:pPr algn="ctr"/>
            <a:endParaRPr lang="en-US" sz="3200" dirty="0">
              <a:solidFill>
                <a:schemeClr val="accent2"/>
              </a:solidFill>
            </a:endParaRPr>
          </a:p>
        </p:txBody>
      </p:sp>
      <p:pic>
        <p:nvPicPr>
          <p:cNvPr id="2" name="Picture 1"/>
          <p:cNvPicPr>
            <a:picLocks noChangeAspect="1"/>
          </p:cNvPicPr>
          <p:nvPr/>
        </p:nvPicPr>
        <p:blipFill>
          <a:blip r:embed="rId4"/>
          <a:stretch>
            <a:fillRect/>
          </a:stretch>
        </p:blipFill>
        <p:spPr>
          <a:xfrm>
            <a:off x="2020876" y="4433527"/>
            <a:ext cx="1626577" cy="1626577"/>
          </a:xfrm>
          <a:prstGeom prst="rect">
            <a:avLst/>
          </a:prstGeom>
        </p:spPr>
      </p:pic>
      <p:pic>
        <p:nvPicPr>
          <p:cNvPr id="5" name="Picture 4"/>
          <p:cNvPicPr>
            <a:picLocks noChangeAspect="1"/>
          </p:cNvPicPr>
          <p:nvPr/>
        </p:nvPicPr>
        <p:blipFill rotWithShape="1">
          <a:blip r:embed="rId5"/>
          <a:srcRect l="31624" r="33504" b="15128"/>
          <a:stretch/>
        </p:blipFill>
        <p:spPr>
          <a:xfrm>
            <a:off x="3077693" y="5155960"/>
            <a:ext cx="569760" cy="1386693"/>
          </a:xfrm>
          <a:prstGeom prst="rect">
            <a:avLst/>
          </a:prstGeom>
        </p:spPr>
      </p:pic>
      <p:pic>
        <p:nvPicPr>
          <p:cNvPr id="3" name="Picture 2"/>
          <p:cNvPicPr>
            <a:picLocks noChangeAspect="1"/>
          </p:cNvPicPr>
          <p:nvPr/>
        </p:nvPicPr>
        <p:blipFill>
          <a:blip r:embed="rId6"/>
          <a:stretch>
            <a:fillRect/>
          </a:stretch>
        </p:blipFill>
        <p:spPr>
          <a:xfrm rot="20553577">
            <a:off x="297166" y="551768"/>
            <a:ext cx="3860889" cy="25751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p:cNvSpPr/>
          <p:nvPr/>
        </p:nvSpPr>
        <p:spPr>
          <a:xfrm>
            <a:off x="3647453" y="4783542"/>
            <a:ext cx="2993985" cy="1938992"/>
          </a:xfrm>
          <a:prstGeom prst="rect">
            <a:avLst/>
          </a:prstGeom>
        </p:spPr>
        <p:txBody>
          <a:bodyPr wrap="square">
            <a:spAutoFit/>
          </a:bodyPr>
          <a:lstStyle/>
          <a:p>
            <a:pPr algn="ctr" defTabSz="768058">
              <a:defRPr/>
            </a:pPr>
            <a:r>
              <a:rPr lang="en-US" sz="2000" dirty="0">
                <a:latin typeface="Articulate" panose="02000503040000020004" pitchFamily="2" charset="0"/>
              </a:rPr>
              <a:t>Get an annual mammogram, do a monthly self-check, and talk to a Doctor if they ever notice changes in their breasts.</a:t>
            </a:r>
          </a:p>
        </p:txBody>
      </p:sp>
      <p:sp>
        <p:nvSpPr>
          <p:cNvPr id="7" name="Rectangle 6"/>
          <p:cNvSpPr/>
          <p:nvPr/>
        </p:nvSpPr>
        <p:spPr>
          <a:xfrm>
            <a:off x="7211198" y="4992508"/>
            <a:ext cx="2530997" cy="1323439"/>
          </a:xfrm>
          <a:prstGeom prst="rect">
            <a:avLst/>
          </a:prstGeom>
        </p:spPr>
        <p:txBody>
          <a:bodyPr wrap="square">
            <a:spAutoFit/>
          </a:bodyPr>
          <a:lstStyle/>
          <a:p>
            <a:pPr algn="ctr" defTabSz="768058">
              <a:defRPr/>
            </a:pPr>
            <a:r>
              <a:rPr lang="en-US" sz="2000" dirty="0">
                <a:latin typeface="Articulate" panose="02000503040000020004" pitchFamily="2" charset="0"/>
              </a:rPr>
              <a:t>Since they’ve never had a problem, tell them don’t worry about it!</a:t>
            </a:r>
          </a:p>
        </p:txBody>
      </p:sp>
    </p:spTree>
    <p:custDataLst>
      <p:tags r:id="rId1"/>
    </p:custDataLst>
    <p:extLst>
      <p:ext uri="{BB962C8B-B14F-4D97-AF65-F5344CB8AC3E}">
        <p14:creationId xmlns:p14="http://schemas.microsoft.com/office/powerpoint/2010/main" val="2772928328"/>
      </p:ext>
    </p:extLst>
  </p:cSld>
  <p:clrMapOvr>
    <a:masterClrMapping/>
  </p:clrMapOvr>
  <p:transition spd="slow" advClick="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Content Text"/>
          <p:cNvSpPr>
            <a:spLocks noGrp="1"/>
          </p:cNvSpPr>
          <p:nvPr>
            <p:ph type="body" sz="quarter" idx="10"/>
          </p:nvPr>
        </p:nvSpPr>
        <p:spPr bwMode="auto">
          <a:xfrm>
            <a:off x="4384099" y="1603188"/>
            <a:ext cx="5911694" cy="21116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eaLnBrk="1" hangingPunct="1"/>
            <a:r>
              <a:rPr lang="en-US" altLang="en-US" sz="2400" b="1" dirty="0">
                <a:latin typeface="Corbel" panose="020B0503020204020204" pitchFamily="34" charset="0"/>
              </a:rPr>
              <a:t>This is Valeria and her closest friends. Valeria is feeling embarrassed about getting a diagnosis of HPV.</a:t>
            </a:r>
          </a:p>
          <a:p>
            <a:pPr algn="ctr" eaLnBrk="1" hangingPunct="1"/>
            <a:endParaRPr lang="en-US" altLang="en-US" sz="800" b="1" dirty="0">
              <a:latin typeface="Corbel" panose="020B0503020204020204" pitchFamily="34" charset="0"/>
            </a:endParaRPr>
          </a:p>
          <a:p>
            <a:pPr algn="ctr" eaLnBrk="1" hangingPunct="1"/>
            <a:r>
              <a:rPr lang="en-US" altLang="en-US" sz="2400" b="1" dirty="0">
                <a:latin typeface="Corbel" panose="020B0503020204020204" pitchFamily="34" charset="0"/>
              </a:rPr>
              <a:t>Valeria’s friends want her to stay healthy and feel supported!</a:t>
            </a:r>
          </a:p>
          <a:p>
            <a:pPr algn="ctr" eaLnBrk="1" hangingPunct="1"/>
            <a:r>
              <a:rPr lang="en-US" altLang="en-US" sz="2400" b="1" dirty="0">
                <a:latin typeface="Corbel" panose="020B0503020204020204" pitchFamily="34" charset="0"/>
              </a:rPr>
              <a:t>Her friends should tell her…</a:t>
            </a:r>
          </a:p>
          <a:p>
            <a:pPr algn="ctr"/>
            <a:r>
              <a:rPr lang="en-US" altLang="en-US" sz="2000" dirty="0">
                <a:latin typeface="Corbel" panose="020B0503020204020204" pitchFamily="34" charset="0"/>
              </a:rPr>
              <a:t>(circle </a:t>
            </a:r>
            <a:r>
              <a:rPr lang="en-US" altLang="en-US" sz="2000" u="sng" dirty="0">
                <a:latin typeface="Corbel" panose="020B0503020204020204" pitchFamily="34" charset="0"/>
              </a:rPr>
              <a:t>everything </a:t>
            </a:r>
            <a:r>
              <a:rPr lang="en-US" altLang="en-US" sz="2000" dirty="0">
                <a:latin typeface="Corbel" panose="020B0503020204020204" pitchFamily="34" charset="0"/>
              </a:rPr>
              <a:t>that is true below)</a:t>
            </a:r>
          </a:p>
          <a:p>
            <a:pPr algn="ctr" eaLnBrk="1" hangingPunct="1"/>
            <a:endParaRPr lang="en-US" altLang="en-US" sz="2400" b="1" dirty="0">
              <a:latin typeface="Corbel" panose="020B0503020204020204" pitchFamily="34" charset="0"/>
            </a:endParaRPr>
          </a:p>
        </p:txBody>
      </p:sp>
      <p:sp>
        <p:nvSpPr>
          <p:cNvPr id="8" name="Title 1"/>
          <p:cNvSpPr txBox="1">
            <a:spLocks/>
          </p:cNvSpPr>
          <p:nvPr/>
        </p:nvSpPr>
        <p:spPr>
          <a:xfrm>
            <a:off x="4150730" y="922390"/>
            <a:ext cx="6430392" cy="597333"/>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Corbel" panose="020B05030202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a:solidFill>
                  <a:schemeClr val="accent2"/>
                </a:solidFill>
              </a:rPr>
              <a:t>Help These Friends Talk About HPV!</a:t>
            </a:r>
          </a:p>
          <a:p>
            <a:pPr algn="ctr"/>
            <a:endParaRPr lang="en-US" sz="3200" dirty="0">
              <a:solidFill>
                <a:schemeClr val="accent2"/>
              </a:solidFill>
            </a:endParaRPr>
          </a:p>
        </p:txBody>
      </p:sp>
      <p:pic>
        <p:nvPicPr>
          <p:cNvPr id="5" name="Picture 4"/>
          <p:cNvPicPr>
            <a:picLocks noChangeAspect="1"/>
          </p:cNvPicPr>
          <p:nvPr/>
        </p:nvPicPr>
        <p:blipFill rotWithShape="1">
          <a:blip r:embed="rId4"/>
          <a:srcRect l="31624" r="33504" b="15128"/>
          <a:stretch/>
        </p:blipFill>
        <p:spPr>
          <a:xfrm>
            <a:off x="6315971" y="5205972"/>
            <a:ext cx="569760" cy="1386693"/>
          </a:xfrm>
          <a:prstGeom prst="rect">
            <a:avLst/>
          </a:prstGeom>
        </p:spPr>
      </p:pic>
      <p:sp>
        <p:nvSpPr>
          <p:cNvPr id="12" name="Rectangle 11"/>
          <p:cNvSpPr/>
          <p:nvPr/>
        </p:nvSpPr>
        <p:spPr>
          <a:xfrm>
            <a:off x="6885731" y="5308871"/>
            <a:ext cx="3410062" cy="1477328"/>
          </a:xfrm>
          <a:prstGeom prst="rect">
            <a:avLst/>
          </a:prstGeom>
        </p:spPr>
        <p:txBody>
          <a:bodyPr wrap="square">
            <a:spAutoFit/>
          </a:bodyPr>
          <a:lstStyle/>
          <a:p>
            <a:pPr algn="ctr" defTabSz="768058">
              <a:defRPr/>
            </a:pPr>
            <a:r>
              <a:rPr lang="en-US" dirty="0">
                <a:latin typeface="Articulate" panose="02000503040000020004" pitchFamily="2" charset="0"/>
              </a:rPr>
              <a:t>Keep getting pelvic and Pap exams and talk to a Doctor immediately if she ever has discharge, bleeding, or feels pain.</a:t>
            </a:r>
          </a:p>
        </p:txBody>
      </p:sp>
      <p:sp>
        <p:nvSpPr>
          <p:cNvPr id="13" name="Rectangle 12"/>
          <p:cNvSpPr/>
          <p:nvPr/>
        </p:nvSpPr>
        <p:spPr>
          <a:xfrm>
            <a:off x="2921466" y="5308871"/>
            <a:ext cx="3427646" cy="1200329"/>
          </a:xfrm>
          <a:prstGeom prst="rect">
            <a:avLst/>
          </a:prstGeom>
        </p:spPr>
        <p:txBody>
          <a:bodyPr wrap="square">
            <a:spAutoFit/>
          </a:bodyPr>
          <a:lstStyle/>
          <a:p>
            <a:pPr algn="ctr" defTabSz="768058">
              <a:defRPr/>
            </a:pPr>
            <a:r>
              <a:rPr lang="en-US" dirty="0">
                <a:latin typeface="Articulate" panose="02000503040000020004" pitchFamily="2" charset="0"/>
              </a:rPr>
              <a:t>Many women get HPV and it will probably just go away, </a:t>
            </a:r>
            <a:r>
              <a:rPr lang="en-US" dirty="0">
                <a:solidFill>
                  <a:srgbClr val="000000"/>
                </a:solidFill>
                <a:latin typeface="Segoe UI" panose="020B0502040204020203" pitchFamily="34" charset="0"/>
              </a:rPr>
              <a:t>but she has to get regularly screened to make sure!</a:t>
            </a:r>
            <a:endParaRPr lang="en-US" dirty="0">
              <a:latin typeface="Articulate" panose="02000503040000020004" pitchFamily="2" charset="0"/>
            </a:endParaRPr>
          </a:p>
        </p:txBody>
      </p:sp>
      <p:pic>
        <p:nvPicPr>
          <p:cNvPr id="3" name="Picture 2"/>
          <p:cNvPicPr>
            <a:picLocks noChangeAspect="1"/>
          </p:cNvPicPr>
          <p:nvPr/>
        </p:nvPicPr>
        <p:blipFill>
          <a:blip r:embed="rId5"/>
          <a:stretch>
            <a:fillRect/>
          </a:stretch>
        </p:blipFill>
        <p:spPr>
          <a:xfrm rot="20856903">
            <a:off x="308173" y="670010"/>
            <a:ext cx="3976294" cy="264920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2835681882"/>
      </p:ext>
    </p:extLst>
  </p:cSld>
  <p:clrMapOvr>
    <a:masterClrMapping/>
  </p:clrMapOvr>
  <p:transition spd="slow"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664" y="147515"/>
            <a:ext cx="8596668" cy="1320800"/>
          </a:xfrm>
        </p:spPr>
        <p:txBody>
          <a:bodyPr/>
          <a:lstStyle/>
          <a:p>
            <a:r>
              <a:rPr lang="en-US" dirty="0"/>
              <a:t>Do you have any questions about:</a:t>
            </a:r>
          </a:p>
        </p:txBody>
      </p:sp>
      <p:sp>
        <p:nvSpPr>
          <p:cNvPr id="3" name="Content Placeholder 2"/>
          <p:cNvSpPr>
            <a:spLocks noGrp="1"/>
          </p:cNvSpPr>
          <p:nvPr>
            <p:ph idx="1"/>
          </p:nvPr>
        </p:nvSpPr>
        <p:spPr>
          <a:xfrm>
            <a:off x="335664" y="842639"/>
            <a:ext cx="7569846" cy="4404690"/>
          </a:xfrm>
        </p:spPr>
        <p:txBody>
          <a:bodyPr>
            <a:noAutofit/>
          </a:bodyPr>
          <a:lstStyle/>
          <a:p>
            <a:pPr>
              <a:lnSpc>
                <a:spcPct val="150000"/>
              </a:lnSpc>
              <a:buFont typeface="+mj-lt"/>
              <a:buAutoNum type="arabicPeriod"/>
            </a:pPr>
            <a:r>
              <a:rPr lang="en-US" sz="2800" b="1" dirty="0">
                <a:latin typeface="Corbel" panose="020B0503020204020204" pitchFamily="34" charset="0"/>
              </a:rPr>
              <a:t>What cancer is?</a:t>
            </a:r>
          </a:p>
          <a:p>
            <a:pPr>
              <a:lnSpc>
                <a:spcPct val="150000"/>
              </a:lnSpc>
              <a:buFont typeface="+mj-lt"/>
              <a:buAutoNum type="arabicPeriod"/>
            </a:pPr>
            <a:r>
              <a:rPr lang="en-US" sz="2800" b="1" dirty="0">
                <a:latin typeface="Corbel" panose="020B0503020204020204" pitchFamily="34" charset="0"/>
              </a:rPr>
              <a:t>The roles of your Doctors and nurses in helping you stay healthy?</a:t>
            </a:r>
          </a:p>
          <a:p>
            <a:pPr>
              <a:lnSpc>
                <a:spcPct val="150000"/>
              </a:lnSpc>
              <a:buFont typeface="+mj-lt"/>
              <a:buAutoNum type="arabicPeriod"/>
            </a:pPr>
            <a:r>
              <a:rPr lang="en-US" sz="2800" b="1" dirty="0">
                <a:latin typeface="Corbel" panose="020B0503020204020204" pitchFamily="34" charset="0"/>
              </a:rPr>
              <a:t>The warning signs of cervical and breast cancer?</a:t>
            </a:r>
          </a:p>
          <a:p>
            <a:pPr>
              <a:lnSpc>
                <a:spcPct val="150000"/>
              </a:lnSpc>
              <a:buFont typeface="+mj-lt"/>
              <a:buAutoNum type="arabicPeriod"/>
            </a:pPr>
            <a:r>
              <a:rPr lang="en-US" sz="2800" b="1" dirty="0">
                <a:latin typeface="Corbel" panose="020B0503020204020204" pitchFamily="34" charset="0"/>
              </a:rPr>
              <a:t>The behaviors that promote health, including screening and early detection through Pap tests, mammograms and well woman visits?</a:t>
            </a:r>
          </a:p>
          <a:p>
            <a:pPr marL="0" indent="0">
              <a:lnSpc>
                <a:spcPct val="150000"/>
              </a:lnSpc>
              <a:buNone/>
            </a:pPr>
            <a:endParaRPr lang="en-US" sz="2800" b="1" dirty="0">
              <a:latin typeface="Corbel" panose="020B0503020204020204" pitchFamily="34" charset="0"/>
            </a:endParaRPr>
          </a:p>
          <a:p>
            <a:pPr marL="0" indent="0">
              <a:lnSpc>
                <a:spcPct val="150000"/>
              </a:lnSpc>
              <a:buNone/>
            </a:pPr>
            <a:endParaRPr lang="en-US" sz="2800" b="1" dirty="0">
              <a:latin typeface="Corbel" panose="020B0503020204020204" pitchFamily="34" charset="0"/>
            </a:endParaRPr>
          </a:p>
          <a:p>
            <a:pPr marL="0" indent="0">
              <a:lnSpc>
                <a:spcPct val="150000"/>
              </a:lnSpc>
              <a:buNone/>
            </a:pPr>
            <a:endParaRPr lang="en-US" sz="2800" b="1"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519954A3-9DFD-4C44-94BA-B95130A3BA1C}" type="slidenum">
              <a:rPr lang="en-US" smtClean="0"/>
              <a:t>25</a:t>
            </a:fld>
            <a:endParaRPr lang="en-US" dirty="0"/>
          </a:p>
        </p:txBody>
      </p:sp>
      <p:pic>
        <p:nvPicPr>
          <p:cNvPr id="5" name="Picture 4"/>
          <p:cNvPicPr>
            <a:picLocks noChangeAspect="1"/>
          </p:cNvPicPr>
          <p:nvPr/>
        </p:nvPicPr>
        <p:blipFill rotWithShape="1">
          <a:blip r:embed="rId2"/>
          <a:srcRect t="6168" r="12778"/>
          <a:stretch/>
        </p:blipFill>
        <p:spPr>
          <a:xfrm>
            <a:off x="6990555" y="981536"/>
            <a:ext cx="4910377" cy="35194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92491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302" y="149185"/>
            <a:ext cx="8596668" cy="1320800"/>
          </a:xfrm>
        </p:spPr>
        <p:txBody>
          <a:bodyPr>
            <a:normAutofit/>
          </a:bodyPr>
          <a:lstStyle/>
          <a:p>
            <a:r>
              <a:rPr lang="en-US" dirty="0"/>
              <a:t>Optional Presentation Materials</a:t>
            </a:r>
          </a:p>
        </p:txBody>
      </p:sp>
      <p:sp>
        <p:nvSpPr>
          <p:cNvPr id="3" name="Content Placeholder 2"/>
          <p:cNvSpPr>
            <a:spLocks noGrp="1"/>
          </p:cNvSpPr>
          <p:nvPr>
            <p:ph idx="1"/>
          </p:nvPr>
        </p:nvSpPr>
        <p:spPr>
          <a:xfrm>
            <a:off x="677334" y="1469985"/>
            <a:ext cx="8596668" cy="4571377"/>
          </a:xfrm>
        </p:spPr>
        <p:txBody>
          <a:bodyPr/>
          <a:lstStyle/>
          <a:p>
            <a:pPr marL="0" indent="0">
              <a:buNone/>
            </a:pPr>
            <a:endParaRPr lang="en-US" u="sng" dirty="0"/>
          </a:p>
          <a:p>
            <a:endParaRPr lang="en-US" u="sng" dirty="0"/>
          </a:p>
          <a:p>
            <a:endParaRPr lang="en-US" dirty="0"/>
          </a:p>
        </p:txBody>
      </p:sp>
      <p:sp>
        <p:nvSpPr>
          <p:cNvPr id="4" name="Slide Number Placeholder 3"/>
          <p:cNvSpPr>
            <a:spLocks noGrp="1"/>
          </p:cNvSpPr>
          <p:nvPr>
            <p:ph type="sldNum" sz="quarter" idx="12"/>
          </p:nvPr>
        </p:nvSpPr>
        <p:spPr/>
        <p:txBody>
          <a:bodyPr/>
          <a:lstStyle/>
          <a:p>
            <a:fld id="{519954A3-9DFD-4C44-94BA-B95130A3BA1C}" type="slidenum">
              <a:rPr lang="en-US" smtClean="0"/>
              <a:t>26</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348388446"/>
              </p:ext>
            </p:extLst>
          </p:nvPr>
        </p:nvGraphicFramePr>
        <p:xfrm>
          <a:off x="0" y="547144"/>
          <a:ext cx="11344531" cy="5859343"/>
        </p:xfrm>
        <a:graphic>
          <a:graphicData uri="http://schemas.openxmlformats.org/drawingml/2006/table">
            <a:tbl>
              <a:tblPr firstRow="1" firstCol="1" bandRow="1"/>
              <a:tblGrid>
                <a:gridCol w="11344531">
                  <a:extLst>
                    <a:ext uri="{9D8B030D-6E8A-4147-A177-3AD203B41FA5}">
                      <a16:colId xmlns:a16="http://schemas.microsoft.com/office/drawing/2014/main" xmlns="" val="3788021671"/>
                    </a:ext>
                  </a:extLst>
                </a:gridCol>
              </a:tblGrid>
              <a:tr h="251023">
                <a:tc>
                  <a:txBody>
                    <a:bodyPr/>
                    <a:lstStyle/>
                    <a:p>
                      <a:pPr marL="0" marR="0">
                        <a:lnSpc>
                          <a:spcPct val="115000"/>
                        </a:lnSpc>
                        <a:spcBef>
                          <a:spcPts val="0"/>
                        </a:spcBef>
                        <a:spcAft>
                          <a:spcPts val="0"/>
                        </a:spcAft>
                      </a:pPr>
                      <a:endParaRPr lang="en-US" sz="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5777" marR="45777" marT="0" marB="0">
                    <a:lnL>
                      <a:noFill/>
                    </a:lnL>
                    <a:lnR>
                      <a:noFill/>
                    </a:lnR>
                    <a:lnT>
                      <a:noFill/>
                    </a:lnT>
                    <a:lnB>
                      <a:noFill/>
                    </a:lnB>
                  </a:tcPr>
                </a:tc>
                <a:extLst>
                  <a:ext uri="{0D108BD9-81ED-4DB2-BD59-A6C34878D82A}">
                    <a16:rowId xmlns:a16="http://schemas.microsoft.com/office/drawing/2014/main" xmlns="" val="1810261663"/>
                  </a:ext>
                </a:extLst>
              </a:tr>
              <a:tr h="5608320">
                <a:tc>
                  <a:txBody>
                    <a:bodyPr/>
                    <a:lstStyle/>
                    <a:p>
                      <a:pPr marL="742950" marR="0" lvl="1" indent="-285750">
                        <a:lnSpc>
                          <a:spcPct val="115000"/>
                        </a:lnSpc>
                        <a:spcBef>
                          <a:spcPts val="0"/>
                        </a:spcBef>
                        <a:spcAft>
                          <a:spcPts val="0"/>
                        </a:spcAft>
                        <a:buFont typeface="Courier New" panose="02070309020205020404" pitchFamily="49" charset="0"/>
                        <a:buChar char="o"/>
                      </a:pPr>
                      <a:r>
                        <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The Health Literacy Special Collection from the National Institute for Literacy: </a:t>
                      </a:r>
                    </a:p>
                    <a:p>
                      <a:pPr marL="1143000" marR="0" lvl="2" indent="-228600">
                        <a:lnSpc>
                          <a:spcPct val="115000"/>
                        </a:lnSpc>
                        <a:spcBef>
                          <a:spcPts val="0"/>
                        </a:spcBef>
                        <a:spcAft>
                          <a:spcPts val="0"/>
                        </a:spcAft>
                        <a:buFont typeface="Wingdings" panose="05000000000000000000" pitchFamily="2" charset="2"/>
                        <a:buChar char=""/>
                      </a:pPr>
                      <a:r>
                        <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What A Friend Can Do For You ”</a:t>
                      </a:r>
                      <a:r>
                        <a:rPr lang="en-US" sz="160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Photonovel</a:t>
                      </a:r>
                      <a:r>
                        <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about breast exams and mammograms.</a:t>
                      </a:r>
                    </a:p>
                    <a:p>
                      <a:pPr marL="1600200" marR="0" lvl="3" indent="-228600">
                        <a:lnSpc>
                          <a:spcPct val="115000"/>
                        </a:lnSpc>
                        <a:spcBef>
                          <a:spcPts val="0"/>
                        </a:spcBef>
                        <a:spcAft>
                          <a:spcPts val="0"/>
                        </a:spcAft>
                        <a:buFont typeface="Symbol" panose="05050102010706020507" pitchFamily="18" charset="2"/>
                        <a:buChar char=""/>
                      </a:pPr>
                      <a:r>
                        <a:rPr lang="en-US" sz="1600" u="sng"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http://healthliteracy.worlded.org/heal/friends/index.html</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Font typeface="Wingdings" panose="05000000000000000000" pitchFamily="2" charset="2"/>
                        <a:buChar char=""/>
                      </a:pPr>
                      <a:r>
                        <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My Life Story with Cancer  ”</a:t>
                      </a:r>
                      <a:r>
                        <a:rPr lang="en-US" sz="1600" dirty="0" err="1">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Photonovel</a:t>
                      </a:r>
                      <a:r>
                        <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t>
                      </a:r>
                    </a:p>
                    <a:p>
                      <a:pPr marL="1600200" marR="0" lvl="3" indent="-228600">
                        <a:lnSpc>
                          <a:spcPct val="115000"/>
                        </a:lnSpc>
                        <a:spcBef>
                          <a:spcPts val="0"/>
                        </a:spcBef>
                        <a:spcAft>
                          <a:spcPts val="0"/>
                        </a:spcAft>
                        <a:buFont typeface="Symbol" panose="05050102010706020507" pitchFamily="18" charset="2"/>
                        <a:buChar char=""/>
                      </a:pPr>
                      <a:r>
                        <a:rPr lang="en-US" sz="1600" u="sng"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http://healthliteracy.worlded.org/docs/Mary/introduction.html</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Font typeface="Wingdings" panose="05000000000000000000" pitchFamily="2" charset="2"/>
                        <a:buChar char=""/>
                      </a:pPr>
                      <a:r>
                        <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Breast Cancer As I Lived It</a:t>
                      </a:r>
                    </a:p>
                    <a:p>
                      <a:pPr marL="1600200" marR="0" lvl="3" indent="-228600">
                        <a:lnSpc>
                          <a:spcPct val="115000"/>
                        </a:lnSpc>
                        <a:spcBef>
                          <a:spcPts val="0"/>
                        </a:spcBef>
                        <a:spcAft>
                          <a:spcPts val="0"/>
                        </a:spcAft>
                        <a:buFont typeface="Symbol" panose="05050102010706020507" pitchFamily="18" charset="2"/>
                        <a:buChar char=""/>
                      </a:pPr>
                      <a:r>
                        <a:rPr lang="en-US" sz="1600" u="sng"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hlinkClick r:id="rId5"/>
                        </a:rPr>
                        <a:t>http://healthliteracy.worlded.org/docs/MScanlon2/index.htm</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The National Cancer Institute (NCI) Cervical Cancer: Did You Know?</a:t>
                      </a:r>
                    </a:p>
                    <a:p>
                      <a:pPr marL="1143000" marR="0" lvl="2" indent="-228600">
                        <a:lnSpc>
                          <a:spcPct val="115000"/>
                        </a:lnSpc>
                        <a:spcBef>
                          <a:spcPts val="0"/>
                        </a:spcBef>
                        <a:spcAft>
                          <a:spcPts val="0"/>
                        </a:spcAft>
                        <a:buFont typeface="Wingdings" panose="05000000000000000000" pitchFamily="2" charset="2"/>
                        <a:buChar char=""/>
                      </a:pPr>
                      <a:r>
                        <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https://www.youtube.com/watch?v=Cts3nGux91k&amp;feature=youtu.be</a:t>
                      </a:r>
                    </a:p>
                    <a:p>
                      <a:pPr marL="1143000" marR="0" lvl="2" indent="-228600">
                        <a:lnSpc>
                          <a:spcPct val="115000"/>
                        </a:lnSpc>
                        <a:spcBef>
                          <a:spcPts val="0"/>
                        </a:spcBef>
                        <a:spcAft>
                          <a:spcPts val="0"/>
                        </a:spcAft>
                        <a:buFont typeface="Wingdings" panose="05000000000000000000" pitchFamily="2" charset="2"/>
                        <a:buChar char=""/>
                      </a:pPr>
                      <a:r>
                        <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https://www.youtube.com/watch?v=UlmDRCUPPu4&amp;feature=youtu.be</a:t>
                      </a:r>
                    </a:p>
                    <a:p>
                      <a:pPr marL="1143000" marR="0" lvl="2" indent="-228600">
                        <a:lnSpc>
                          <a:spcPct val="115000"/>
                        </a:lnSpc>
                        <a:spcBef>
                          <a:spcPts val="0"/>
                        </a:spcBef>
                        <a:spcAft>
                          <a:spcPts val="0"/>
                        </a:spcAft>
                        <a:buFont typeface="Wingdings" panose="05000000000000000000" pitchFamily="2" charset="2"/>
                        <a:buChar char=""/>
                      </a:pPr>
                      <a:r>
                        <a:rPr lang="en-US" sz="1600" u="sng"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hlinkClick r:id="rId6"/>
                        </a:rPr>
                        <a:t>https://www.youtube.com/watch?v=Du1dnKppn-s&amp;list=UUiMg06DjcUk5FRiM3g5sqoQ</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6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The Foundation for Women’s Cancer</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Font typeface="Wingdings" panose="05000000000000000000" pitchFamily="2" charset="2"/>
                        <a:buChar char=""/>
                      </a:pPr>
                      <a:r>
                        <a:rPr lang="en-US" sz="1600"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hlinkClick r:id="rId7"/>
                        </a:rPr>
                        <a:t>What Every Woman Should Know: Cervical Cancer (English)</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Font typeface="Wingdings" panose="05000000000000000000" pitchFamily="2" charset="2"/>
                        <a:buChar char=""/>
                      </a:pPr>
                      <a:r>
                        <a:rPr lang="en-US" sz="1600"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hlinkClick r:id="rId8"/>
                        </a:rPr>
                        <a:t>What Every Woman Should Know: Cervical Cancer (Spanish)</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Font typeface="Wingdings" panose="05000000000000000000" pitchFamily="2" charset="2"/>
                        <a:buChar char=""/>
                      </a:pPr>
                      <a:r>
                        <a:rPr lang="en-US" sz="1600"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hlinkClick r:id="rId9"/>
                        </a:rPr>
                        <a:t>You Can Prevent Cervical Cancer</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Font typeface="Wingdings" panose="05000000000000000000" pitchFamily="2" charset="2"/>
                        <a:buChar char=""/>
                      </a:pPr>
                      <a:r>
                        <a:rPr lang="en-US" sz="1600"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hlinkClick r:id="rId10"/>
                        </a:rPr>
                        <a:t>What is the HPV Vaccine and Who Should Receive It?</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Font typeface="Wingdings" panose="05000000000000000000" pitchFamily="2" charset="2"/>
                        <a:buChar char=""/>
                      </a:pPr>
                      <a:r>
                        <a:rPr lang="en-US" sz="1600"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hlinkClick r:id="rId11"/>
                        </a:rPr>
                        <a:t>Cervical Cancer and Smoking</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15000"/>
                        </a:lnSpc>
                        <a:spcBef>
                          <a:spcPts val="0"/>
                        </a:spcBef>
                        <a:spcAft>
                          <a:spcPts val="0"/>
                        </a:spcAft>
                        <a:buFont typeface="Wingdings" panose="05000000000000000000" pitchFamily="2" charset="2"/>
                        <a:buChar char=""/>
                      </a:pPr>
                      <a:r>
                        <a:rPr lang="en-US" sz="1600" u="sng" dirty="0">
                          <a:solidFill>
                            <a:schemeClr val="tx1"/>
                          </a:solidFill>
                          <a:effectLst/>
                          <a:latin typeface="Calibri" panose="020F0502020204030204" pitchFamily="34" charset="0"/>
                          <a:ea typeface="Times New Roman" panose="02020603050405020304" pitchFamily="18" charset="0"/>
                          <a:cs typeface="Arial" panose="020B0604020202020204" pitchFamily="34" charset="0"/>
                          <a:hlinkClick r:id="rId12"/>
                        </a:rPr>
                        <a:t>HPV and Men</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The American Cancer Society’s library:</a:t>
                      </a:r>
                    </a:p>
                    <a:p>
                      <a:pPr marL="1143000" marR="0" lvl="2" indent="-228600">
                        <a:lnSpc>
                          <a:spcPct val="115000"/>
                        </a:lnSpc>
                        <a:spcBef>
                          <a:spcPts val="0"/>
                        </a:spcBef>
                        <a:spcAft>
                          <a:spcPts val="0"/>
                        </a:spcAft>
                        <a:buFont typeface="Wingdings" panose="05000000000000000000" pitchFamily="2" charset="2"/>
                        <a:buChar char=""/>
                      </a:pPr>
                      <a:r>
                        <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600" u="sng"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hlinkClick r:id="rId13"/>
                        </a:rPr>
                        <a:t>http://www.cancer.org/healthy/toolsandcalculators/videos/index</a:t>
                      </a:r>
                      <a:endParaRPr lang="en-US" sz="16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45777" marR="45777" marT="0" marB="0">
                    <a:lnL>
                      <a:noFill/>
                    </a:lnL>
                    <a:lnR>
                      <a:noFill/>
                    </a:lnR>
                    <a:lnT>
                      <a:noFill/>
                    </a:lnT>
                    <a:lnB>
                      <a:noFill/>
                    </a:lnB>
                  </a:tcPr>
                </a:tc>
                <a:extLst>
                  <a:ext uri="{0D108BD9-81ED-4DB2-BD59-A6C34878D82A}">
                    <a16:rowId xmlns:a16="http://schemas.microsoft.com/office/drawing/2014/main" xmlns="" val="3588604582"/>
                  </a:ext>
                </a:extLst>
              </a:tr>
            </a:tbl>
          </a:graphicData>
        </a:graphic>
      </p:graphicFrame>
    </p:spTree>
    <p:extLst>
      <p:ext uri="{BB962C8B-B14F-4D97-AF65-F5344CB8AC3E}">
        <p14:creationId xmlns:p14="http://schemas.microsoft.com/office/powerpoint/2010/main" val="873227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Reusable Graphics</a:t>
            </a:r>
          </a:p>
        </p:txBody>
      </p:sp>
      <p:sp>
        <p:nvSpPr>
          <p:cNvPr id="3" name="Content Placeholder 2"/>
          <p:cNvSpPr>
            <a:spLocks noGrp="1"/>
          </p:cNvSpPr>
          <p:nvPr>
            <p:ph idx="1"/>
          </p:nvPr>
        </p:nvSpPr>
        <p:spPr>
          <a:xfrm>
            <a:off x="515288" y="3930123"/>
            <a:ext cx="8596668" cy="1399914"/>
          </a:xfrm>
        </p:spPr>
        <p:txBody>
          <a:bodyPr/>
          <a:lstStyle/>
          <a:p>
            <a:r>
              <a:rPr lang="en-US" dirty="0"/>
              <a:t>Please be sure to give credit to </a:t>
            </a:r>
            <a:r>
              <a:rPr lang="en-US" dirty="0">
                <a:hlinkClick r:id="rId3"/>
              </a:rPr>
              <a:t>The Noun Project </a:t>
            </a:r>
            <a:r>
              <a:rPr lang="en-US" dirty="0"/>
              <a:t>for </a:t>
            </a:r>
            <a:r>
              <a:rPr lang="en-US" u="sng" dirty="0"/>
              <a:t>any</a:t>
            </a:r>
            <a:r>
              <a:rPr lang="en-US" dirty="0"/>
              <a:t> re-use of of the black and white icon images found within this presentation. </a:t>
            </a:r>
            <a:br>
              <a:rPr lang="en-US" dirty="0"/>
            </a:br>
            <a:r>
              <a:rPr lang="en-US" dirty="0"/>
              <a:t>Additional images include:</a:t>
            </a:r>
          </a:p>
        </p:txBody>
      </p:sp>
      <p:sp>
        <p:nvSpPr>
          <p:cNvPr id="4" name="Slide Number Placeholder 3"/>
          <p:cNvSpPr>
            <a:spLocks noGrp="1"/>
          </p:cNvSpPr>
          <p:nvPr>
            <p:ph type="sldNum" sz="quarter" idx="12"/>
          </p:nvPr>
        </p:nvSpPr>
        <p:spPr/>
        <p:txBody>
          <a:bodyPr/>
          <a:lstStyle/>
          <a:p>
            <a:fld id="{519954A3-9DFD-4C44-94BA-B95130A3BA1C}" type="slidenum">
              <a:rPr lang="en-US" smtClean="0"/>
              <a:t>27</a:t>
            </a:fld>
            <a:endParaRPr lang="en-US" dirty="0"/>
          </a:p>
        </p:txBody>
      </p:sp>
      <p:pic>
        <p:nvPicPr>
          <p:cNvPr id="5" name="Picture 2" descr="http://foundation.cap.org/wp-content/themes/seller/assets/images/STT-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931" y="1481932"/>
            <a:ext cx="5771725" cy="10785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676516" y="2665039"/>
            <a:ext cx="7278411" cy="993596"/>
          </a:xfrm>
          <a:prstGeom prst="rect">
            <a:avLst/>
          </a:prstGeom>
        </p:spPr>
      </p:pic>
      <p:pic>
        <p:nvPicPr>
          <p:cNvPr id="7" name="Picture 6" descr="C:\Users\Jeannine\Downloads\noun_63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0540" y="5093384"/>
            <a:ext cx="709930" cy="709930"/>
          </a:xfrm>
          <a:prstGeom prst="rect">
            <a:avLst/>
          </a:prstGeom>
          <a:noFill/>
          <a:ln>
            <a:noFill/>
          </a:ln>
        </p:spPr>
      </p:pic>
      <p:pic>
        <p:nvPicPr>
          <p:cNvPr id="8" name="Picture 7" descr="C:\Users\Jeannine\Downloads\noun_620.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15258" y="5162883"/>
            <a:ext cx="695325" cy="695325"/>
          </a:xfrm>
          <a:prstGeom prst="rect">
            <a:avLst/>
          </a:prstGeom>
          <a:noFill/>
          <a:ln>
            <a:noFill/>
          </a:ln>
        </p:spPr>
      </p:pic>
      <p:pic>
        <p:nvPicPr>
          <p:cNvPr id="9" name="Picture 8"/>
          <p:cNvPicPr/>
          <p:nvPr/>
        </p:nvPicPr>
        <p:blipFill rotWithShape="1">
          <a:blip r:embed="rId8"/>
          <a:srcRect b="13319"/>
          <a:stretch/>
        </p:blipFill>
        <p:spPr>
          <a:xfrm>
            <a:off x="4537428" y="5086399"/>
            <a:ext cx="824230" cy="714375"/>
          </a:xfrm>
          <a:prstGeom prst="rect">
            <a:avLst/>
          </a:prstGeom>
        </p:spPr>
      </p:pic>
      <p:pic>
        <p:nvPicPr>
          <p:cNvPr id="10" name="Picture 9" descr="C:\Users\Jeannine\Downloads\noun_682.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64228" y="5093384"/>
            <a:ext cx="707390" cy="707390"/>
          </a:xfrm>
          <a:prstGeom prst="rect">
            <a:avLst/>
          </a:prstGeom>
          <a:noFill/>
          <a:ln>
            <a:noFill/>
          </a:ln>
        </p:spPr>
      </p:pic>
      <p:pic>
        <p:nvPicPr>
          <p:cNvPr id="11" name="Picture 10"/>
          <p:cNvPicPr/>
          <p:nvPr/>
        </p:nvPicPr>
        <p:blipFill>
          <a:blip r:embed="rId10" cstate="print">
            <a:extLst>
              <a:ext uri="{28A0092B-C50C-407E-A947-70E740481C1C}">
                <a14:useLocalDpi xmlns:a14="http://schemas.microsoft.com/office/drawing/2010/main" val="0"/>
              </a:ext>
            </a:extLst>
          </a:blip>
          <a:stretch>
            <a:fillRect/>
          </a:stretch>
        </p:blipFill>
        <p:spPr>
          <a:xfrm>
            <a:off x="6662510" y="5145454"/>
            <a:ext cx="655320" cy="655320"/>
          </a:xfrm>
          <a:prstGeom prst="rect">
            <a:avLst/>
          </a:prstGeom>
        </p:spPr>
      </p:pic>
      <p:pic>
        <p:nvPicPr>
          <p:cNvPr id="12" name="Picture 11"/>
          <p:cNvPicPr/>
          <p:nvPr/>
        </p:nvPicPr>
        <p:blipFill>
          <a:blip r:embed="rId11" cstate="print">
            <a:extLst>
              <a:ext uri="{28A0092B-C50C-407E-A947-70E740481C1C}">
                <a14:useLocalDpi xmlns:a14="http://schemas.microsoft.com/office/drawing/2010/main" val="0"/>
              </a:ext>
            </a:extLst>
          </a:blip>
          <a:stretch>
            <a:fillRect/>
          </a:stretch>
        </p:blipFill>
        <p:spPr>
          <a:xfrm>
            <a:off x="1064855" y="4883457"/>
            <a:ext cx="1074420" cy="1074420"/>
          </a:xfrm>
          <a:prstGeom prst="rect">
            <a:avLst/>
          </a:prstGeom>
        </p:spPr>
      </p:pic>
      <p:pic>
        <p:nvPicPr>
          <p:cNvPr id="13" name="Picture 12"/>
          <p:cNvPicPr/>
          <p:nvPr/>
        </p:nvPicPr>
        <p:blipFill>
          <a:blip r:embed="rId12" cstate="print">
            <a:extLst>
              <a:ext uri="{28A0092B-C50C-407E-A947-70E740481C1C}">
                <a14:useLocalDpi xmlns:a14="http://schemas.microsoft.com/office/drawing/2010/main" val="0"/>
              </a:ext>
            </a:extLst>
          </a:blip>
          <a:stretch>
            <a:fillRect/>
          </a:stretch>
        </p:blipFill>
        <p:spPr>
          <a:xfrm>
            <a:off x="7451698" y="5060999"/>
            <a:ext cx="824230" cy="824230"/>
          </a:xfrm>
          <a:prstGeom prst="rect">
            <a:avLst/>
          </a:prstGeom>
        </p:spPr>
      </p:pic>
      <p:pic>
        <p:nvPicPr>
          <p:cNvPr id="14" name="Picture 13"/>
          <p:cNvPicPr/>
          <p:nvPr/>
        </p:nvPicPr>
        <p:blipFill>
          <a:blip r:embed="rId13" cstate="print">
            <a:extLst>
              <a:ext uri="{28A0092B-C50C-407E-A947-70E740481C1C}">
                <a14:useLocalDpi xmlns:a14="http://schemas.microsoft.com/office/drawing/2010/main" val="0"/>
              </a:ext>
            </a:extLst>
          </a:blip>
          <a:stretch>
            <a:fillRect/>
          </a:stretch>
        </p:blipFill>
        <p:spPr>
          <a:xfrm>
            <a:off x="8390510" y="5117906"/>
            <a:ext cx="630555" cy="630555"/>
          </a:xfrm>
          <a:prstGeom prst="rect">
            <a:avLst/>
          </a:prstGeom>
        </p:spPr>
      </p:pic>
      <p:sp>
        <p:nvSpPr>
          <p:cNvPr id="15" name="Rectangle 14"/>
          <p:cNvSpPr/>
          <p:nvPr/>
        </p:nvSpPr>
        <p:spPr>
          <a:xfrm>
            <a:off x="1830140" y="5885229"/>
            <a:ext cx="8431942" cy="646331"/>
          </a:xfrm>
          <a:prstGeom prst="rect">
            <a:avLst/>
          </a:prstGeom>
        </p:spPr>
        <p:txBody>
          <a:bodyPr wrap="square">
            <a:spAutoFit/>
          </a:bodyPr>
          <a:lstStyle/>
          <a:p>
            <a:r>
              <a:rPr lang="en-US" sz="1200" b="1" dirty="0">
                <a:latin typeface="Calibri" panose="020F0502020204030204" pitchFamily="34" charset="0"/>
                <a:ea typeface="Times New Roman" panose="02020603050405020304" pitchFamily="18" charset="0"/>
                <a:cs typeface="Times New Roman" panose="02020603050405020304" pitchFamily="18" charset="0"/>
              </a:rPr>
              <a:t>This educational module is the property of the CAP Foundation. The material within is presented for entirely non-profit, educational purposes. Permission to reproduce this work, in part or in entirety, for any purpose other than use in the See, Test &amp; Treat program must be granted in writing by the CAP Foundation. </a:t>
            </a:r>
            <a:endParaRPr lang="en-US" sz="12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5866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May Use This Template to </a:t>
            </a:r>
            <a:br>
              <a:rPr lang="en-US" dirty="0"/>
            </a:br>
            <a:r>
              <a:rPr lang="en-US" dirty="0"/>
              <a:t>Add Your Own Slides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519954A3-9DFD-4C44-94BA-B95130A3BA1C}" type="slidenum">
              <a:rPr lang="en-US" smtClean="0"/>
              <a:t>28</a:t>
            </a:fld>
            <a:endParaRPr lang="en-US" dirty="0"/>
          </a:p>
        </p:txBody>
      </p:sp>
    </p:spTree>
    <p:extLst>
      <p:ext uri="{BB962C8B-B14F-4D97-AF65-F5344CB8AC3E}">
        <p14:creationId xmlns:p14="http://schemas.microsoft.com/office/powerpoint/2010/main" val="3910323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About Your Health</a:t>
            </a:r>
          </a:p>
        </p:txBody>
      </p:sp>
      <p:sp>
        <p:nvSpPr>
          <p:cNvPr id="3" name="Content Placeholder 2"/>
          <p:cNvSpPr>
            <a:spLocks noGrp="1"/>
          </p:cNvSpPr>
          <p:nvPr>
            <p:ph idx="1"/>
          </p:nvPr>
        </p:nvSpPr>
        <p:spPr>
          <a:xfrm>
            <a:off x="677333" y="1419809"/>
            <a:ext cx="6695739" cy="3880773"/>
          </a:xfrm>
        </p:spPr>
        <p:txBody>
          <a:bodyPr>
            <a:noAutofit/>
          </a:bodyPr>
          <a:lstStyle/>
          <a:p>
            <a:pPr marL="0" indent="0">
              <a:lnSpc>
                <a:spcPct val="150000"/>
              </a:lnSpc>
              <a:buNone/>
            </a:pPr>
            <a:r>
              <a:rPr lang="en-US" sz="2800" b="1" dirty="0">
                <a:latin typeface="Corbel" panose="020B0503020204020204" pitchFamily="34" charset="0"/>
              </a:rPr>
              <a:t>During today’s education session, you will learn about your health through talking, listening, and trying out some new things!</a:t>
            </a:r>
          </a:p>
          <a:p>
            <a:pPr marL="0" indent="0">
              <a:lnSpc>
                <a:spcPct val="150000"/>
              </a:lnSpc>
              <a:buNone/>
            </a:pPr>
            <a:endParaRPr lang="en-US" sz="2800" b="1" dirty="0">
              <a:latin typeface="Corbel" panose="020B0503020204020204" pitchFamily="34" charset="0"/>
            </a:endParaRPr>
          </a:p>
          <a:p>
            <a:pPr marL="0" indent="0">
              <a:lnSpc>
                <a:spcPct val="150000"/>
              </a:lnSpc>
              <a:buNone/>
            </a:pPr>
            <a:r>
              <a:rPr lang="en-US" sz="2800" b="1" dirty="0">
                <a:latin typeface="Corbel" panose="020B0503020204020204" pitchFamily="34" charset="0"/>
              </a:rPr>
              <a:t>What topics interest you the most today? </a:t>
            </a:r>
            <a:endParaRPr lang="en-US" sz="2800" dirty="0"/>
          </a:p>
          <a:p>
            <a:pPr>
              <a:lnSpc>
                <a:spcPct val="150000"/>
              </a:lnSpc>
            </a:pPr>
            <a:endParaRPr lang="en-US" sz="2800" dirty="0"/>
          </a:p>
        </p:txBody>
      </p:sp>
      <p:sp>
        <p:nvSpPr>
          <p:cNvPr id="4" name="Slide Number Placeholder 3"/>
          <p:cNvSpPr>
            <a:spLocks noGrp="1"/>
          </p:cNvSpPr>
          <p:nvPr>
            <p:ph type="sldNum" sz="quarter" idx="12"/>
          </p:nvPr>
        </p:nvSpPr>
        <p:spPr/>
        <p:txBody>
          <a:bodyPr/>
          <a:lstStyle/>
          <a:p>
            <a:fld id="{519954A3-9DFD-4C44-94BA-B95130A3BA1C}" type="slidenum">
              <a:rPr lang="en-US" smtClean="0"/>
              <a:t>3</a:t>
            </a:fld>
            <a:endParaRPr lang="en-US" dirty="0"/>
          </a:p>
        </p:txBody>
      </p:sp>
      <p:pic>
        <p:nvPicPr>
          <p:cNvPr id="5" name="Picture 4"/>
          <p:cNvPicPr>
            <a:picLocks noChangeAspect="1"/>
          </p:cNvPicPr>
          <p:nvPr/>
        </p:nvPicPr>
        <p:blipFill rotWithShape="1">
          <a:blip r:embed="rId2"/>
          <a:srcRect r="-3" b="34636"/>
          <a:stretch/>
        </p:blipFill>
        <p:spPr>
          <a:xfrm>
            <a:off x="7513176" y="3439616"/>
            <a:ext cx="3459624" cy="28623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rotWithShape="1">
          <a:blip r:embed="rId3"/>
          <a:srcRect l="12481" r="6839" b="-4"/>
          <a:stretch/>
        </p:blipFill>
        <p:spPr>
          <a:xfrm>
            <a:off x="8229601" y="439839"/>
            <a:ext cx="3518122" cy="291079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32079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15859" y="3734311"/>
            <a:ext cx="7766936" cy="1721609"/>
          </a:xfrm>
        </p:spPr>
        <p:txBody>
          <a:bodyPr>
            <a:normAutofit/>
          </a:bodyPr>
          <a:lstStyle/>
          <a:p>
            <a:r>
              <a:rPr lang="en-US" sz="3600" b="1" dirty="0"/>
              <a:t>Healthy Lifestyles</a:t>
            </a:r>
          </a:p>
          <a:p>
            <a:endParaRPr lang="en-US" sz="2800" dirty="0"/>
          </a:p>
        </p:txBody>
      </p:sp>
      <p:pic>
        <p:nvPicPr>
          <p:cNvPr id="3074" name="Picture 2" descr="http://foundation.cap.org/wp-content/themes/seller/assets/images/STT-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486" y="2352285"/>
            <a:ext cx="6677025" cy="12477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7156938" y="6409320"/>
            <a:ext cx="1787771" cy="268993"/>
          </a:xfrm>
          <a:prstGeom prst="rect">
            <a:avLst/>
          </a:prstGeom>
        </p:spPr>
      </p:pic>
    </p:spTree>
    <p:extLst>
      <p:ext uri="{BB962C8B-B14F-4D97-AF65-F5344CB8AC3E}">
        <p14:creationId xmlns:p14="http://schemas.microsoft.com/office/powerpoint/2010/main" val="204072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034" y="458615"/>
            <a:ext cx="8596668" cy="718038"/>
          </a:xfrm>
        </p:spPr>
        <p:txBody>
          <a:bodyPr>
            <a:normAutofit fontScale="90000"/>
          </a:bodyPr>
          <a:lstStyle/>
          <a:p>
            <a:r>
              <a:rPr lang="en-US" dirty="0"/>
              <a:t>A Healthy Lifestyle Means…</a:t>
            </a:r>
            <a:br>
              <a:rPr lang="en-US" dirty="0"/>
            </a:br>
            <a:endParaRPr lang="en-US" dirty="0"/>
          </a:p>
        </p:txBody>
      </p:sp>
      <p:sp>
        <p:nvSpPr>
          <p:cNvPr id="4" name="Slide Number Placeholder 3"/>
          <p:cNvSpPr>
            <a:spLocks noGrp="1"/>
          </p:cNvSpPr>
          <p:nvPr>
            <p:ph type="sldNum" sz="quarter" idx="12"/>
          </p:nvPr>
        </p:nvSpPr>
        <p:spPr>
          <a:xfrm>
            <a:off x="7692333" y="6492875"/>
            <a:ext cx="683339" cy="365125"/>
          </a:xfrm>
        </p:spPr>
        <p:txBody>
          <a:bodyPr/>
          <a:lstStyle/>
          <a:p>
            <a:fld id="{519954A3-9DFD-4C44-94BA-B95130A3BA1C}" type="slidenum">
              <a:rPr lang="en-US" smtClean="0"/>
              <a:t>5</a:t>
            </a:fld>
            <a:endParaRPr lang="en-US" dirty="0"/>
          </a:p>
        </p:txBody>
      </p:sp>
      <p:pic>
        <p:nvPicPr>
          <p:cNvPr id="6" name="Picture 5"/>
          <p:cNvPicPr>
            <a:picLocks noChangeAspect="1"/>
          </p:cNvPicPr>
          <p:nvPr/>
        </p:nvPicPr>
        <p:blipFill>
          <a:blip r:embed="rId2"/>
          <a:stretch>
            <a:fillRect/>
          </a:stretch>
        </p:blipFill>
        <p:spPr>
          <a:xfrm>
            <a:off x="3262473" y="5612828"/>
            <a:ext cx="709073" cy="709073"/>
          </a:xfrm>
          <a:prstGeom prst="rect">
            <a:avLst/>
          </a:prstGeom>
        </p:spPr>
      </p:pic>
      <p:pic>
        <p:nvPicPr>
          <p:cNvPr id="7" name="Picture 6"/>
          <p:cNvPicPr>
            <a:picLocks noChangeAspect="1"/>
          </p:cNvPicPr>
          <p:nvPr/>
        </p:nvPicPr>
        <p:blipFill rotWithShape="1">
          <a:blip r:embed="rId3"/>
          <a:srcRect b="13568"/>
          <a:stretch/>
        </p:blipFill>
        <p:spPr>
          <a:xfrm>
            <a:off x="168332" y="3028819"/>
            <a:ext cx="882423" cy="762697"/>
          </a:xfrm>
          <a:prstGeom prst="rect">
            <a:avLst/>
          </a:prstGeom>
        </p:spPr>
      </p:pic>
      <p:pic>
        <p:nvPicPr>
          <p:cNvPr id="8" name="Picture 7"/>
          <p:cNvPicPr>
            <a:picLocks noChangeAspect="1"/>
          </p:cNvPicPr>
          <p:nvPr/>
        </p:nvPicPr>
        <p:blipFill rotWithShape="1">
          <a:blip r:embed="rId4"/>
          <a:srcRect b="13319"/>
          <a:stretch/>
        </p:blipFill>
        <p:spPr>
          <a:xfrm>
            <a:off x="7692333" y="3850044"/>
            <a:ext cx="1003149" cy="869534"/>
          </a:xfrm>
          <a:prstGeom prst="rect">
            <a:avLst/>
          </a:prstGeom>
        </p:spPr>
      </p:pic>
      <p:pic>
        <p:nvPicPr>
          <p:cNvPr id="9" name="Picture 8"/>
          <p:cNvPicPr>
            <a:picLocks noChangeAspect="1"/>
          </p:cNvPicPr>
          <p:nvPr/>
        </p:nvPicPr>
        <p:blipFill rotWithShape="1">
          <a:blip r:embed="rId5"/>
          <a:srcRect b="19836"/>
          <a:stretch/>
        </p:blipFill>
        <p:spPr>
          <a:xfrm>
            <a:off x="5869237" y="5502109"/>
            <a:ext cx="1049113" cy="841017"/>
          </a:xfrm>
          <a:prstGeom prst="rect">
            <a:avLst/>
          </a:prstGeom>
        </p:spPr>
      </p:pic>
      <p:pic>
        <p:nvPicPr>
          <p:cNvPr id="10" name="Picture 9"/>
          <p:cNvPicPr>
            <a:picLocks noChangeAspect="1"/>
          </p:cNvPicPr>
          <p:nvPr/>
        </p:nvPicPr>
        <p:blipFill rotWithShape="1">
          <a:blip r:embed="rId6"/>
          <a:srcRect l="29606" r="30327" b="16137"/>
          <a:stretch/>
        </p:blipFill>
        <p:spPr>
          <a:xfrm>
            <a:off x="1342715" y="1198190"/>
            <a:ext cx="550416" cy="1152050"/>
          </a:xfrm>
          <a:prstGeom prst="rect">
            <a:avLst/>
          </a:prstGeom>
        </p:spPr>
      </p:pic>
      <p:pic>
        <p:nvPicPr>
          <p:cNvPr id="11" name="Picture 10"/>
          <p:cNvPicPr>
            <a:picLocks noChangeAspect="1"/>
          </p:cNvPicPr>
          <p:nvPr/>
        </p:nvPicPr>
        <p:blipFill rotWithShape="1">
          <a:blip r:embed="rId7"/>
          <a:srcRect l="3471" r="3120" b="13718"/>
          <a:stretch/>
        </p:blipFill>
        <p:spPr>
          <a:xfrm>
            <a:off x="988573" y="4445243"/>
            <a:ext cx="721797" cy="666717"/>
          </a:xfrm>
          <a:prstGeom prst="rect">
            <a:avLst/>
          </a:prstGeom>
        </p:spPr>
      </p:pic>
      <p:pic>
        <p:nvPicPr>
          <p:cNvPr id="12" name="Picture 11"/>
          <p:cNvPicPr>
            <a:picLocks noChangeAspect="1"/>
          </p:cNvPicPr>
          <p:nvPr/>
        </p:nvPicPr>
        <p:blipFill rotWithShape="1">
          <a:blip r:embed="rId8"/>
          <a:srcRect l="8804" t="21154" r="6838" b="38844"/>
          <a:stretch/>
        </p:blipFill>
        <p:spPr>
          <a:xfrm>
            <a:off x="8158130" y="2469978"/>
            <a:ext cx="1715993" cy="813707"/>
          </a:xfrm>
          <a:prstGeom prst="rect">
            <a:avLst/>
          </a:prstGeom>
        </p:spPr>
      </p:pic>
      <p:sp>
        <p:nvSpPr>
          <p:cNvPr id="13" name="Rectangle 12"/>
          <p:cNvSpPr/>
          <p:nvPr/>
        </p:nvSpPr>
        <p:spPr>
          <a:xfrm>
            <a:off x="8567645" y="3791516"/>
            <a:ext cx="2380527" cy="1323439"/>
          </a:xfrm>
          <a:prstGeom prst="rect">
            <a:avLst/>
          </a:prstGeom>
        </p:spPr>
        <p:txBody>
          <a:bodyPr wrap="square">
            <a:spAutoFit/>
          </a:bodyPr>
          <a:lstStyle/>
          <a:p>
            <a:pPr algn="ctr"/>
            <a:r>
              <a:rPr lang="en-US" sz="2000" dirty="0">
                <a:latin typeface="Articulate" panose="02000503040000020004" pitchFamily="2" charset="0"/>
              </a:rPr>
              <a:t>Regular health screenings and and well woman visits</a:t>
            </a:r>
          </a:p>
        </p:txBody>
      </p:sp>
      <p:sp>
        <p:nvSpPr>
          <p:cNvPr id="14" name="Rectangle 13"/>
          <p:cNvSpPr/>
          <p:nvPr/>
        </p:nvSpPr>
        <p:spPr>
          <a:xfrm>
            <a:off x="1710370" y="1461409"/>
            <a:ext cx="1792478" cy="400110"/>
          </a:xfrm>
          <a:prstGeom prst="rect">
            <a:avLst/>
          </a:prstGeom>
        </p:spPr>
        <p:txBody>
          <a:bodyPr wrap="none">
            <a:spAutoFit/>
          </a:bodyPr>
          <a:lstStyle/>
          <a:p>
            <a:pPr algn="ctr" defTabSz="768058">
              <a:defRPr/>
            </a:pPr>
            <a:r>
              <a:rPr lang="en-US" sz="2000" dirty="0">
                <a:latin typeface="Articulate" panose="02000503040000020004" pitchFamily="2" charset="0"/>
              </a:rPr>
              <a:t>Daily exercise</a:t>
            </a:r>
          </a:p>
        </p:txBody>
      </p:sp>
      <p:sp>
        <p:nvSpPr>
          <p:cNvPr id="15" name="Rectangle 14"/>
          <p:cNvSpPr/>
          <p:nvPr/>
        </p:nvSpPr>
        <p:spPr>
          <a:xfrm>
            <a:off x="1771916" y="4367460"/>
            <a:ext cx="1324317" cy="1015663"/>
          </a:xfrm>
          <a:prstGeom prst="rect">
            <a:avLst/>
          </a:prstGeom>
        </p:spPr>
        <p:txBody>
          <a:bodyPr wrap="square">
            <a:spAutoFit/>
          </a:bodyPr>
          <a:lstStyle/>
          <a:p>
            <a:pPr algn="ctr" defTabSz="768058">
              <a:defRPr/>
            </a:pPr>
            <a:r>
              <a:rPr lang="en-US" sz="2000" dirty="0">
                <a:latin typeface="Articulate" panose="02000503040000020004" pitchFamily="2" charset="0"/>
              </a:rPr>
              <a:t>Keeping a healthy weight</a:t>
            </a:r>
          </a:p>
        </p:txBody>
      </p:sp>
      <p:sp>
        <p:nvSpPr>
          <p:cNvPr id="16" name="Rectangle 15"/>
          <p:cNvSpPr/>
          <p:nvPr/>
        </p:nvSpPr>
        <p:spPr>
          <a:xfrm>
            <a:off x="894988" y="3158795"/>
            <a:ext cx="2201245" cy="400110"/>
          </a:xfrm>
          <a:prstGeom prst="rect">
            <a:avLst/>
          </a:prstGeom>
        </p:spPr>
        <p:txBody>
          <a:bodyPr wrap="none">
            <a:spAutoFit/>
          </a:bodyPr>
          <a:lstStyle/>
          <a:p>
            <a:pPr algn="ctr" defTabSz="768058">
              <a:defRPr/>
            </a:pPr>
            <a:r>
              <a:rPr lang="en-US" sz="2000" dirty="0">
                <a:latin typeface="Articulate" panose="02000503040000020004" pitchFamily="2" charset="0"/>
              </a:rPr>
              <a:t>Avoiding alcohol</a:t>
            </a:r>
          </a:p>
        </p:txBody>
      </p:sp>
      <p:sp>
        <p:nvSpPr>
          <p:cNvPr id="17" name="Rectangle 16"/>
          <p:cNvSpPr/>
          <p:nvPr/>
        </p:nvSpPr>
        <p:spPr>
          <a:xfrm>
            <a:off x="7984965" y="1270489"/>
            <a:ext cx="1952063" cy="1015663"/>
          </a:xfrm>
          <a:prstGeom prst="rect">
            <a:avLst/>
          </a:prstGeom>
        </p:spPr>
        <p:txBody>
          <a:bodyPr wrap="square">
            <a:spAutoFit/>
          </a:bodyPr>
          <a:lstStyle/>
          <a:p>
            <a:pPr algn="ctr" defTabSz="768058">
              <a:defRPr/>
            </a:pPr>
            <a:r>
              <a:rPr lang="en-US" sz="2000" dirty="0">
                <a:latin typeface="Articulate" panose="02000503040000020004" pitchFamily="2" charset="0"/>
              </a:rPr>
              <a:t>Talking about </a:t>
            </a:r>
          </a:p>
          <a:p>
            <a:pPr algn="ctr" defTabSz="768058">
              <a:defRPr/>
            </a:pPr>
            <a:r>
              <a:rPr lang="en-US" sz="2000" dirty="0">
                <a:latin typeface="Articulate" panose="02000503040000020004" pitchFamily="2" charset="0"/>
              </a:rPr>
              <a:t>family health  history </a:t>
            </a:r>
          </a:p>
        </p:txBody>
      </p:sp>
      <p:sp>
        <p:nvSpPr>
          <p:cNvPr id="18" name="Rectangle 17"/>
          <p:cNvSpPr/>
          <p:nvPr/>
        </p:nvSpPr>
        <p:spPr>
          <a:xfrm>
            <a:off x="6623165" y="5495342"/>
            <a:ext cx="1365128" cy="1015663"/>
          </a:xfrm>
          <a:prstGeom prst="rect">
            <a:avLst/>
          </a:prstGeom>
        </p:spPr>
        <p:txBody>
          <a:bodyPr wrap="square">
            <a:spAutoFit/>
          </a:bodyPr>
          <a:lstStyle/>
          <a:p>
            <a:pPr algn="ctr" defTabSz="768058">
              <a:defRPr/>
            </a:pPr>
            <a:r>
              <a:rPr lang="en-US" sz="2000" dirty="0">
                <a:latin typeface="Articulate" panose="02000503040000020004" pitchFamily="2" charset="0"/>
              </a:rPr>
              <a:t>Choosing healthy foods</a:t>
            </a:r>
          </a:p>
        </p:txBody>
      </p:sp>
      <p:sp>
        <p:nvSpPr>
          <p:cNvPr id="19" name="Rectangle 18"/>
          <p:cNvSpPr/>
          <p:nvPr/>
        </p:nvSpPr>
        <p:spPr>
          <a:xfrm>
            <a:off x="3972165" y="5780057"/>
            <a:ext cx="1709122" cy="400110"/>
          </a:xfrm>
          <a:prstGeom prst="rect">
            <a:avLst/>
          </a:prstGeom>
        </p:spPr>
        <p:txBody>
          <a:bodyPr wrap="none">
            <a:spAutoFit/>
          </a:bodyPr>
          <a:lstStyle/>
          <a:p>
            <a:pPr algn="ctr" defTabSz="768058">
              <a:defRPr/>
            </a:pPr>
            <a:r>
              <a:rPr lang="en-US" sz="2000" dirty="0">
                <a:latin typeface="Articulate" panose="02000503040000020004" pitchFamily="2" charset="0"/>
              </a:rPr>
              <a:t>Not smoking</a:t>
            </a:r>
          </a:p>
        </p:txBody>
      </p:sp>
      <p:pic>
        <p:nvPicPr>
          <p:cNvPr id="21" name="Picture 20"/>
          <p:cNvPicPr>
            <a:picLocks noChangeAspect="1"/>
          </p:cNvPicPr>
          <p:nvPr/>
        </p:nvPicPr>
        <p:blipFill>
          <a:blip r:embed="rId9"/>
          <a:stretch>
            <a:fillRect/>
          </a:stretch>
        </p:blipFill>
        <p:spPr>
          <a:xfrm>
            <a:off x="3751117" y="1461409"/>
            <a:ext cx="3791475" cy="3791475"/>
          </a:xfrm>
          <a:prstGeom prst="rect">
            <a:avLst/>
          </a:prstGeom>
          <a:ln w="38100">
            <a:solidFill>
              <a:schemeClr val="accent1"/>
            </a:solidFill>
          </a:ln>
        </p:spPr>
      </p:pic>
    </p:spTree>
    <p:extLst>
      <p:ext uri="{BB962C8B-B14F-4D97-AF65-F5344CB8AC3E}">
        <p14:creationId xmlns:p14="http://schemas.microsoft.com/office/powerpoint/2010/main" val="3935806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786" y="305917"/>
            <a:ext cx="8596668" cy="1320800"/>
          </a:xfrm>
        </p:spPr>
        <p:txBody>
          <a:bodyPr>
            <a:normAutofit/>
          </a:bodyPr>
          <a:lstStyle/>
          <a:p>
            <a:r>
              <a:rPr lang="en-US" sz="3200" dirty="0"/>
              <a:t>Common Barriers to a Healthy Lifestyle</a:t>
            </a:r>
          </a:p>
        </p:txBody>
      </p:sp>
      <p:sp>
        <p:nvSpPr>
          <p:cNvPr id="3" name="Content Placeholder 2"/>
          <p:cNvSpPr>
            <a:spLocks noGrp="1"/>
          </p:cNvSpPr>
          <p:nvPr>
            <p:ph idx="1"/>
          </p:nvPr>
        </p:nvSpPr>
        <p:spPr>
          <a:xfrm>
            <a:off x="686126" y="874582"/>
            <a:ext cx="10379211" cy="386660"/>
          </a:xfrm>
        </p:spPr>
        <p:txBody>
          <a:bodyPr/>
          <a:lstStyle/>
          <a:p>
            <a:pPr marL="0" indent="0">
              <a:buNone/>
            </a:pPr>
            <a:r>
              <a:rPr lang="en-US" b="1" dirty="0"/>
              <a:t>Talk about it: Do any of these things stop you from leading a healthy lifestyle?</a:t>
            </a:r>
          </a:p>
          <a:p>
            <a:endParaRPr lang="en-US" dirty="0"/>
          </a:p>
        </p:txBody>
      </p:sp>
      <p:sp>
        <p:nvSpPr>
          <p:cNvPr id="4" name="Slide Number Placeholder 3"/>
          <p:cNvSpPr>
            <a:spLocks noGrp="1"/>
          </p:cNvSpPr>
          <p:nvPr>
            <p:ph type="sldNum" sz="quarter" idx="12"/>
          </p:nvPr>
        </p:nvSpPr>
        <p:spPr/>
        <p:txBody>
          <a:bodyPr/>
          <a:lstStyle/>
          <a:p>
            <a:fld id="{519954A3-9DFD-4C44-94BA-B95130A3BA1C}" type="slidenum">
              <a:rPr lang="en-US" smtClean="0"/>
              <a:t>6</a:t>
            </a:fld>
            <a:endParaRPr lang="en-US" dirty="0"/>
          </a:p>
        </p:txBody>
      </p:sp>
      <p:sp>
        <p:nvSpPr>
          <p:cNvPr id="6" name="TextBox 5"/>
          <p:cNvSpPr txBox="1"/>
          <p:nvPr/>
        </p:nvSpPr>
        <p:spPr>
          <a:xfrm>
            <a:off x="115623" y="1450430"/>
            <a:ext cx="5885787" cy="2677656"/>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latin typeface="Corbel" panose="020B0503020204020204" pitchFamily="34" charset="0"/>
              </a:rPr>
              <a:t>Language – Don’t understand words used during visits</a:t>
            </a:r>
          </a:p>
          <a:p>
            <a:endParaRPr lang="en-US" sz="1400" dirty="0">
              <a:latin typeface="Corbel" panose="020B0503020204020204" pitchFamily="34" charset="0"/>
            </a:endParaRPr>
          </a:p>
          <a:p>
            <a:r>
              <a:rPr lang="en-US" sz="1400" dirty="0" smtClean="0">
                <a:latin typeface="Corbel" panose="020B0503020204020204" pitchFamily="34" charset="0"/>
              </a:rPr>
              <a:t>Culture Barriers – Feels like my culture isn’t understood by doctors</a:t>
            </a:r>
          </a:p>
          <a:p>
            <a:endParaRPr lang="en-US" sz="1400" dirty="0">
              <a:latin typeface="Corbel" panose="020B0503020204020204" pitchFamily="34" charset="0"/>
            </a:endParaRPr>
          </a:p>
          <a:p>
            <a:r>
              <a:rPr lang="en-US" sz="1400" dirty="0" smtClean="0">
                <a:latin typeface="Corbel" panose="020B0503020204020204" pitchFamily="34" charset="0"/>
              </a:rPr>
              <a:t>Childcare – Kids get bored or are not welcome at health visits</a:t>
            </a:r>
          </a:p>
          <a:p>
            <a:endParaRPr lang="en-US" sz="1400" dirty="0">
              <a:latin typeface="Corbel" panose="020B0503020204020204" pitchFamily="34" charset="0"/>
            </a:endParaRPr>
          </a:p>
          <a:p>
            <a:r>
              <a:rPr lang="en-US" sz="1400" dirty="0" smtClean="0">
                <a:latin typeface="Corbel" panose="020B0503020204020204" pitchFamily="34" charset="0"/>
              </a:rPr>
              <a:t>Cost – Can’t afford health insurance or recommended services</a:t>
            </a:r>
          </a:p>
          <a:p>
            <a:endParaRPr lang="en-US" sz="1400" dirty="0">
              <a:latin typeface="Corbel" panose="020B0503020204020204" pitchFamily="34" charset="0"/>
            </a:endParaRPr>
          </a:p>
          <a:p>
            <a:r>
              <a:rPr lang="en-US" sz="1400" dirty="0" smtClean="0">
                <a:latin typeface="Corbel" panose="020B0503020204020204" pitchFamily="34" charset="0"/>
              </a:rPr>
              <a:t>Healthcare System – confusion about available health services</a:t>
            </a:r>
          </a:p>
          <a:p>
            <a:endParaRPr lang="en-US" sz="1400" dirty="0">
              <a:latin typeface="Corbel" panose="020B0503020204020204" pitchFamily="34" charset="0"/>
            </a:endParaRPr>
          </a:p>
          <a:p>
            <a:r>
              <a:rPr lang="en-US" sz="1400" dirty="0" smtClean="0">
                <a:latin typeface="Corbel" panose="020B0503020204020204" pitchFamily="34" charset="0"/>
              </a:rPr>
              <a:t>Access to Health Foods – healthy foods are expensive or take too long to prepare</a:t>
            </a:r>
            <a:endParaRPr lang="en-US" sz="1400" dirty="0">
              <a:latin typeface="Corbel" panose="020B050302020402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176" y="1536143"/>
            <a:ext cx="809625"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720" y="2718890"/>
            <a:ext cx="85725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6127543" y="2802958"/>
            <a:ext cx="5885787" cy="2893100"/>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smtClean="0">
                <a:latin typeface="Corbel" panose="020B0503020204020204" pitchFamily="34" charset="0"/>
              </a:rPr>
              <a:t>Safety – no safe place to walk or safe access to exercise areas</a:t>
            </a:r>
          </a:p>
          <a:p>
            <a:endParaRPr lang="en-US" sz="1400" dirty="0">
              <a:latin typeface="Corbel" panose="020B0503020204020204" pitchFamily="34" charset="0"/>
            </a:endParaRPr>
          </a:p>
          <a:p>
            <a:r>
              <a:rPr lang="en-US" sz="1400" dirty="0" smtClean="0">
                <a:latin typeface="Corbel" panose="020B0503020204020204" pitchFamily="34" charset="0"/>
              </a:rPr>
              <a:t>Embarrassment – afraid of getting examined or diagnosed with</a:t>
            </a:r>
          </a:p>
          <a:p>
            <a:r>
              <a:rPr lang="en-US" sz="1400" dirty="0" smtClean="0">
                <a:latin typeface="Corbel" panose="020B0503020204020204" pitchFamily="34" charset="0"/>
              </a:rPr>
              <a:t> a disease</a:t>
            </a:r>
          </a:p>
          <a:p>
            <a:endParaRPr lang="en-US" sz="1400" dirty="0">
              <a:latin typeface="Corbel" panose="020B0503020204020204" pitchFamily="34" charset="0"/>
            </a:endParaRPr>
          </a:p>
          <a:p>
            <a:r>
              <a:rPr lang="en-US" sz="1400" dirty="0" smtClean="0">
                <a:latin typeface="Corbel" panose="020B0503020204020204" pitchFamily="34" charset="0"/>
              </a:rPr>
              <a:t>Appointment Planning – too easy to forget, need reminders of health care</a:t>
            </a:r>
          </a:p>
          <a:p>
            <a:endParaRPr lang="en-US" sz="1400" dirty="0">
              <a:latin typeface="Corbel" panose="020B0503020204020204" pitchFamily="34" charset="0"/>
            </a:endParaRPr>
          </a:p>
          <a:p>
            <a:r>
              <a:rPr lang="en-US" sz="1400" dirty="0" smtClean="0">
                <a:latin typeface="Corbel" panose="020B0503020204020204" pitchFamily="34" charset="0"/>
              </a:rPr>
              <a:t>Health Literacy – prevention of sickness doesn’t seem possible, will wait until there is a problem</a:t>
            </a:r>
          </a:p>
          <a:p>
            <a:endParaRPr lang="en-US" sz="1400" dirty="0">
              <a:latin typeface="Corbel" panose="020B0503020204020204" pitchFamily="34" charset="0"/>
            </a:endParaRPr>
          </a:p>
          <a:p>
            <a:r>
              <a:rPr lang="en-US" sz="1400" dirty="0" smtClean="0">
                <a:latin typeface="Corbel" panose="020B0503020204020204" pitchFamily="34" charset="0"/>
              </a:rPr>
              <a:t>I am head of my household – too busy to balance it all!</a:t>
            </a:r>
          </a:p>
          <a:p>
            <a:endParaRPr lang="en-US" sz="1400" dirty="0">
              <a:latin typeface="Corbel" panose="020B0503020204020204" pitchFamily="34" charset="0"/>
            </a:endParaRPr>
          </a:p>
          <a:p>
            <a:r>
              <a:rPr lang="en-US" sz="1400" dirty="0" smtClean="0">
                <a:latin typeface="Corbel" panose="020B0503020204020204" pitchFamily="34" charset="0"/>
              </a:rPr>
              <a:t>Transportation – too difficult to get to health care appointments</a:t>
            </a:r>
            <a:endParaRPr lang="en-US" sz="1400" dirty="0">
              <a:latin typeface="Corbel" panose="020B0503020204020204" pitchFamily="34" charset="0"/>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59827" y="3168535"/>
            <a:ext cx="86677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59827" y="4615193"/>
            <a:ext cx="88582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2627586" y="5927833"/>
            <a:ext cx="6159062" cy="523220"/>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1400" u="sng" dirty="0" smtClean="0">
                <a:latin typeface="Corbel" panose="020B0503020204020204" pitchFamily="34" charset="0"/>
              </a:rPr>
              <a:t>Other barriers? </a:t>
            </a:r>
          </a:p>
          <a:p>
            <a:pPr algn="ctr"/>
            <a:r>
              <a:rPr lang="en-US" sz="1400" dirty="0" smtClean="0">
                <a:latin typeface="Corbel" panose="020B0503020204020204" pitchFamily="34" charset="0"/>
              </a:rPr>
              <a:t>What else keeps you from getting healthcare and keeping healthy habits?</a:t>
            </a:r>
            <a:endParaRPr lang="en-US" sz="1400" dirty="0">
              <a:latin typeface="Corbel" panose="020B0503020204020204" pitchFamily="34" charset="0"/>
            </a:endParaRPr>
          </a:p>
        </p:txBody>
      </p:sp>
    </p:spTree>
    <p:extLst>
      <p:ext uri="{BB962C8B-B14F-4D97-AF65-F5344CB8AC3E}">
        <p14:creationId xmlns:p14="http://schemas.microsoft.com/office/powerpoint/2010/main" val="95080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368" y="224177"/>
            <a:ext cx="8596668" cy="718038"/>
          </a:xfrm>
        </p:spPr>
        <p:txBody>
          <a:bodyPr>
            <a:normAutofit fontScale="90000"/>
          </a:bodyPr>
          <a:lstStyle/>
          <a:p>
            <a:r>
              <a:rPr lang="en-US" dirty="0"/>
              <a:t>What You Should Know About Cancer</a:t>
            </a:r>
            <a:br>
              <a:rPr lang="en-US" dirty="0"/>
            </a:br>
            <a:endParaRPr lang="en-US" dirty="0"/>
          </a:p>
        </p:txBody>
      </p:sp>
      <p:sp>
        <p:nvSpPr>
          <p:cNvPr id="3" name="Content Placeholder 2"/>
          <p:cNvSpPr>
            <a:spLocks noGrp="1"/>
          </p:cNvSpPr>
          <p:nvPr>
            <p:ph idx="1"/>
          </p:nvPr>
        </p:nvSpPr>
        <p:spPr>
          <a:xfrm>
            <a:off x="324091" y="1055077"/>
            <a:ext cx="9003903" cy="4300485"/>
          </a:xfrm>
        </p:spPr>
        <p:txBody>
          <a:bodyPr>
            <a:noAutofit/>
          </a:bodyPr>
          <a:lstStyle/>
          <a:p>
            <a:r>
              <a:rPr lang="en-US" dirty="0">
                <a:latin typeface="Corbel" panose="020B0503020204020204" pitchFamily="34" charset="0"/>
              </a:rPr>
              <a:t>Cancer is an abnormal growth of cells within the body. </a:t>
            </a:r>
          </a:p>
          <a:p>
            <a:r>
              <a:rPr lang="en-US" dirty="0">
                <a:latin typeface="Corbel" panose="020B0503020204020204" pitchFamily="34" charset="0"/>
              </a:rPr>
              <a:t>Cancer is the second leading cause of death for American women. </a:t>
            </a:r>
          </a:p>
          <a:p>
            <a:r>
              <a:rPr lang="en-US" dirty="0">
                <a:latin typeface="Corbel" panose="020B0503020204020204" pitchFamily="34" charset="0"/>
              </a:rPr>
              <a:t>Women’s bodies are constantly changing, and paying attention to changes is one key to good health.</a:t>
            </a:r>
          </a:p>
          <a:p>
            <a:pPr marL="0" indent="0">
              <a:buNone/>
            </a:pPr>
            <a:endParaRPr lang="en-US" sz="900" b="1" dirty="0">
              <a:latin typeface="Corbel" panose="020B0503020204020204" pitchFamily="34" charset="0"/>
            </a:endParaRPr>
          </a:p>
          <a:p>
            <a:pPr marL="0" indent="0">
              <a:buNone/>
            </a:pPr>
            <a:r>
              <a:rPr lang="en-US" b="1" dirty="0">
                <a:latin typeface="Corbel" panose="020B0503020204020204" pitchFamily="34" charset="0"/>
              </a:rPr>
              <a:t>There are 5 cancer indicators you should watch for:</a:t>
            </a:r>
          </a:p>
          <a:p>
            <a:pPr lvl="1">
              <a:buFont typeface="+mj-lt"/>
              <a:buAutoNum type="arabicPeriod"/>
            </a:pPr>
            <a:r>
              <a:rPr lang="en-US" sz="1800" dirty="0">
                <a:latin typeface="Corbel" panose="020B0503020204020204" pitchFamily="34" charset="0"/>
              </a:rPr>
              <a:t>Breast Changes</a:t>
            </a:r>
          </a:p>
          <a:p>
            <a:pPr lvl="1">
              <a:buFont typeface="+mj-lt"/>
              <a:buAutoNum type="arabicPeriod"/>
            </a:pPr>
            <a:r>
              <a:rPr lang="en-US" sz="1800" dirty="0">
                <a:latin typeface="Corbel" panose="020B0503020204020204" pitchFamily="34" charset="0"/>
              </a:rPr>
              <a:t>Prolonged Bloating that does not get better with time</a:t>
            </a:r>
          </a:p>
          <a:p>
            <a:pPr lvl="1">
              <a:buFont typeface="+mj-lt"/>
              <a:buAutoNum type="arabicPeriod"/>
            </a:pPr>
            <a:r>
              <a:rPr lang="en-US" sz="1800" dirty="0">
                <a:latin typeface="Corbel" panose="020B0503020204020204" pitchFamily="34" charset="0"/>
              </a:rPr>
              <a:t>Unusual Bleeding</a:t>
            </a:r>
          </a:p>
          <a:p>
            <a:pPr lvl="1">
              <a:buFont typeface="+mj-lt"/>
              <a:buAutoNum type="arabicPeriod"/>
            </a:pPr>
            <a:r>
              <a:rPr lang="en-US" sz="1800" dirty="0">
                <a:latin typeface="Corbel" panose="020B0503020204020204" pitchFamily="34" charset="0"/>
              </a:rPr>
              <a:t>Blood in your Urine or Stool</a:t>
            </a:r>
          </a:p>
          <a:p>
            <a:pPr lvl="1">
              <a:buFont typeface="+mj-lt"/>
              <a:buAutoNum type="arabicPeriod"/>
            </a:pPr>
            <a:r>
              <a:rPr lang="en-US" sz="1800" dirty="0">
                <a:latin typeface="Corbel" panose="020B0503020204020204" pitchFamily="34" charset="0"/>
              </a:rPr>
              <a:t>Excessive Weight Loss without Trying</a:t>
            </a:r>
          </a:p>
          <a:p>
            <a:pPr marL="0" indent="0">
              <a:buNone/>
            </a:pPr>
            <a:endParaRPr lang="en-US" sz="100" dirty="0">
              <a:latin typeface="Corbel" panose="020B0503020204020204" pitchFamily="34" charset="0"/>
            </a:endParaRPr>
          </a:p>
          <a:p>
            <a:pPr marL="0" indent="0">
              <a:buNone/>
            </a:pPr>
            <a:r>
              <a:rPr lang="en-US" b="1" dirty="0">
                <a:latin typeface="Corbel" panose="020B0503020204020204" pitchFamily="34" charset="0"/>
              </a:rPr>
              <a:t>Early detection can make all the difference! </a:t>
            </a:r>
          </a:p>
          <a:p>
            <a:pPr marL="0" indent="0">
              <a:buNone/>
            </a:pPr>
            <a:r>
              <a:rPr lang="en-US" dirty="0">
                <a:latin typeface="Corbel" panose="020B0503020204020204" pitchFamily="34" charset="0"/>
              </a:rPr>
              <a:t>If you’re unsure of something or you simply don’t feel well, do not wait to contact a Doctor.</a:t>
            </a:r>
          </a:p>
          <a:p>
            <a:pPr marL="0" indent="0">
              <a:buNone/>
            </a:pPr>
            <a:r>
              <a:rPr lang="en-US" sz="1100" dirty="0">
                <a:latin typeface="Corbel" panose="020B0503020204020204" pitchFamily="34" charset="0"/>
              </a:rPr>
              <a:t>Source of five indicators: http://www.ahchealthenews.com/2016/10/04/cancer-pay-attention-5-signs/</a:t>
            </a:r>
          </a:p>
          <a:p>
            <a:endParaRPr lang="en-US" dirty="0">
              <a:latin typeface="Corbel" panose="020B0503020204020204" pitchFamily="34" charset="0"/>
            </a:endParaRPr>
          </a:p>
        </p:txBody>
      </p:sp>
      <p:sp>
        <p:nvSpPr>
          <p:cNvPr id="4" name="Slide Number Placeholder 3"/>
          <p:cNvSpPr>
            <a:spLocks noGrp="1"/>
          </p:cNvSpPr>
          <p:nvPr>
            <p:ph type="sldNum" sz="quarter" idx="12"/>
          </p:nvPr>
        </p:nvSpPr>
        <p:spPr/>
        <p:txBody>
          <a:bodyPr/>
          <a:lstStyle/>
          <a:p>
            <a:fld id="{519954A3-9DFD-4C44-94BA-B95130A3BA1C}" type="slidenum">
              <a:rPr lang="en-US" smtClean="0"/>
              <a:t>7</a:t>
            </a:fld>
            <a:endParaRPr lang="en-US" dirty="0"/>
          </a:p>
        </p:txBody>
      </p:sp>
      <p:sp>
        <p:nvSpPr>
          <p:cNvPr id="5" name="Rectangle 4"/>
          <p:cNvSpPr/>
          <p:nvPr/>
        </p:nvSpPr>
        <p:spPr>
          <a:xfrm>
            <a:off x="9036503" y="2374475"/>
            <a:ext cx="3044020" cy="3323987"/>
          </a:xfrm>
          <a:prstGeom prst="rect">
            <a:avLst/>
          </a:prstGeom>
          <a:solidFill>
            <a:srgbClr val="FF3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1400" b="1" dirty="0">
                <a:latin typeface="Corbel" panose="020B0503020204020204" pitchFamily="34" charset="0"/>
              </a:rPr>
              <a:t>Cancer Screening Glossary</a:t>
            </a:r>
          </a:p>
          <a:p>
            <a:endParaRPr lang="en-US" sz="1400" b="1" dirty="0">
              <a:latin typeface="Corbel" panose="020B0503020204020204" pitchFamily="34" charset="0"/>
            </a:endParaRPr>
          </a:p>
          <a:p>
            <a:r>
              <a:rPr lang="en-US" sz="1400" dirty="0">
                <a:latin typeface="Corbel" panose="020B0503020204020204" pitchFamily="34" charset="0"/>
              </a:rPr>
              <a:t>Screening Test: A test that looks for possible signs of disease.</a:t>
            </a:r>
          </a:p>
          <a:p>
            <a:endParaRPr lang="en-US" sz="1400" dirty="0">
              <a:latin typeface="Corbel" panose="020B0503020204020204" pitchFamily="34" charset="0"/>
            </a:endParaRPr>
          </a:p>
          <a:p>
            <a:r>
              <a:rPr lang="en-US" sz="1400" dirty="0">
                <a:latin typeface="Corbel" panose="020B0503020204020204" pitchFamily="34" charset="0"/>
              </a:rPr>
              <a:t>Biopsy: A minor surgical procedure to remove a small piece of tissue that is then examined in a laboratory.</a:t>
            </a:r>
          </a:p>
          <a:p>
            <a:endParaRPr lang="en-US" sz="1400" dirty="0">
              <a:latin typeface="Corbel" panose="020B0503020204020204" pitchFamily="34" charset="0"/>
            </a:endParaRPr>
          </a:p>
          <a:p>
            <a:r>
              <a:rPr lang="en-US" sz="1400" dirty="0">
                <a:latin typeface="Corbel" panose="020B0503020204020204" pitchFamily="34" charset="0"/>
              </a:rPr>
              <a:t>Benign: Not cancer.</a:t>
            </a:r>
          </a:p>
          <a:p>
            <a:endParaRPr lang="en-US" sz="1400" dirty="0">
              <a:latin typeface="Corbel" panose="020B0503020204020204" pitchFamily="34" charset="0"/>
            </a:endParaRPr>
          </a:p>
          <a:p>
            <a:r>
              <a:rPr lang="en-US" sz="1400" dirty="0">
                <a:latin typeface="Corbel" panose="020B0503020204020204" pitchFamily="34" charset="0"/>
              </a:rPr>
              <a:t>Malignant: Cells or tumors that are able to invade tissue and spread to other parts of the body.</a:t>
            </a:r>
          </a:p>
          <a:p>
            <a:endParaRPr lang="en-US" sz="1400" dirty="0">
              <a:latin typeface="Corbel" panose="020B0503020204020204" pitchFamily="34" charset="0"/>
            </a:endParaRPr>
          </a:p>
        </p:txBody>
      </p:sp>
      <p:pic>
        <p:nvPicPr>
          <p:cNvPr id="11" name="Picture 10"/>
          <p:cNvPicPr>
            <a:picLocks noChangeAspect="1"/>
          </p:cNvPicPr>
          <p:nvPr/>
        </p:nvPicPr>
        <p:blipFill rotWithShape="1">
          <a:blip r:embed="rId2"/>
          <a:srcRect b="13054"/>
          <a:stretch/>
        </p:blipFill>
        <p:spPr>
          <a:xfrm>
            <a:off x="9432167" y="224177"/>
            <a:ext cx="2252693" cy="1958610"/>
          </a:xfrm>
          <a:prstGeom prst="rect">
            <a:avLst/>
          </a:prstGeom>
          <a:solidFill>
            <a:srgbClr val="FFFFFF">
              <a:shade val="85000"/>
            </a:srgbClr>
          </a:solidFill>
          <a:ln w="38100"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05270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769" y="137224"/>
            <a:ext cx="10480104" cy="1320800"/>
          </a:xfrm>
        </p:spPr>
        <p:txBody>
          <a:bodyPr/>
          <a:lstStyle/>
          <a:p>
            <a:r>
              <a:rPr lang="en-US" b="1" dirty="0"/>
              <a:t>The Roles of Your See, Test &amp; Treat Team</a:t>
            </a:r>
          </a:p>
        </p:txBody>
      </p:sp>
      <p:sp>
        <p:nvSpPr>
          <p:cNvPr id="6" name="Rectangle 5"/>
          <p:cNvSpPr/>
          <p:nvPr/>
        </p:nvSpPr>
        <p:spPr>
          <a:xfrm>
            <a:off x="347241" y="799146"/>
            <a:ext cx="10396632" cy="5570756"/>
          </a:xfrm>
          <a:prstGeom prst="rect">
            <a:avLst/>
          </a:prstGeom>
        </p:spPr>
        <p:txBody>
          <a:bodyPr wrap="square">
            <a:spAutoFit/>
          </a:bodyPr>
          <a:lstStyle/>
          <a:p>
            <a:r>
              <a:rPr lang="en-US" sz="2800" b="1" dirty="0">
                <a:latin typeface="Corbel" panose="020B0503020204020204" pitchFamily="34" charset="0"/>
              </a:rPr>
              <a:t>You are being supported by a team of healthcare professionals! </a:t>
            </a:r>
          </a:p>
          <a:p>
            <a:endParaRPr lang="en-US" sz="2400" b="1" dirty="0">
              <a:latin typeface="Corbel" panose="020B0503020204020204" pitchFamily="34" charset="0"/>
            </a:endParaRPr>
          </a:p>
          <a:p>
            <a:pPr marL="457200" indent="-457200">
              <a:buClr>
                <a:schemeClr val="accent1"/>
              </a:buClr>
              <a:buFont typeface="Wingdings" panose="05000000000000000000" pitchFamily="2" charset="2"/>
              <a:buChar char="§"/>
            </a:pPr>
            <a:r>
              <a:rPr lang="en-US" sz="2800" b="1" dirty="0">
                <a:latin typeface="Corbel" panose="020B0503020204020204" pitchFamily="34" charset="0"/>
              </a:rPr>
              <a:t>What is Family Medicine?</a:t>
            </a:r>
          </a:p>
          <a:p>
            <a:pPr marL="457200" indent="-457200">
              <a:buClr>
                <a:schemeClr val="accent1"/>
              </a:buClr>
              <a:buFont typeface="Wingdings" panose="05000000000000000000" pitchFamily="2" charset="2"/>
              <a:buChar char="§"/>
            </a:pPr>
            <a:endParaRPr lang="en-US" sz="2800" dirty="0">
              <a:latin typeface="Corbel" panose="020B0503020204020204" pitchFamily="34" charset="0"/>
            </a:endParaRPr>
          </a:p>
          <a:p>
            <a:pPr marL="457200" indent="-457200">
              <a:buClr>
                <a:schemeClr val="accent1"/>
              </a:buClr>
              <a:buFont typeface="Wingdings" panose="05000000000000000000" pitchFamily="2" charset="2"/>
              <a:buChar char="§"/>
            </a:pPr>
            <a:r>
              <a:rPr lang="en-US" sz="2800" b="1" dirty="0">
                <a:latin typeface="Corbel" panose="020B0503020204020204" pitchFamily="34" charset="0"/>
              </a:rPr>
              <a:t>What is a Pathologist?</a:t>
            </a:r>
          </a:p>
          <a:p>
            <a:pPr marL="457200" indent="-457200">
              <a:buClr>
                <a:schemeClr val="accent1"/>
              </a:buClr>
              <a:buFont typeface="Wingdings" panose="05000000000000000000" pitchFamily="2" charset="2"/>
              <a:buChar char="§"/>
            </a:pPr>
            <a:endParaRPr lang="en-US" sz="2800" b="1" dirty="0">
              <a:latin typeface="Corbel" panose="020B0503020204020204" pitchFamily="34" charset="0"/>
            </a:endParaRPr>
          </a:p>
          <a:p>
            <a:pPr marL="457200" indent="-457200">
              <a:buClr>
                <a:schemeClr val="accent1"/>
              </a:buClr>
              <a:buFont typeface="Wingdings" panose="05000000000000000000" pitchFamily="2" charset="2"/>
              <a:buChar char="§"/>
            </a:pPr>
            <a:r>
              <a:rPr lang="en-US" sz="2800" b="1" dirty="0">
                <a:latin typeface="Corbel" panose="020B0503020204020204" pitchFamily="34" charset="0"/>
              </a:rPr>
              <a:t>What is a Radiologist?</a:t>
            </a:r>
          </a:p>
          <a:p>
            <a:pPr marL="457200" indent="-457200">
              <a:buClr>
                <a:schemeClr val="accent1"/>
              </a:buClr>
              <a:buFont typeface="Wingdings" panose="05000000000000000000" pitchFamily="2" charset="2"/>
              <a:buChar char="§"/>
            </a:pPr>
            <a:endParaRPr lang="en-US" sz="2800" b="1" dirty="0">
              <a:latin typeface="Corbel" panose="020B0503020204020204" pitchFamily="34" charset="0"/>
            </a:endParaRPr>
          </a:p>
          <a:p>
            <a:pPr marL="457200" indent="-457200">
              <a:buClr>
                <a:schemeClr val="accent1"/>
              </a:buClr>
              <a:buFont typeface="Wingdings" panose="05000000000000000000" pitchFamily="2" charset="2"/>
              <a:buChar char="§"/>
            </a:pPr>
            <a:r>
              <a:rPr lang="en-US" sz="2800" b="1" dirty="0">
                <a:latin typeface="Corbel" panose="020B0503020204020204" pitchFamily="34" charset="0"/>
              </a:rPr>
              <a:t>What is an Obstetrician and Gynecologist?</a:t>
            </a:r>
          </a:p>
          <a:p>
            <a:endParaRPr lang="en-US" sz="2400" b="1" dirty="0">
              <a:latin typeface="Corbel" panose="020B0503020204020204" pitchFamily="34" charset="0"/>
            </a:endParaRPr>
          </a:p>
          <a:p>
            <a:endParaRPr lang="en-US" sz="2800" b="1" i="1" dirty="0">
              <a:latin typeface="Corbel" panose="020B0503020204020204" pitchFamily="34" charset="0"/>
            </a:endParaRPr>
          </a:p>
          <a:p>
            <a:endParaRPr lang="en-US" sz="2800" b="1" i="1" dirty="0">
              <a:latin typeface="Corbel" panose="020B0503020204020204" pitchFamily="34" charset="0"/>
            </a:endParaRPr>
          </a:p>
          <a:p>
            <a:r>
              <a:rPr lang="en-US" sz="2800" b="1" i="1" dirty="0">
                <a:latin typeface="Corbel" panose="020B0503020204020204" pitchFamily="34" charset="0"/>
              </a:rPr>
              <a:t>Doctors and nurses in all of these roles, and more, work together.</a:t>
            </a:r>
          </a:p>
        </p:txBody>
      </p:sp>
      <p:sp>
        <p:nvSpPr>
          <p:cNvPr id="4" name="Slide Number Placeholder 3"/>
          <p:cNvSpPr>
            <a:spLocks noGrp="1"/>
          </p:cNvSpPr>
          <p:nvPr>
            <p:ph type="sldNum" sz="quarter" idx="12"/>
          </p:nvPr>
        </p:nvSpPr>
        <p:spPr/>
        <p:txBody>
          <a:bodyPr/>
          <a:lstStyle/>
          <a:p>
            <a:fld id="{519954A3-9DFD-4C44-94BA-B95130A3BA1C}" type="slidenum">
              <a:rPr lang="en-US" smtClean="0"/>
              <a:t>8</a:t>
            </a:fld>
            <a:endParaRPr lang="en-US" dirty="0"/>
          </a:p>
        </p:txBody>
      </p:sp>
      <p:pic>
        <p:nvPicPr>
          <p:cNvPr id="5" name="Picture 4"/>
          <p:cNvPicPr>
            <a:picLocks noChangeAspect="1"/>
          </p:cNvPicPr>
          <p:nvPr/>
        </p:nvPicPr>
        <p:blipFill>
          <a:blip r:embed="rId3"/>
          <a:stretch>
            <a:fillRect/>
          </a:stretch>
        </p:blipFill>
        <p:spPr>
          <a:xfrm>
            <a:off x="6653134" y="1458024"/>
            <a:ext cx="2159695" cy="215969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4"/>
          <a:stretch>
            <a:fillRect/>
          </a:stretch>
        </p:blipFill>
        <p:spPr>
          <a:xfrm>
            <a:off x="8415862" y="3414531"/>
            <a:ext cx="3443804" cy="22958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94336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Content Text"/>
          <p:cNvSpPr>
            <a:spLocks noGrp="1"/>
          </p:cNvSpPr>
          <p:nvPr>
            <p:ph type="body" sz="quarter" idx="10"/>
          </p:nvPr>
        </p:nvSpPr>
        <p:spPr bwMode="auto">
          <a:xfrm>
            <a:off x="4517773" y="1487904"/>
            <a:ext cx="5771495" cy="73278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ctr" eaLnBrk="1" hangingPunct="1"/>
            <a:r>
              <a:rPr lang="en-US" altLang="en-US" sz="2400" b="1" dirty="0">
                <a:latin typeface="Corbel" panose="020B0503020204020204" pitchFamily="34" charset="0"/>
              </a:rPr>
              <a:t>If you could give advice to Elena and her granddaughter, Jessica, you would tell them both to stay healthy by: </a:t>
            </a:r>
          </a:p>
          <a:p>
            <a:pPr algn="ctr" eaLnBrk="1" hangingPunct="1"/>
            <a:r>
              <a:rPr lang="en-US" altLang="en-US" sz="2000" dirty="0">
                <a:latin typeface="Corbel" panose="020B0503020204020204" pitchFamily="34" charset="0"/>
              </a:rPr>
              <a:t>(circle all </a:t>
            </a:r>
            <a:r>
              <a:rPr lang="en-US" altLang="en-US" sz="2000" u="sng" dirty="0">
                <a:latin typeface="Corbel" panose="020B0503020204020204" pitchFamily="34" charset="0"/>
              </a:rPr>
              <a:t>healthy</a:t>
            </a:r>
            <a:r>
              <a:rPr lang="en-US" altLang="en-US" sz="2000" dirty="0">
                <a:latin typeface="Corbel" panose="020B0503020204020204" pitchFamily="34" charset="0"/>
              </a:rPr>
              <a:t> behaviors below)</a:t>
            </a:r>
          </a:p>
        </p:txBody>
      </p:sp>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20976591">
            <a:off x="210870" y="495695"/>
            <a:ext cx="4064153" cy="27079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16" name="Title 1"/>
          <p:cNvSpPr txBox="1">
            <a:spLocks/>
          </p:cNvSpPr>
          <p:nvPr/>
        </p:nvSpPr>
        <p:spPr>
          <a:xfrm>
            <a:off x="4160220" y="1064481"/>
            <a:ext cx="6425466" cy="1152326"/>
          </a:xfrm>
          <a:prstGeom prst="rect">
            <a:avLst/>
          </a:prstGeom>
        </p:spPr>
        <p:txBody>
          <a:bodyPr>
            <a:normAutofit/>
          </a:bodyPr>
          <a:lstStyle>
            <a:lvl1pPr algn="l" defTabSz="457200" rtl="0" eaLnBrk="1" latinLnBrk="0" hangingPunct="1">
              <a:spcBef>
                <a:spcPct val="0"/>
              </a:spcBef>
              <a:buNone/>
              <a:defRPr sz="3600" kern="1200">
                <a:solidFill>
                  <a:schemeClr val="accent1"/>
                </a:solidFill>
                <a:latin typeface="Corbel" panose="020B0503020204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b="1" dirty="0">
                <a:solidFill>
                  <a:schemeClr val="accent2"/>
                </a:solidFill>
              </a:rPr>
              <a:t>Give Healthy Lifestyle Advice to Elena and Jessica! </a:t>
            </a:r>
          </a:p>
        </p:txBody>
      </p:sp>
      <p:pic>
        <p:nvPicPr>
          <p:cNvPr id="3" name="Picture 2"/>
          <p:cNvPicPr>
            <a:picLocks noChangeAspect="1"/>
          </p:cNvPicPr>
          <p:nvPr/>
        </p:nvPicPr>
        <p:blipFill>
          <a:blip r:embed="rId5"/>
          <a:stretch>
            <a:fillRect/>
          </a:stretch>
        </p:blipFill>
        <p:spPr>
          <a:xfrm>
            <a:off x="3540746" y="5738129"/>
            <a:ext cx="709073" cy="709073"/>
          </a:xfrm>
          <a:prstGeom prst="rect">
            <a:avLst/>
          </a:prstGeom>
        </p:spPr>
      </p:pic>
      <p:pic>
        <p:nvPicPr>
          <p:cNvPr id="6" name="Picture 5"/>
          <p:cNvPicPr>
            <a:picLocks noChangeAspect="1"/>
          </p:cNvPicPr>
          <p:nvPr/>
        </p:nvPicPr>
        <p:blipFill rotWithShape="1">
          <a:blip r:embed="rId6"/>
          <a:srcRect b="13568"/>
          <a:stretch/>
        </p:blipFill>
        <p:spPr>
          <a:xfrm>
            <a:off x="6468262" y="3675419"/>
            <a:ext cx="882423" cy="762697"/>
          </a:xfrm>
          <a:prstGeom prst="rect">
            <a:avLst/>
          </a:prstGeom>
        </p:spPr>
      </p:pic>
      <p:pic>
        <p:nvPicPr>
          <p:cNvPr id="17" name="Picture 16"/>
          <p:cNvPicPr>
            <a:picLocks noChangeAspect="1"/>
          </p:cNvPicPr>
          <p:nvPr/>
        </p:nvPicPr>
        <p:blipFill rotWithShape="1">
          <a:blip r:embed="rId7"/>
          <a:srcRect b="13319"/>
          <a:stretch/>
        </p:blipFill>
        <p:spPr>
          <a:xfrm>
            <a:off x="145420" y="4737255"/>
            <a:ext cx="710517" cy="615879"/>
          </a:xfrm>
          <a:prstGeom prst="rect">
            <a:avLst/>
          </a:prstGeom>
        </p:spPr>
      </p:pic>
      <p:pic>
        <p:nvPicPr>
          <p:cNvPr id="19" name="Picture 18"/>
          <p:cNvPicPr>
            <a:picLocks noChangeAspect="1"/>
          </p:cNvPicPr>
          <p:nvPr/>
        </p:nvPicPr>
        <p:blipFill rotWithShape="1">
          <a:blip r:embed="rId8"/>
          <a:srcRect b="19836"/>
          <a:stretch/>
        </p:blipFill>
        <p:spPr>
          <a:xfrm>
            <a:off x="5940414" y="4952834"/>
            <a:ext cx="1049113" cy="841017"/>
          </a:xfrm>
          <a:prstGeom prst="rect">
            <a:avLst/>
          </a:prstGeom>
        </p:spPr>
      </p:pic>
      <p:pic>
        <p:nvPicPr>
          <p:cNvPr id="20" name="Picture 19"/>
          <p:cNvPicPr>
            <a:picLocks noChangeAspect="1"/>
          </p:cNvPicPr>
          <p:nvPr/>
        </p:nvPicPr>
        <p:blipFill rotWithShape="1">
          <a:blip r:embed="rId9"/>
          <a:srcRect l="29606" r="30327" b="16137"/>
          <a:stretch/>
        </p:blipFill>
        <p:spPr>
          <a:xfrm>
            <a:off x="2173705" y="3608882"/>
            <a:ext cx="550416" cy="1152050"/>
          </a:xfrm>
          <a:prstGeom prst="rect">
            <a:avLst/>
          </a:prstGeom>
        </p:spPr>
      </p:pic>
      <p:pic>
        <p:nvPicPr>
          <p:cNvPr id="22" name="Picture 21"/>
          <p:cNvPicPr>
            <a:picLocks noChangeAspect="1"/>
          </p:cNvPicPr>
          <p:nvPr/>
        </p:nvPicPr>
        <p:blipFill rotWithShape="1">
          <a:blip r:embed="rId10"/>
          <a:srcRect l="3471" r="3120" b="13718"/>
          <a:stretch/>
        </p:blipFill>
        <p:spPr>
          <a:xfrm>
            <a:off x="3795976" y="4501965"/>
            <a:ext cx="721797" cy="666717"/>
          </a:xfrm>
          <a:prstGeom prst="rect">
            <a:avLst/>
          </a:prstGeom>
        </p:spPr>
      </p:pic>
      <p:pic>
        <p:nvPicPr>
          <p:cNvPr id="25" name="Picture 24"/>
          <p:cNvPicPr>
            <a:picLocks noChangeAspect="1"/>
          </p:cNvPicPr>
          <p:nvPr/>
        </p:nvPicPr>
        <p:blipFill rotWithShape="1">
          <a:blip r:embed="rId11"/>
          <a:srcRect l="8804" t="21154" r="6838" b="38844"/>
          <a:stretch/>
        </p:blipFill>
        <p:spPr>
          <a:xfrm>
            <a:off x="8295540" y="5683171"/>
            <a:ext cx="1715993" cy="813707"/>
          </a:xfrm>
          <a:prstGeom prst="rect">
            <a:avLst/>
          </a:prstGeom>
        </p:spPr>
      </p:pic>
      <p:sp>
        <p:nvSpPr>
          <p:cNvPr id="21" name="Rectangle 20"/>
          <p:cNvSpPr/>
          <p:nvPr/>
        </p:nvSpPr>
        <p:spPr>
          <a:xfrm>
            <a:off x="697418" y="4894988"/>
            <a:ext cx="2380527" cy="1015663"/>
          </a:xfrm>
          <a:prstGeom prst="rect">
            <a:avLst/>
          </a:prstGeom>
        </p:spPr>
        <p:txBody>
          <a:bodyPr wrap="square">
            <a:spAutoFit/>
          </a:bodyPr>
          <a:lstStyle/>
          <a:p>
            <a:pPr algn="ctr"/>
            <a:r>
              <a:rPr lang="en-US" sz="2000" dirty="0">
                <a:latin typeface="Articulate" panose="02000503040000020004" pitchFamily="2" charset="0"/>
              </a:rPr>
              <a:t>Regular health screenings and well woman visits</a:t>
            </a:r>
          </a:p>
        </p:txBody>
      </p:sp>
      <p:sp>
        <p:nvSpPr>
          <p:cNvPr id="23" name="Rectangle 22"/>
          <p:cNvSpPr/>
          <p:nvPr/>
        </p:nvSpPr>
        <p:spPr>
          <a:xfrm>
            <a:off x="2541360" y="3872101"/>
            <a:ext cx="1792478" cy="400110"/>
          </a:xfrm>
          <a:prstGeom prst="rect">
            <a:avLst/>
          </a:prstGeom>
        </p:spPr>
        <p:txBody>
          <a:bodyPr wrap="none">
            <a:spAutoFit/>
          </a:bodyPr>
          <a:lstStyle/>
          <a:p>
            <a:pPr algn="ctr" defTabSz="768058">
              <a:defRPr/>
            </a:pPr>
            <a:r>
              <a:rPr lang="en-US" sz="2000" dirty="0">
                <a:latin typeface="Articulate" panose="02000503040000020004" pitchFamily="2" charset="0"/>
              </a:rPr>
              <a:t>Daily exercise</a:t>
            </a:r>
          </a:p>
        </p:txBody>
      </p:sp>
      <p:sp>
        <p:nvSpPr>
          <p:cNvPr id="24" name="Rectangle 23"/>
          <p:cNvSpPr/>
          <p:nvPr/>
        </p:nvSpPr>
        <p:spPr>
          <a:xfrm>
            <a:off x="4579319" y="4424182"/>
            <a:ext cx="1324317" cy="1015663"/>
          </a:xfrm>
          <a:prstGeom prst="rect">
            <a:avLst/>
          </a:prstGeom>
        </p:spPr>
        <p:txBody>
          <a:bodyPr wrap="square">
            <a:spAutoFit/>
          </a:bodyPr>
          <a:lstStyle/>
          <a:p>
            <a:pPr algn="ctr" defTabSz="768058">
              <a:defRPr/>
            </a:pPr>
            <a:r>
              <a:rPr lang="en-US" sz="2000" dirty="0">
                <a:latin typeface="Articulate" panose="02000503040000020004" pitchFamily="2" charset="0"/>
              </a:rPr>
              <a:t>Keeping a healthy weight</a:t>
            </a:r>
          </a:p>
        </p:txBody>
      </p:sp>
      <p:sp>
        <p:nvSpPr>
          <p:cNvPr id="26" name="Rectangle 25"/>
          <p:cNvSpPr/>
          <p:nvPr/>
        </p:nvSpPr>
        <p:spPr>
          <a:xfrm>
            <a:off x="7194918" y="3805395"/>
            <a:ext cx="2201245" cy="400110"/>
          </a:xfrm>
          <a:prstGeom prst="rect">
            <a:avLst/>
          </a:prstGeom>
        </p:spPr>
        <p:txBody>
          <a:bodyPr wrap="none">
            <a:spAutoFit/>
          </a:bodyPr>
          <a:lstStyle/>
          <a:p>
            <a:pPr algn="ctr" defTabSz="768058">
              <a:defRPr/>
            </a:pPr>
            <a:r>
              <a:rPr lang="en-US" sz="2000" dirty="0">
                <a:latin typeface="Articulate" panose="02000503040000020004" pitchFamily="2" charset="0"/>
              </a:rPr>
              <a:t>Avoiding alcohol</a:t>
            </a:r>
          </a:p>
        </p:txBody>
      </p:sp>
      <p:sp>
        <p:nvSpPr>
          <p:cNvPr id="27" name="Rectangle 26"/>
          <p:cNvSpPr/>
          <p:nvPr/>
        </p:nvSpPr>
        <p:spPr>
          <a:xfrm>
            <a:off x="8177504" y="4660850"/>
            <a:ext cx="1952063" cy="1015663"/>
          </a:xfrm>
          <a:prstGeom prst="rect">
            <a:avLst/>
          </a:prstGeom>
        </p:spPr>
        <p:txBody>
          <a:bodyPr wrap="square">
            <a:spAutoFit/>
          </a:bodyPr>
          <a:lstStyle/>
          <a:p>
            <a:pPr algn="ctr" defTabSz="768058">
              <a:defRPr/>
            </a:pPr>
            <a:r>
              <a:rPr lang="en-US" sz="2000" dirty="0">
                <a:latin typeface="Articulate" panose="02000503040000020004" pitchFamily="2" charset="0"/>
              </a:rPr>
              <a:t>Talking about </a:t>
            </a:r>
          </a:p>
          <a:p>
            <a:pPr algn="ctr" defTabSz="768058">
              <a:defRPr/>
            </a:pPr>
            <a:r>
              <a:rPr lang="en-US" sz="2000" dirty="0">
                <a:latin typeface="Articulate" panose="02000503040000020004" pitchFamily="2" charset="0"/>
              </a:rPr>
              <a:t>family health  history </a:t>
            </a:r>
          </a:p>
        </p:txBody>
      </p:sp>
      <p:sp>
        <p:nvSpPr>
          <p:cNvPr id="28" name="Rectangle 27"/>
          <p:cNvSpPr/>
          <p:nvPr/>
        </p:nvSpPr>
        <p:spPr>
          <a:xfrm>
            <a:off x="6694342" y="4946067"/>
            <a:ext cx="1365128" cy="1015663"/>
          </a:xfrm>
          <a:prstGeom prst="rect">
            <a:avLst/>
          </a:prstGeom>
        </p:spPr>
        <p:txBody>
          <a:bodyPr wrap="square">
            <a:spAutoFit/>
          </a:bodyPr>
          <a:lstStyle/>
          <a:p>
            <a:pPr algn="ctr" defTabSz="768058">
              <a:defRPr/>
            </a:pPr>
            <a:r>
              <a:rPr lang="en-US" sz="2000" dirty="0">
                <a:latin typeface="Articulate" panose="02000503040000020004" pitchFamily="2" charset="0"/>
              </a:rPr>
              <a:t>Choosing healthy foods</a:t>
            </a:r>
          </a:p>
        </p:txBody>
      </p:sp>
      <p:sp>
        <p:nvSpPr>
          <p:cNvPr id="29" name="Rectangle 28"/>
          <p:cNvSpPr/>
          <p:nvPr/>
        </p:nvSpPr>
        <p:spPr>
          <a:xfrm>
            <a:off x="4250438" y="5905358"/>
            <a:ext cx="1709122" cy="400110"/>
          </a:xfrm>
          <a:prstGeom prst="rect">
            <a:avLst/>
          </a:prstGeom>
        </p:spPr>
        <p:txBody>
          <a:bodyPr wrap="none">
            <a:spAutoFit/>
          </a:bodyPr>
          <a:lstStyle/>
          <a:p>
            <a:pPr algn="ctr" defTabSz="768058">
              <a:defRPr/>
            </a:pPr>
            <a:r>
              <a:rPr lang="en-US" sz="2000" dirty="0">
                <a:latin typeface="Articulate" panose="02000503040000020004" pitchFamily="2" charset="0"/>
              </a:rPr>
              <a:t>Not smoking</a:t>
            </a:r>
          </a:p>
        </p:txBody>
      </p:sp>
    </p:spTree>
    <p:custDataLst>
      <p:tags r:id="rId1"/>
    </p:custDataLst>
    <p:extLst>
      <p:ext uri="{BB962C8B-B14F-4D97-AF65-F5344CB8AC3E}">
        <p14:creationId xmlns:p14="http://schemas.microsoft.com/office/powerpoint/2010/main" val="1713336720"/>
      </p:ext>
    </p:extLst>
  </p:cSld>
  <p:clrMapOvr>
    <a:masterClrMapping/>
  </p:clrMapOvr>
  <p:transition spd="slow" advClick="0"/>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21517</TotalTime>
  <Words>2542</Words>
  <Application>Microsoft Office PowerPoint</Application>
  <PresentationFormat>Custom</PresentationFormat>
  <Paragraphs>312</Paragraphs>
  <Slides>28</Slides>
  <Notes>16</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Facet</vt:lpstr>
      <vt:lpstr>PowerPoint Presentation</vt:lpstr>
      <vt:lpstr>Welcome</vt:lpstr>
      <vt:lpstr>Learning About Your Health</vt:lpstr>
      <vt:lpstr>PowerPoint Presentation</vt:lpstr>
      <vt:lpstr>A Healthy Lifestyle Means… </vt:lpstr>
      <vt:lpstr>Common Barriers to a Healthy Lifestyle</vt:lpstr>
      <vt:lpstr>What You Should Know About Cancer </vt:lpstr>
      <vt:lpstr>The Roles of Your See, Test &amp; Treat Team</vt:lpstr>
      <vt:lpstr>PowerPoint Presentation</vt:lpstr>
      <vt:lpstr>PowerPoint Presentation</vt:lpstr>
      <vt:lpstr>What is Cervical Cancer?</vt:lpstr>
      <vt:lpstr>Signs of Cervical Cancer</vt:lpstr>
      <vt:lpstr>Types of Cervical Cancer</vt:lpstr>
      <vt:lpstr>Did You Know? </vt:lpstr>
      <vt:lpstr>What Can Lower the Risk of Cervical Cancer?</vt:lpstr>
      <vt:lpstr>PowerPoint Presentation</vt:lpstr>
      <vt:lpstr>What is Breast Cancer?</vt:lpstr>
      <vt:lpstr>Key Terms and Anatomy of the Breast</vt:lpstr>
      <vt:lpstr>Signs of Breast Cancer</vt:lpstr>
      <vt:lpstr>More Signs of Breast Cancer</vt:lpstr>
      <vt:lpstr>What Can Lower the Risk of Breast Cancer?</vt:lpstr>
      <vt:lpstr>Did You Know? </vt:lpstr>
      <vt:lpstr>PowerPoint Presentation</vt:lpstr>
      <vt:lpstr>PowerPoint Presentation</vt:lpstr>
      <vt:lpstr>Do you have any questions about:</vt:lpstr>
      <vt:lpstr>Optional Presentation Materials</vt:lpstr>
      <vt:lpstr>Reusable Graphics</vt:lpstr>
      <vt:lpstr>You May Use This Template to  Add Your Own Slides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 TEST, TREAT</dc:title>
  <dc:creator>J Lyons</dc:creator>
  <cp:lastModifiedBy>jranken</cp:lastModifiedBy>
  <cp:revision>353</cp:revision>
  <dcterms:created xsi:type="dcterms:W3CDTF">2016-06-03T14:22:07Z</dcterms:created>
  <dcterms:modified xsi:type="dcterms:W3CDTF">2017-05-01T20:30:20Z</dcterms:modified>
</cp:coreProperties>
</file>