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31.jpg" ContentType="image/jpg"/>
  <Override PartName="/ppt/media/image32.jpg" ContentType="image/jpg"/>
  <Override PartName="/ppt/media/image33.jpg" ContentType="image/jpg"/>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2">
  <p:sldMasterIdLst>
    <p:sldMasterId id="2147483742" r:id="rId1"/>
  </p:sldMasterIdLst>
  <p:notesMasterIdLst>
    <p:notesMasterId r:id="rId39"/>
  </p:notesMasterIdLst>
  <p:handoutMasterIdLst>
    <p:handoutMasterId r:id="rId40"/>
  </p:handoutMasterIdLst>
  <p:sldIdLst>
    <p:sldId id="256" r:id="rId2"/>
    <p:sldId id="346" r:id="rId3"/>
    <p:sldId id="347" r:id="rId4"/>
    <p:sldId id="385" r:id="rId5"/>
    <p:sldId id="380" r:id="rId6"/>
    <p:sldId id="331" r:id="rId7"/>
    <p:sldId id="350" r:id="rId8"/>
    <p:sldId id="329" r:id="rId9"/>
    <p:sldId id="317" r:id="rId10"/>
    <p:sldId id="362" r:id="rId11"/>
    <p:sldId id="377" r:id="rId12"/>
    <p:sldId id="381" r:id="rId13"/>
    <p:sldId id="382" r:id="rId14"/>
    <p:sldId id="384" r:id="rId15"/>
    <p:sldId id="378" r:id="rId16"/>
    <p:sldId id="370" r:id="rId17"/>
    <p:sldId id="361" r:id="rId18"/>
    <p:sldId id="318" r:id="rId19"/>
    <p:sldId id="352" r:id="rId20"/>
    <p:sldId id="379" r:id="rId21"/>
    <p:sldId id="337" r:id="rId22"/>
    <p:sldId id="376" r:id="rId23"/>
    <p:sldId id="373" r:id="rId24"/>
    <p:sldId id="371" r:id="rId25"/>
    <p:sldId id="374" r:id="rId26"/>
    <p:sldId id="336" r:id="rId27"/>
    <p:sldId id="323" r:id="rId28"/>
    <p:sldId id="364" r:id="rId29"/>
    <p:sldId id="365" r:id="rId30"/>
    <p:sldId id="366" r:id="rId31"/>
    <p:sldId id="367" r:id="rId32"/>
    <p:sldId id="368" r:id="rId33"/>
    <p:sldId id="369" r:id="rId34"/>
    <p:sldId id="363" r:id="rId35"/>
    <p:sldId id="359" r:id="rId36"/>
    <p:sldId id="333" r:id="rId37"/>
    <p:sldId id="38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zanne"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68" autoAdjust="0"/>
    <p:restoredTop sz="95245" autoAdjust="0"/>
  </p:normalViewPr>
  <p:slideViewPr>
    <p:cSldViewPr snapToGrid="0">
      <p:cViewPr>
        <p:scale>
          <a:sx n="154" d="100"/>
          <a:sy n="154" d="100"/>
        </p:scale>
        <p:origin x="3648" y="1698"/>
      </p:cViewPr>
      <p:guideLst>
        <p:guide orient="horz" pos="2160"/>
        <p:guide pos="3840"/>
      </p:guideLst>
    </p:cSldViewPr>
  </p:slideViewPr>
  <p:outlineViewPr>
    <p:cViewPr>
      <p:scale>
        <a:sx n="33" d="100"/>
        <a:sy n="33" d="100"/>
      </p:scale>
      <p:origin x="0" y="-11659"/>
    </p:cViewPr>
  </p:outlineViewPr>
  <p:notesTextViewPr>
    <p:cViewPr>
      <p:scale>
        <a:sx n="1" d="1"/>
        <a:sy n="1" d="1"/>
      </p:scale>
      <p:origin x="0" y="0"/>
    </p:cViewPr>
  </p:notesTextViewPr>
  <p:sorterViewPr>
    <p:cViewPr varScale="1">
      <p:scale>
        <a:sx n="100" d="100"/>
        <a:sy n="100" d="100"/>
      </p:scale>
      <p:origin x="0" y="-13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B971CD3-5628-4F9A-B1ED-A82EBECFEEE3}" type="datetimeFigureOut">
              <a:rPr lang="en-US" smtClean="0"/>
              <a:t>12-Apr-17</a:t>
            </a:fld>
            <a:endParaRPr lang="es-MX"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6FF686-FBBC-4518-9112-2E4F113BA8C8}" type="slidenum">
              <a:rPr lang="en-US" smtClean="0"/>
              <a:t>‹#›</a:t>
            </a:fld>
            <a:endParaRPr lang="es-MX" dirty="0"/>
          </a:p>
        </p:txBody>
      </p:sp>
    </p:spTree>
    <p:extLst>
      <p:ext uri="{BB962C8B-B14F-4D97-AF65-F5344CB8AC3E}">
        <p14:creationId xmlns:p14="http://schemas.microsoft.com/office/powerpoint/2010/main" val="2336282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5663016-0569-4762-9CD7-B6B2606750B1}" type="datetimeFigureOut">
              <a:rPr lang="en-US" smtClean="0"/>
              <a:t>12-Apr-17</a:t>
            </a:fld>
            <a:endParaRPr lang="es-MX"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34D05-3B63-473C-A6F7-274E4FB4B354}" type="slidenum">
              <a:rPr lang="en-US" smtClean="0"/>
              <a:t>‹#›</a:t>
            </a:fld>
            <a:endParaRPr lang="es-MX" dirty="0"/>
          </a:p>
        </p:txBody>
      </p:sp>
    </p:spTree>
    <p:extLst>
      <p:ext uri="{BB962C8B-B14F-4D97-AF65-F5344CB8AC3E}">
        <p14:creationId xmlns:p14="http://schemas.microsoft.com/office/powerpoint/2010/main" val="95010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5</a:t>
            </a:fld>
            <a:endParaRPr lang="es-MX" dirty="0"/>
          </a:p>
        </p:txBody>
      </p:sp>
    </p:spTree>
    <p:extLst>
      <p:ext uri="{BB962C8B-B14F-4D97-AF65-F5344CB8AC3E}">
        <p14:creationId xmlns:p14="http://schemas.microsoft.com/office/powerpoint/2010/main" val="341862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D1260A08-AA42-4D0B-8F94-94835811F5B4}" type="slidenum">
              <a:rPr lang="en-US" altLang="en-US" sz="1200" smtClean="0"/>
              <a:pPr defTabSz="766763" fontAlgn="base">
                <a:spcBef>
                  <a:spcPct val="0"/>
                </a:spcBef>
                <a:spcAft>
                  <a:spcPct val="0"/>
                </a:spcAft>
              </a:pPr>
              <a:t>16</a:t>
            </a:fld>
            <a:endParaRPr lang="es-MX" altLang="en-US" sz="1200" dirty="0"/>
          </a:p>
        </p:txBody>
      </p:sp>
    </p:spTree>
    <p:extLst>
      <p:ext uri="{BB962C8B-B14F-4D97-AF65-F5344CB8AC3E}">
        <p14:creationId xmlns:p14="http://schemas.microsoft.com/office/powerpoint/2010/main" val="253092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EEAC2A28-5576-4D64-B633-3DDCCF1E5BDF}" type="slidenum">
              <a:rPr lang="en-US" altLang="en-US" sz="1200" smtClean="0"/>
              <a:pPr defTabSz="766763" fontAlgn="base">
                <a:spcBef>
                  <a:spcPct val="0"/>
                </a:spcBef>
                <a:spcAft>
                  <a:spcPct val="0"/>
                </a:spcAft>
              </a:pPr>
              <a:t>27</a:t>
            </a:fld>
            <a:endParaRPr lang="es-MX" altLang="en-US" sz="1200" dirty="0"/>
          </a:p>
        </p:txBody>
      </p:sp>
    </p:spTree>
    <p:extLst>
      <p:ext uri="{BB962C8B-B14F-4D97-AF65-F5344CB8AC3E}">
        <p14:creationId xmlns:p14="http://schemas.microsoft.com/office/powerpoint/2010/main" val="126295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EEAC2A28-5576-4D64-B633-3DDCCF1E5BDF}" type="slidenum">
              <a:rPr lang="en-US" altLang="en-US" sz="1200" smtClean="0"/>
              <a:pPr defTabSz="766763" fontAlgn="base">
                <a:spcBef>
                  <a:spcPct val="0"/>
                </a:spcBef>
                <a:spcAft>
                  <a:spcPct val="0"/>
                </a:spcAft>
              </a:pPr>
              <a:t>33</a:t>
            </a:fld>
            <a:endParaRPr lang="es-MX" altLang="en-US" sz="1200" dirty="0"/>
          </a:p>
        </p:txBody>
      </p:sp>
    </p:spTree>
    <p:extLst>
      <p:ext uri="{BB962C8B-B14F-4D97-AF65-F5344CB8AC3E}">
        <p14:creationId xmlns:p14="http://schemas.microsoft.com/office/powerpoint/2010/main" val="36042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6C97B2-8162-460B-A9DE-81CACCA425F8}"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319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1654B7-F716-430C-99D5-08F7E98AF5CB}"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544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98AA88-56C1-461C-9BC7-295191DEDAE8}"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latin typeface="Arial"/>
              </a:rPr>
              <a:t>”</a:t>
            </a:r>
            <a:endParaRPr lang="es-MX" dirty="0">
              <a:solidFill>
                <a:schemeClr val="accent1">
                  <a:lumMod val="60000"/>
                  <a:lumOff val="40000"/>
                </a:schemeClr>
              </a:solidFill>
              <a:latin typeface="Arial"/>
            </a:endParaRPr>
          </a:p>
        </p:txBody>
      </p:sp>
    </p:spTree>
    <p:extLst>
      <p:ext uri="{BB962C8B-B14F-4D97-AF65-F5344CB8AC3E}">
        <p14:creationId xmlns:p14="http://schemas.microsoft.com/office/powerpoint/2010/main" val="526497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25139-3C92-420E-A5D1-2A06A0DC437C}"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875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044C23-7696-403B-B3D3-2FFCB5A080EB}"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3353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C3D3C4-3A8A-44E4-ABA7-AACA30128B21}"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7765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CF6FBB-8913-41F0-B314-349EF3E6C9B5}"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61231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73CA9-464A-4D10-ADAB-C1681285F0EE}"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5292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4" name="Pape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9651" y="758826"/>
            <a:ext cx="843068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Shadow"/>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4" y="427038"/>
            <a:ext cx="51308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941199">
            <a:off x="395817" y="841376"/>
            <a:ext cx="378248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ip"/>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65251" y="496888"/>
            <a:ext cx="7281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eader"/>
          <p:cNvSpPr>
            <a:spLocks noGrp="1" noChangeAspect="1"/>
          </p:cNvSpPr>
          <p:nvPr>
            <p:ph type="body" sz="quarter" idx="10"/>
          </p:nvPr>
        </p:nvSpPr>
        <p:spPr>
          <a:xfrm>
            <a:off x="4511781" y="1512571"/>
            <a:ext cx="5559120" cy="523220"/>
          </a:xfrm>
          <a:prstGeom prst="rect">
            <a:avLst/>
          </a:prstGeom>
        </p:spPr>
        <p:txBody>
          <a:bodyPr wrap="square" lIns="91440" tIns="45720" rIns="91440" anchor="t">
            <a:spAutoFit/>
          </a:bodyPr>
          <a:lstStyle>
            <a:lvl1pPr marL="0" indent="0" algn="l">
              <a:buNone/>
              <a:defRPr sz="2800">
                <a:solidFill>
                  <a:schemeClr val="tx1"/>
                </a:solidFill>
                <a:latin typeface="Zeyada" panose="02000000000000000000" pitchFamily="2" charset="0"/>
              </a:defRPr>
            </a:lvl1pPr>
          </a:lstStyle>
          <a:p>
            <a:pPr lvl="0"/>
            <a:r>
              <a:rPr lang="en-US"/>
              <a:t>Click to edit Master text styles</a:t>
            </a:r>
          </a:p>
        </p:txBody>
      </p:sp>
      <p:sp>
        <p:nvSpPr>
          <p:cNvPr id="9" name="Content Text"/>
          <p:cNvSpPr>
            <a:spLocks noGrp="1"/>
          </p:cNvSpPr>
          <p:nvPr>
            <p:ph type="body" sz="quarter" idx="11"/>
          </p:nvPr>
        </p:nvSpPr>
        <p:spPr>
          <a:xfrm>
            <a:off x="4511782" y="1898371"/>
            <a:ext cx="5546620" cy="3292754"/>
          </a:xfrm>
          <a:prstGeom prst="rect">
            <a:avLst/>
          </a:prstGeom>
        </p:spPr>
        <p:txBody>
          <a:bodyPr lIns="91440" rIns="91440">
            <a:noAutofit/>
          </a:bodyPr>
          <a:lstStyle>
            <a:lvl1pPr marL="0" indent="0" algn="l">
              <a:buNone/>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189450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BF318-6E0E-4F57-90BE-00659AA1D06A}"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2" descr="http://foundation.cap.org/wp-content/themes/seller/assets/images/ST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334" y="6525972"/>
            <a:ext cx="1769228" cy="3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stretch>
            <a:fillRect/>
          </a:stretch>
        </p:blipFill>
        <p:spPr>
          <a:xfrm>
            <a:off x="7351682" y="6613894"/>
            <a:ext cx="1530780" cy="208971"/>
          </a:xfrm>
          <a:prstGeom prst="rect">
            <a:avLst/>
          </a:prstGeom>
        </p:spPr>
      </p:pic>
    </p:spTree>
    <p:extLst>
      <p:ext uri="{BB962C8B-B14F-4D97-AF65-F5344CB8AC3E}">
        <p14:creationId xmlns:p14="http://schemas.microsoft.com/office/powerpoint/2010/main" val="380682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EDA1B-CBC6-4862-B1EA-DC5023DCFC7C}" type="datetime1">
              <a:rPr lang="en-US" smtClean="0"/>
              <a:t>12-Apr-17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376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790578-92C5-46EA-98D1-1DD34A31026E}" type="datetime1">
              <a:rPr lang="en-US" smtClean="0"/>
              <a:t>12-Apr-17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677334" y="6197548"/>
            <a:ext cx="2946400" cy="502285"/>
          </a:xfrm>
          <a:prstGeom prst="rect">
            <a:avLst/>
          </a:prstGeom>
        </p:spPr>
      </p:pic>
    </p:spTree>
    <p:extLst>
      <p:ext uri="{BB962C8B-B14F-4D97-AF65-F5344CB8AC3E}">
        <p14:creationId xmlns:p14="http://schemas.microsoft.com/office/powerpoint/2010/main" val="107285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B26A3F-F06D-4762-B24B-2F52515E934E}" type="datetime1">
              <a:rPr lang="en-US" smtClean="0"/>
              <a:t>12-Apr-17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840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4CE9F-0F59-4AA4-859C-D3034375803B}" type="datetime1">
              <a:rPr lang="en-US" smtClean="0"/>
              <a:t>12-Apr-17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826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BCE9F-E204-4BB9-9908-06950AAA27DB}" type="datetime1">
              <a:rPr lang="en-US" smtClean="0"/>
              <a:t>12-Apr-17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408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4E6971-461A-445B-8926-923EEB89CA0D}" type="datetime1">
              <a:rPr lang="en-US" smtClean="0"/>
              <a:t>12-Apr-17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094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6423EB-457D-43DF-B3A9-95DFB150B101}" type="datetime1">
              <a:rPr lang="en-US" smtClean="0"/>
              <a:t>12-Apr-17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034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198967"/>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68867" y="1649480"/>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D41F-ADFD-48C2-B0A4-D4C7639AF41F}" type="datetime1">
              <a:rPr lang="en-US" smtClean="0"/>
              <a:t>12-Apr-17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334719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hdr="0" ftr="0" dt="0"/>
  <p:txStyles>
    <p:titleStyle>
      <a:lvl1pPr algn="l" defTabSz="457200" rtl="0" eaLnBrk="1" latinLnBrk="0" hangingPunct="1">
        <a:spcBef>
          <a:spcPct val="0"/>
        </a:spcBef>
        <a:buNone/>
        <a:defRPr sz="36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6.jpe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www.cancer.go2v2/types/cervical/understanding-cervical-change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49.jp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 Id="rId9" Type="http://schemas.openxmlformats.org/officeDocument/2006/relationships/image" Target="../media/image5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61.jpg"/><Relationship Id="rId5" Type="http://schemas.openxmlformats.org/officeDocument/2006/relationships/image" Target="../media/image48.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096899"/>
          </a:xfrm>
        </p:spPr>
        <p:txBody>
          <a:bodyPr>
            <a:normAutofit/>
          </a:bodyPr>
          <a:lstStyle/>
          <a:p>
            <a:r>
              <a:rPr lang="es-MX" sz="2800" b="1" dirty="0"/>
              <a:t>Guía de actividades para pacientes</a:t>
            </a:r>
          </a:p>
        </p:txBody>
      </p:sp>
      <p:sp>
        <p:nvSpPr>
          <p:cNvPr id="6" name="Rectangle 5"/>
          <p:cNvSpPr/>
          <p:nvPr/>
        </p:nvSpPr>
        <p:spPr>
          <a:xfrm>
            <a:off x="49822" y="6543816"/>
            <a:ext cx="7107116" cy="276999"/>
          </a:xfrm>
          <a:prstGeom prst="rect">
            <a:avLst/>
          </a:prstGeom>
        </p:spPr>
        <p:txBody>
          <a:bodyPr wrap="square">
            <a:spAutoFit/>
          </a:bodyPr>
          <a:lstStyle/>
          <a:p>
            <a:r>
              <a:rPr lang="es-MX" sz="1200" dirty="0">
                <a:latin typeface="Calibri" panose="020F0502020204030204" pitchFamily="34" charset="0"/>
              </a:rPr>
              <a:t>Última actualización 29/12/16</a:t>
            </a:r>
            <a:endParaRPr lang="es-MX" sz="1200" dirty="0"/>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288379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721609"/>
          </a:xfrm>
        </p:spPr>
        <p:txBody>
          <a:bodyPr>
            <a:normAutofit/>
          </a:bodyPr>
          <a:lstStyle/>
          <a:p>
            <a:r>
              <a:rPr lang="es-MX" sz="3600" b="1" dirty="0"/>
              <a:t>Estilos de vida saludables</a:t>
            </a:r>
          </a:p>
          <a:p>
            <a:endParaRPr lang="es-MX" sz="2800" dirty="0"/>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204072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34" y="458615"/>
            <a:ext cx="8596668" cy="718038"/>
          </a:xfrm>
        </p:spPr>
        <p:txBody>
          <a:bodyPr>
            <a:normAutofit fontScale="90000"/>
          </a:bodyPr>
          <a:lstStyle/>
          <a:p>
            <a:r>
              <a:rPr lang="es-MX" smtClean="0"/>
              <a:t>Un estilo de vida saludable significa...</a:t>
            </a:r>
            <a:r>
              <a:t/>
            </a:r>
            <a:br/>
            <a:endParaRPr lang="es-MX" dirty="0"/>
          </a:p>
        </p:txBody>
      </p:sp>
      <p:sp>
        <p:nvSpPr>
          <p:cNvPr id="4" name="Slide Number Placeholder 3"/>
          <p:cNvSpPr>
            <a:spLocks noGrp="1"/>
          </p:cNvSpPr>
          <p:nvPr>
            <p:ph type="sldNum" sz="quarter" idx="12"/>
          </p:nvPr>
        </p:nvSpPr>
        <p:spPr>
          <a:xfrm>
            <a:off x="7692333" y="6492875"/>
            <a:ext cx="683339" cy="365125"/>
          </a:xfrm>
        </p:spPr>
        <p:txBody>
          <a:bodyPr/>
          <a:lstStyle/>
          <a:p>
            <a:fld id="{519954A3-9DFD-4C44-94BA-B95130A3BA1C}" type="slidenum">
              <a:rPr lang="en-US" smtClean="0"/>
              <a:t>11</a:t>
            </a:fld>
            <a:endParaRPr lang="es-MX" dirty="0"/>
          </a:p>
        </p:txBody>
      </p:sp>
      <p:pic>
        <p:nvPicPr>
          <p:cNvPr id="6" name="Picture 5"/>
          <p:cNvPicPr>
            <a:picLocks noChangeAspect="1"/>
          </p:cNvPicPr>
          <p:nvPr/>
        </p:nvPicPr>
        <p:blipFill>
          <a:blip r:embed="rId2"/>
          <a:stretch>
            <a:fillRect/>
          </a:stretch>
        </p:blipFill>
        <p:spPr>
          <a:xfrm>
            <a:off x="3262473" y="5612828"/>
            <a:ext cx="709073" cy="709073"/>
          </a:xfrm>
          <a:prstGeom prst="rect">
            <a:avLst/>
          </a:prstGeom>
        </p:spPr>
      </p:pic>
      <p:pic>
        <p:nvPicPr>
          <p:cNvPr id="7" name="Picture 6"/>
          <p:cNvPicPr>
            <a:picLocks noChangeAspect="1"/>
          </p:cNvPicPr>
          <p:nvPr/>
        </p:nvPicPr>
        <p:blipFill rotWithShape="1">
          <a:blip r:embed="rId3"/>
          <a:srcRect b="13568"/>
          <a:stretch/>
        </p:blipFill>
        <p:spPr>
          <a:xfrm>
            <a:off x="168332" y="3028819"/>
            <a:ext cx="882423" cy="762697"/>
          </a:xfrm>
          <a:prstGeom prst="rect">
            <a:avLst/>
          </a:prstGeom>
        </p:spPr>
      </p:pic>
      <p:pic>
        <p:nvPicPr>
          <p:cNvPr id="8" name="Picture 7"/>
          <p:cNvPicPr>
            <a:picLocks noChangeAspect="1"/>
          </p:cNvPicPr>
          <p:nvPr/>
        </p:nvPicPr>
        <p:blipFill rotWithShape="1">
          <a:blip r:embed="rId4"/>
          <a:srcRect b="13319"/>
          <a:stretch/>
        </p:blipFill>
        <p:spPr>
          <a:xfrm>
            <a:off x="7692333" y="3850044"/>
            <a:ext cx="1003149" cy="869534"/>
          </a:xfrm>
          <a:prstGeom prst="rect">
            <a:avLst/>
          </a:prstGeom>
        </p:spPr>
      </p:pic>
      <p:pic>
        <p:nvPicPr>
          <p:cNvPr id="9" name="Picture 8"/>
          <p:cNvPicPr>
            <a:picLocks noChangeAspect="1"/>
          </p:cNvPicPr>
          <p:nvPr/>
        </p:nvPicPr>
        <p:blipFill rotWithShape="1">
          <a:blip r:embed="rId5"/>
          <a:srcRect b="19836"/>
          <a:stretch/>
        </p:blipFill>
        <p:spPr>
          <a:xfrm>
            <a:off x="5869237" y="5502109"/>
            <a:ext cx="1049113" cy="841017"/>
          </a:xfrm>
          <a:prstGeom prst="rect">
            <a:avLst/>
          </a:prstGeom>
        </p:spPr>
      </p:pic>
      <p:pic>
        <p:nvPicPr>
          <p:cNvPr id="10" name="Picture 9"/>
          <p:cNvPicPr>
            <a:picLocks noChangeAspect="1"/>
          </p:cNvPicPr>
          <p:nvPr/>
        </p:nvPicPr>
        <p:blipFill rotWithShape="1">
          <a:blip r:embed="rId6"/>
          <a:srcRect l="29606" r="30327" b="16137"/>
          <a:stretch/>
        </p:blipFill>
        <p:spPr>
          <a:xfrm>
            <a:off x="1342715" y="1198190"/>
            <a:ext cx="550416" cy="1152050"/>
          </a:xfrm>
          <a:prstGeom prst="rect">
            <a:avLst/>
          </a:prstGeom>
        </p:spPr>
      </p:pic>
      <p:pic>
        <p:nvPicPr>
          <p:cNvPr id="11" name="Picture 10"/>
          <p:cNvPicPr>
            <a:picLocks noChangeAspect="1"/>
          </p:cNvPicPr>
          <p:nvPr/>
        </p:nvPicPr>
        <p:blipFill rotWithShape="1">
          <a:blip r:embed="rId7"/>
          <a:srcRect l="3471" r="3120" b="13718"/>
          <a:stretch/>
        </p:blipFill>
        <p:spPr>
          <a:xfrm>
            <a:off x="988573" y="4445243"/>
            <a:ext cx="721797" cy="666717"/>
          </a:xfrm>
          <a:prstGeom prst="rect">
            <a:avLst/>
          </a:prstGeom>
        </p:spPr>
      </p:pic>
      <p:pic>
        <p:nvPicPr>
          <p:cNvPr id="12" name="Picture 11"/>
          <p:cNvPicPr>
            <a:picLocks noChangeAspect="1"/>
          </p:cNvPicPr>
          <p:nvPr/>
        </p:nvPicPr>
        <p:blipFill rotWithShape="1">
          <a:blip r:embed="rId8"/>
          <a:srcRect l="8804" t="21154" r="6838" b="38844"/>
          <a:stretch/>
        </p:blipFill>
        <p:spPr>
          <a:xfrm>
            <a:off x="8158130" y="2469978"/>
            <a:ext cx="1715993" cy="813707"/>
          </a:xfrm>
          <a:prstGeom prst="rect">
            <a:avLst/>
          </a:prstGeom>
        </p:spPr>
      </p:pic>
      <p:sp>
        <p:nvSpPr>
          <p:cNvPr id="13" name="Rectangle 12"/>
          <p:cNvSpPr/>
          <p:nvPr/>
        </p:nvSpPr>
        <p:spPr>
          <a:xfrm>
            <a:off x="8567645" y="3791516"/>
            <a:ext cx="2380527" cy="1323439"/>
          </a:xfrm>
          <a:prstGeom prst="rect">
            <a:avLst/>
          </a:prstGeom>
        </p:spPr>
        <p:txBody>
          <a:bodyPr wrap="square">
            <a:spAutoFit/>
          </a:bodyPr>
          <a:lstStyle/>
          <a:p>
            <a:pPr algn="ctr"/>
            <a:r>
              <a:rPr lang="es-MX" sz="2000" dirty="0">
                <a:latin typeface="Articulate" panose="02000503040000020004" pitchFamily="2" charset="0"/>
              </a:rPr>
              <a:t>Exámenes de salud y exámenes ginecológicos regulares</a:t>
            </a:r>
          </a:p>
        </p:txBody>
      </p:sp>
      <p:sp>
        <p:nvSpPr>
          <p:cNvPr id="14" name="Rectangle 13"/>
          <p:cNvSpPr/>
          <p:nvPr/>
        </p:nvSpPr>
        <p:spPr>
          <a:xfrm>
            <a:off x="1710370" y="1461409"/>
            <a:ext cx="1792478" cy="400110"/>
          </a:xfrm>
          <a:prstGeom prst="rect">
            <a:avLst/>
          </a:prstGeom>
        </p:spPr>
        <p:txBody>
          <a:bodyPr wrap="none">
            <a:spAutoFit/>
          </a:bodyPr>
          <a:lstStyle/>
          <a:p>
            <a:pPr algn="ctr" defTabSz="768058">
              <a:defRPr/>
            </a:pPr>
            <a:r>
              <a:rPr lang="es-MX" sz="2000" dirty="0">
                <a:latin typeface="Articulate" panose="02000503040000020004" pitchFamily="2" charset="0"/>
              </a:rPr>
              <a:t>Ejercicio diario</a:t>
            </a:r>
          </a:p>
        </p:txBody>
      </p:sp>
      <p:sp>
        <p:nvSpPr>
          <p:cNvPr id="15" name="Rectangle 14"/>
          <p:cNvSpPr/>
          <p:nvPr/>
        </p:nvSpPr>
        <p:spPr>
          <a:xfrm>
            <a:off x="1771916" y="4367460"/>
            <a:ext cx="1490557" cy="1015663"/>
          </a:xfrm>
          <a:prstGeom prst="rect">
            <a:avLst/>
          </a:prstGeom>
        </p:spPr>
        <p:txBody>
          <a:bodyPr wrap="square">
            <a:spAutoFit/>
          </a:bodyPr>
          <a:lstStyle/>
          <a:p>
            <a:pPr algn="ctr" defTabSz="768058">
              <a:defRPr/>
            </a:pPr>
            <a:r>
              <a:rPr lang="es-MX" sz="2000" dirty="0">
                <a:latin typeface="Articulate" panose="02000503040000020004" pitchFamily="2" charset="0"/>
              </a:rPr>
              <a:t>Mantener un peso saludable</a:t>
            </a:r>
          </a:p>
        </p:txBody>
      </p:sp>
      <p:sp>
        <p:nvSpPr>
          <p:cNvPr id="16" name="Rectangle 15"/>
          <p:cNvSpPr/>
          <p:nvPr/>
        </p:nvSpPr>
        <p:spPr>
          <a:xfrm>
            <a:off x="894988" y="3158795"/>
            <a:ext cx="2201245" cy="400110"/>
          </a:xfrm>
          <a:prstGeom prst="rect">
            <a:avLst/>
          </a:prstGeom>
        </p:spPr>
        <p:txBody>
          <a:bodyPr wrap="none">
            <a:spAutoFit/>
          </a:bodyPr>
          <a:lstStyle/>
          <a:p>
            <a:pPr algn="ctr" defTabSz="768058">
              <a:defRPr/>
            </a:pPr>
            <a:r>
              <a:rPr lang="es-MX" sz="2000" dirty="0">
                <a:latin typeface="Articulate" panose="02000503040000020004" pitchFamily="2" charset="0"/>
              </a:rPr>
              <a:t>Evitar el alcohol</a:t>
            </a:r>
          </a:p>
        </p:txBody>
      </p:sp>
      <p:sp>
        <p:nvSpPr>
          <p:cNvPr id="17" name="Rectangle 16"/>
          <p:cNvSpPr/>
          <p:nvPr/>
        </p:nvSpPr>
        <p:spPr>
          <a:xfrm>
            <a:off x="7984965" y="1270489"/>
            <a:ext cx="1952063" cy="1015663"/>
          </a:xfrm>
          <a:prstGeom prst="rect">
            <a:avLst/>
          </a:prstGeom>
        </p:spPr>
        <p:txBody>
          <a:bodyPr wrap="square">
            <a:spAutoFit/>
          </a:bodyPr>
          <a:lstStyle/>
          <a:p>
            <a:pPr algn="ctr" defTabSz="768058">
              <a:defRPr/>
            </a:pPr>
            <a:r>
              <a:rPr lang="es-MX" sz="2000" dirty="0">
                <a:latin typeface="Articulate" panose="02000503040000020004" pitchFamily="2" charset="0"/>
              </a:rPr>
              <a:t>Hablar sobre </a:t>
            </a:r>
          </a:p>
          <a:p>
            <a:pPr algn="ctr" defTabSz="768058">
              <a:defRPr/>
            </a:pPr>
            <a:r>
              <a:rPr lang="es-MX" sz="2000" dirty="0">
                <a:latin typeface="Articulate" panose="02000503040000020004" pitchFamily="2" charset="0"/>
              </a:rPr>
              <a:t>antecedentes médicos familiares </a:t>
            </a:r>
          </a:p>
        </p:txBody>
      </p:sp>
      <p:sp>
        <p:nvSpPr>
          <p:cNvPr id="18" name="Rectangle 17"/>
          <p:cNvSpPr/>
          <p:nvPr/>
        </p:nvSpPr>
        <p:spPr>
          <a:xfrm>
            <a:off x="6623165" y="5495342"/>
            <a:ext cx="1365128" cy="1015663"/>
          </a:xfrm>
          <a:prstGeom prst="rect">
            <a:avLst/>
          </a:prstGeom>
        </p:spPr>
        <p:txBody>
          <a:bodyPr wrap="square">
            <a:spAutoFit/>
          </a:bodyPr>
          <a:lstStyle/>
          <a:p>
            <a:pPr algn="ctr" defTabSz="768058">
              <a:defRPr/>
            </a:pPr>
            <a:r>
              <a:rPr lang="es-MX" sz="2000" dirty="0">
                <a:latin typeface="Articulate" panose="02000503040000020004" pitchFamily="2" charset="0"/>
              </a:rPr>
              <a:t>Elegir alimentos sanos</a:t>
            </a:r>
          </a:p>
        </p:txBody>
      </p:sp>
      <p:sp>
        <p:nvSpPr>
          <p:cNvPr id="19" name="Rectangle 18"/>
          <p:cNvSpPr/>
          <p:nvPr/>
        </p:nvSpPr>
        <p:spPr>
          <a:xfrm>
            <a:off x="3972165" y="5780057"/>
            <a:ext cx="1709122" cy="400110"/>
          </a:xfrm>
          <a:prstGeom prst="rect">
            <a:avLst/>
          </a:prstGeom>
        </p:spPr>
        <p:txBody>
          <a:bodyPr wrap="none">
            <a:spAutoFit/>
          </a:bodyPr>
          <a:lstStyle/>
          <a:p>
            <a:pPr algn="ctr" defTabSz="768058">
              <a:defRPr/>
            </a:pPr>
            <a:r>
              <a:rPr lang="es-MX" sz="2000" dirty="0">
                <a:latin typeface="Articulate" panose="02000503040000020004" pitchFamily="2" charset="0"/>
              </a:rPr>
              <a:t>No fumar</a:t>
            </a:r>
          </a:p>
        </p:txBody>
      </p:sp>
      <p:pic>
        <p:nvPicPr>
          <p:cNvPr id="21" name="Picture 20"/>
          <p:cNvPicPr>
            <a:picLocks noChangeAspect="1"/>
          </p:cNvPicPr>
          <p:nvPr/>
        </p:nvPicPr>
        <p:blipFill>
          <a:blip r:embed="rId9"/>
          <a:stretch>
            <a:fillRect/>
          </a:stretch>
        </p:blipFill>
        <p:spPr>
          <a:xfrm>
            <a:off x="3751117" y="1461409"/>
            <a:ext cx="3791475" cy="3791475"/>
          </a:xfrm>
          <a:prstGeom prst="rect">
            <a:avLst/>
          </a:prstGeom>
          <a:ln w="38100">
            <a:solidFill>
              <a:schemeClr val="accent1"/>
            </a:solidFill>
          </a:ln>
        </p:spPr>
      </p:pic>
    </p:spTree>
    <p:extLst>
      <p:ext uri="{BB962C8B-B14F-4D97-AF65-F5344CB8AC3E}">
        <p14:creationId xmlns:p14="http://schemas.microsoft.com/office/powerpoint/2010/main" val="2050984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620" y="178675"/>
            <a:ext cx="8596668" cy="1320800"/>
          </a:xfrm>
        </p:spPr>
        <p:txBody>
          <a:bodyPr/>
          <a:lstStyle/>
          <a:p>
            <a:r>
              <a:rPr lang="es-MX" smtClean="0"/>
              <a:t>Hechos sobre los estilos de vida saludables</a:t>
            </a:r>
          </a:p>
        </p:txBody>
      </p:sp>
      <p:sp>
        <p:nvSpPr>
          <p:cNvPr id="4" name="Slide Number Placeholder 3"/>
          <p:cNvSpPr>
            <a:spLocks noGrp="1"/>
          </p:cNvSpPr>
          <p:nvPr>
            <p:ph type="sldNum" sz="quarter" idx="12"/>
          </p:nvPr>
        </p:nvSpPr>
        <p:spPr/>
        <p:txBody>
          <a:bodyPr/>
          <a:lstStyle/>
          <a:p>
            <a:fld id="{519954A3-9DFD-4C44-94BA-B95130A3BA1C}" type="slidenum">
              <a:rPr lang="en-US" smtClean="0"/>
              <a:t>12</a:t>
            </a:fld>
            <a:endParaRPr lang="es-MX" dirty="0"/>
          </a:p>
        </p:txBody>
      </p:sp>
      <p:sp>
        <p:nvSpPr>
          <p:cNvPr id="10" name="Rectangle 9"/>
          <p:cNvSpPr/>
          <p:nvPr/>
        </p:nvSpPr>
        <p:spPr>
          <a:xfrm>
            <a:off x="6623165" y="5495342"/>
            <a:ext cx="1365128" cy="400110"/>
          </a:xfrm>
          <a:prstGeom prst="rect">
            <a:avLst/>
          </a:prstGeom>
        </p:spPr>
        <p:txBody>
          <a:bodyPr wrap="square">
            <a:spAutoFit/>
          </a:bodyPr>
          <a:lstStyle/>
          <a:p>
            <a:pPr algn="ctr" defTabSz="768058">
              <a:defRPr/>
            </a:pPr>
            <a:endParaRPr lang="en-US" sz="2000" dirty="0">
              <a:latin typeface="Articulate" panose="02000503040000020004" pitchFamily="2" charset="0"/>
            </a:endParaRPr>
          </a:p>
        </p:txBody>
      </p:sp>
      <p:sp>
        <p:nvSpPr>
          <p:cNvPr id="12" name="Content Placeholder 2"/>
          <p:cNvSpPr txBox="1">
            <a:spLocks/>
          </p:cNvSpPr>
          <p:nvPr/>
        </p:nvSpPr>
        <p:spPr>
          <a:xfrm>
            <a:off x="5459507" y="1499475"/>
            <a:ext cx="4132058"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pPr>
            <a:endParaRPr lang="en-US" sz="900" dirty="0">
              <a:latin typeface="Corbel" panose="020B0503020204020204" pitchFamily="34" charset="0"/>
            </a:endParaRPr>
          </a:p>
        </p:txBody>
      </p:sp>
      <p:pic>
        <p:nvPicPr>
          <p:cNvPr id="15" name="Picture 14"/>
          <p:cNvPicPr>
            <a:picLocks noChangeAspect="1"/>
          </p:cNvPicPr>
          <p:nvPr/>
        </p:nvPicPr>
        <p:blipFill>
          <a:blip r:embed="rId2"/>
          <a:stretch>
            <a:fillRect/>
          </a:stretch>
        </p:blipFill>
        <p:spPr>
          <a:xfrm>
            <a:off x="9680279" y="1032060"/>
            <a:ext cx="1110118" cy="1110118"/>
          </a:xfrm>
          <a:prstGeom prst="rect">
            <a:avLst/>
          </a:prstGeom>
        </p:spPr>
      </p:pic>
      <p:pic>
        <p:nvPicPr>
          <p:cNvPr id="16" name="Picture 15"/>
          <p:cNvPicPr>
            <a:picLocks noChangeAspect="1"/>
          </p:cNvPicPr>
          <p:nvPr/>
        </p:nvPicPr>
        <p:blipFill rotWithShape="1">
          <a:blip r:embed="rId3"/>
          <a:srcRect b="13568"/>
          <a:stretch/>
        </p:blipFill>
        <p:spPr>
          <a:xfrm>
            <a:off x="9541845" y="2468275"/>
            <a:ext cx="1386986" cy="1198802"/>
          </a:xfrm>
          <a:prstGeom prst="rect">
            <a:avLst/>
          </a:prstGeom>
        </p:spPr>
      </p:pic>
      <p:pic>
        <p:nvPicPr>
          <p:cNvPr id="17" name="Picture 16"/>
          <p:cNvPicPr>
            <a:picLocks noChangeAspect="1"/>
          </p:cNvPicPr>
          <p:nvPr/>
        </p:nvPicPr>
        <p:blipFill rotWithShape="1">
          <a:blip r:embed="rId4"/>
          <a:srcRect b="13319"/>
          <a:stretch/>
        </p:blipFill>
        <p:spPr>
          <a:xfrm>
            <a:off x="9601449" y="5287525"/>
            <a:ext cx="1386986" cy="1202245"/>
          </a:xfrm>
          <a:prstGeom prst="rect">
            <a:avLst/>
          </a:prstGeom>
        </p:spPr>
      </p:pic>
      <p:pic>
        <p:nvPicPr>
          <p:cNvPr id="21" name="Picture 20"/>
          <p:cNvPicPr>
            <a:picLocks noChangeAspect="1"/>
          </p:cNvPicPr>
          <p:nvPr/>
        </p:nvPicPr>
        <p:blipFill rotWithShape="1">
          <a:blip r:embed="rId5"/>
          <a:srcRect l="8804" t="21154" r="6838" b="38844"/>
          <a:stretch/>
        </p:blipFill>
        <p:spPr>
          <a:xfrm>
            <a:off x="9126330" y="3861220"/>
            <a:ext cx="2286789" cy="1084373"/>
          </a:xfrm>
          <a:prstGeom prst="rect">
            <a:avLst/>
          </a:prstGeom>
        </p:spPr>
      </p:pic>
      <p:sp>
        <p:nvSpPr>
          <p:cNvPr id="22" name="Content Placeholder 21"/>
          <p:cNvSpPr>
            <a:spLocks noGrp="1"/>
          </p:cNvSpPr>
          <p:nvPr>
            <p:ph idx="1"/>
          </p:nvPr>
        </p:nvSpPr>
        <p:spPr>
          <a:xfrm>
            <a:off x="667450" y="813558"/>
            <a:ext cx="8517838" cy="5386327"/>
          </a:xfrm>
        </p:spPr>
        <p:txBody>
          <a:bodyPr>
            <a:normAutofit fontScale="92500" lnSpcReduction="20000"/>
          </a:bodyPr>
          <a:lstStyle/>
          <a:p>
            <a:pPr marL="0" indent="0">
              <a:lnSpc>
                <a:spcPct val="120000"/>
              </a:lnSpc>
              <a:buNone/>
            </a:pPr>
            <a:r>
              <a:rPr lang="es-MX" sz="1400" b="1" dirty="0">
                <a:latin typeface="Corbel" panose="020B0503020204020204" pitchFamily="34" charset="0"/>
              </a:rPr>
              <a:t>¿Por qué no fumar es importante? </a:t>
            </a:r>
          </a:p>
          <a:p>
            <a:pPr lvl="1">
              <a:lnSpc>
                <a:spcPct val="120000"/>
              </a:lnSpc>
            </a:pPr>
            <a:r>
              <a:rPr lang="es-MX" dirty="0">
                <a:latin typeface="Corbel" panose="020B0503020204020204" pitchFamily="34" charset="0"/>
              </a:rPr>
              <a:t>Fumar debilita el sistema inmune.</a:t>
            </a:r>
          </a:p>
          <a:p>
            <a:pPr lvl="1">
              <a:lnSpc>
                <a:spcPct val="120000"/>
              </a:lnSpc>
            </a:pPr>
            <a:r>
              <a:rPr lang="es-MX" dirty="0">
                <a:latin typeface="Corbel" panose="020B0503020204020204" pitchFamily="34" charset="0"/>
              </a:rPr>
              <a:t>¡El cáncer de pulmón</a:t>
            </a:r>
            <a:r>
              <a:rPr lang="es-MX" sz="1400" dirty="0">
                <a:latin typeface="Corbel" panose="020B0503020204020204" pitchFamily="34" charset="0"/>
              </a:rPr>
              <a:t>ha superado al cáncer de mama en ser la principal causa de muerte por cáncer en mujeres</a:t>
            </a:r>
            <a:r>
              <a:rPr lang="es-MX" sz="1400" dirty="0" smtClean="0">
                <a:latin typeface="Corbel" panose="020B0503020204020204" pitchFamily="34" charset="0"/>
              </a:rPr>
              <a:t>! Aproximadamente </a:t>
            </a:r>
            <a:r>
              <a:rPr lang="es-MX" sz="1400" dirty="0">
                <a:latin typeface="Corbel" panose="020B0503020204020204" pitchFamily="34" charset="0"/>
              </a:rPr>
              <a:t>90 % de los casos de cáncer de pulmón es causado por fumar o estar expuesto al humo. </a:t>
            </a:r>
          </a:p>
          <a:p>
            <a:pPr lvl="1">
              <a:lnSpc>
                <a:spcPct val="120000"/>
              </a:lnSpc>
            </a:pPr>
            <a:r>
              <a:rPr lang="es-MX" sz="1400" dirty="0">
                <a:latin typeface="Corbel" panose="020B0503020204020204" pitchFamily="34" charset="0"/>
              </a:rPr>
              <a:t>Las mujeres que fuman también tienen mayor riesgo de cáncer ginecológico. </a:t>
            </a:r>
          </a:p>
          <a:p>
            <a:pPr lvl="1">
              <a:lnSpc>
                <a:spcPct val="120000"/>
              </a:lnSpc>
            </a:pPr>
            <a:r>
              <a:rPr lang="es-MX" sz="1400" dirty="0">
                <a:latin typeface="Corbel" panose="020B0503020204020204" pitchFamily="34" charset="0"/>
              </a:rPr>
              <a:t>El uso negativo del tabaco afecta al sistema de los órganos del cuerpo y es la causa más prevalente de muerte prematura en adultos en los Estados Unidos. </a:t>
            </a:r>
          </a:p>
          <a:p>
            <a:pPr marL="57150" indent="0">
              <a:lnSpc>
                <a:spcPct val="120000"/>
              </a:lnSpc>
              <a:buNone/>
            </a:pPr>
            <a:endParaRPr lang="es-MX" sz="100" dirty="0">
              <a:latin typeface="Corbel" panose="020B0503020204020204" pitchFamily="34" charset="0"/>
            </a:endParaRPr>
          </a:p>
          <a:p>
            <a:pPr marL="57150" indent="0">
              <a:lnSpc>
                <a:spcPct val="120000"/>
              </a:lnSpc>
              <a:buNone/>
            </a:pPr>
            <a:r>
              <a:rPr lang="es-MX" sz="1400" b="1" dirty="0">
                <a:latin typeface="Corbel" panose="020B0503020204020204" pitchFamily="34" charset="0"/>
              </a:rPr>
              <a:t>¿Por qué evitar el alcohol es importante? </a:t>
            </a:r>
          </a:p>
          <a:p>
            <a:pPr lvl="1">
              <a:lnSpc>
                <a:spcPct val="120000"/>
              </a:lnSpc>
            </a:pPr>
            <a:r>
              <a:rPr lang="es-MX" sz="1400" dirty="0">
                <a:latin typeface="Corbel" panose="020B0503020204020204" pitchFamily="34" charset="0"/>
              </a:rPr>
              <a:t>Los niveles de estrógeno son, en general, más elevados en mujeres que beben alcohol que en las no bebedoras. Estos niveles de estrógeno más elevados pueden aumentar el riesgo de cáncer de mama.</a:t>
            </a:r>
          </a:p>
          <a:p>
            <a:pPr marL="0" indent="0">
              <a:lnSpc>
                <a:spcPct val="120000"/>
              </a:lnSpc>
              <a:buNone/>
            </a:pPr>
            <a:endParaRPr lang="es-MX" sz="100" dirty="0">
              <a:latin typeface="Corbel" panose="020B0503020204020204" pitchFamily="34" charset="0"/>
            </a:endParaRPr>
          </a:p>
          <a:p>
            <a:pPr marL="0" indent="0">
              <a:lnSpc>
                <a:spcPct val="120000"/>
              </a:lnSpc>
              <a:buNone/>
            </a:pPr>
            <a:r>
              <a:rPr lang="es-MX" sz="1400" b="1" dirty="0">
                <a:latin typeface="Corbel" panose="020B0503020204020204" pitchFamily="34" charset="0"/>
              </a:rPr>
              <a:t>¿Por qué hablar sobre los antecedentes médicos familiares es importante?</a:t>
            </a:r>
          </a:p>
          <a:p>
            <a:pPr lvl="1">
              <a:lnSpc>
                <a:spcPct val="120000"/>
              </a:lnSpc>
            </a:pPr>
            <a:r>
              <a:rPr lang="es-MX" sz="1400" dirty="0">
                <a:latin typeface="Corbel" panose="020B0503020204020204" pitchFamily="34" charset="0"/>
              </a:rPr>
              <a:t>Usted no puede cambiar sus genes, pero un estilo de vida saludable puede reducir el riesgo de sufrir enfermedades presentes en su familia. Aprenda sobre sus antecedentes médicos de su familia y hable con su Médico sobre ellos.</a:t>
            </a:r>
          </a:p>
          <a:p>
            <a:pPr marL="57150" indent="0">
              <a:lnSpc>
                <a:spcPct val="120000"/>
              </a:lnSpc>
              <a:buNone/>
            </a:pPr>
            <a:endParaRPr lang="es-MX" sz="100" dirty="0">
              <a:latin typeface="Corbel" panose="020B0503020204020204" pitchFamily="34" charset="0"/>
            </a:endParaRPr>
          </a:p>
          <a:p>
            <a:pPr marL="57150" indent="0">
              <a:lnSpc>
                <a:spcPct val="120000"/>
              </a:lnSpc>
              <a:buNone/>
            </a:pPr>
            <a:r>
              <a:rPr lang="es-MX" sz="1400" b="1" dirty="0">
                <a:latin typeface="Corbel" panose="020B0503020204020204" pitchFamily="34" charset="0"/>
              </a:rPr>
              <a:t>¿Por qué los exámenes de salud y ginecológicos son importantes?</a:t>
            </a:r>
          </a:p>
          <a:p>
            <a:pPr lvl="1">
              <a:lnSpc>
                <a:spcPct val="120000"/>
              </a:lnSpc>
            </a:pPr>
            <a:r>
              <a:rPr lang="es-MX" sz="1400" dirty="0">
                <a:latin typeface="Corbel" panose="020B0503020204020204" pitchFamily="34" charset="0"/>
              </a:rPr>
              <a:t>Los exámenes de salud (como mamogramas y exámenes de Pap) pueden detectar enfermedades a una etapa temprana cuando son más tratables. </a:t>
            </a:r>
            <a:endParaRPr lang="es-MX" sz="3600" dirty="0"/>
          </a:p>
        </p:txBody>
      </p:sp>
    </p:spTree>
    <p:extLst>
      <p:ext uri="{BB962C8B-B14F-4D97-AF65-F5344CB8AC3E}">
        <p14:creationId xmlns:p14="http://schemas.microsoft.com/office/powerpoint/2010/main" val="1432755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331" y="136245"/>
            <a:ext cx="9588841" cy="1320800"/>
          </a:xfrm>
        </p:spPr>
        <p:txBody>
          <a:bodyPr/>
          <a:lstStyle/>
          <a:p>
            <a:r>
              <a:rPr lang="es-MX" dirty="0" smtClean="0"/>
              <a:t>Más hechos sobre los estilos de vida saludables</a:t>
            </a:r>
          </a:p>
        </p:txBody>
      </p:sp>
      <p:sp>
        <p:nvSpPr>
          <p:cNvPr id="3" name="Content Placeholder 2"/>
          <p:cNvSpPr>
            <a:spLocks noGrp="1"/>
          </p:cNvSpPr>
          <p:nvPr>
            <p:ph idx="1"/>
          </p:nvPr>
        </p:nvSpPr>
        <p:spPr>
          <a:xfrm>
            <a:off x="633332" y="443457"/>
            <a:ext cx="9235123" cy="3880773"/>
          </a:xfrm>
        </p:spPr>
        <p:txBody>
          <a:bodyPr>
            <a:noAutofit/>
          </a:bodyPr>
          <a:lstStyle/>
          <a:p>
            <a:pPr marL="0" indent="0">
              <a:buNone/>
            </a:pPr>
            <a:endParaRPr lang="es-MX" sz="1200" dirty="0">
              <a:latin typeface="Corbel" panose="020B0503020204020204" pitchFamily="34" charset="0"/>
            </a:endParaRPr>
          </a:p>
          <a:p>
            <a:pPr marL="0" indent="0">
              <a:buNone/>
            </a:pPr>
            <a:r>
              <a:rPr lang="es-MX" sz="1200" b="1" dirty="0">
                <a:latin typeface="Corbel" panose="020B0503020204020204" pitchFamily="34" charset="0"/>
              </a:rPr>
              <a:t>¿</a:t>
            </a:r>
            <a:r>
              <a:rPr lang="es-MX" sz="1400" b="1" dirty="0">
                <a:latin typeface="Corbel" panose="020B0503020204020204" pitchFamily="34" charset="0"/>
              </a:rPr>
              <a:t>Por qué el ejercicio diario es importante?</a:t>
            </a:r>
          </a:p>
          <a:p>
            <a:pPr lvl="1"/>
            <a:r>
              <a:rPr lang="es-MX" dirty="0">
                <a:latin typeface="Corbel" panose="020B0503020204020204" pitchFamily="34" charset="0"/>
              </a:rPr>
              <a:t>El ejercicio diario es una de las mejores cosas que puede hacer para su salud. Ayuda a:</a:t>
            </a:r>
          </a:p>
          <a:p>
            <a:pPr marL="1200150" lvl="2" indent="-342900">
              <a:buFont typeface="Arial" panose="020B0604020202020204" pitchFamily="34" charset="0"/>
              <a:buChar char="•"/>
            </a:pPr>
            <a:r>
              <a:rPr lang="es-MX" dirty="0">
                <a:latin typeface="Corbel" panose="020B0503020204020204" pitchFamily="34" charset="0"/>
              </a:rPr>
              <a:t>Controlar el peso</a:t>
            </a:r>
          </a:p>
          <a:p>
            <a:pPr marL="1200150" lvl="2" indent="-342900">
              <a:buFont typeface="Arial" panose="020B0604020202020204" pitchFamily="34" charset="0"/>
              <a:buChar char="•"/>
            </a:pPr>
            <a:r>
              <a:rPr lang="es-MX" dirty="0">
                <a:latin typeface="Corbel" panose="020B0503020204020204" pitchFamily="34" charset="0"/>
              </a:rPr>
              <a:t>Bajar el riesgo de enfermedad cardíaca</a:t>
            </a:r>
          </a:p>
          <a:p>
            <a:pPr marL="1200150" lvl="2" indent="-342900">
              <a:buFont typeface="Arial" panose="020B0604020202020204" pitchFamily="34" charset="0"/>
              <a:buChar char="•"/>
            </a:pPr>
            <a:r>
              <a:rPr lang="es-MX" dirty="0">
                <a:latin typeface="Corbel" panose="020B0503020204020204" pitchFamily="34" charset="0"/>
              </a:rPr>
              <a:t>Bajar el riesgo de diabetes tipo 2 </a:t>
            </a:r>
          </a:p>
          <a:p>
            <a:pPr marL="1200150" lvl="2" indent="-342900">
              <a:buFont typeface="Arial" panose="020B0604020202020204" pitchFamily="34" charset="0"/>
              <a:buChar char="•"/>
            </a:pPr>
            <a:r>
              <a:rPr lang="es-MX" dirty="0">
                <a:latin typeface="Corbel" panose="020B0503020204020204" pitchFamily="34" charset="0"/>
              </a:rPr>
              <a:t>Bajar el riesgo de algunos cánceres</a:t>
            </a:r>
          </a:p>
          <a:p>
            <a:pPr marL="1200150" lvl="2" indent="-342900">
              <a:buFont typeface="Arial" panose="020B0604020202020204" pitchFamily="34" charset="0"/>
              <a:buChar char="•"/>
            </a:pPr>
            <a:r>
              <a:rPr lang="es-MX" dirty="0">
                <a:latin typeface="Corbel" panose="020B0503020204020204" pitchFamily="34" charset="0"/>
              </a:rPr>
              <a:t>Fortalecer los huesos y músculos</a:t>
            </a:r>
          </a:p>
          <a:p>
            <a:pPr marL="1200150" lvl="2" indent="-342900">
              <a:buFont typeface="Arial" panose="020B0604020202020204" pitchFamily="34" charset="0"/>
              <a:buChar char="•"/>
            </a:pPr>
            <a:r>
              <a:rPr lang="es-MX" dirty="0">
                <a:latin typeface="Corbel" panose="020B0503020204020204" pitchFamily="34" charset="0"/>
              </a:rPr>
              <a:t>Mejorar la sensación de bienestar</a:t>
            </a:r>
          </a:p>
          <a:p>
            <a:pPr marL="1200150" lvl="2" indent="-342900">
              <a:buFont typeface="Arial" panose="020B0604020202020204" pitchFamily="34" charset="0"/>
              <a:buChar char="•"/>
            </a:pPr>
            <a:r>
              <a:rPr lang="es-MX" dirty="0">
                <a:latin typeface="Corbel" panose="020B0503020204020204" pitchFamily="34" charset="0"/>
              </a:rPr>
              <a:t>Aumentar las probabilidades de vivir más</a:t>
            </a:r>
          </a:p>
          <a:p>
            <a:pPr marL="857250" lvl="2" indent="0">
              <a:buNone/>
            </a:pPr>
            <a:endParaRPr lang="es-MX" sz="400" dirty="0">
              <a:latin typeface="Corbel" panose="020B0503020204020204" pitchFamily="34" charset="0"/>
            </a:endParaRPr>
          </a:p>
          <a:p>
            <a:pPr marL="0" indent="0">
              <a:buNone/>
            </a:pPr>
            <a:r>
              <a:rPr lang="es-MX" sz="1400" b="1" dirty="0">
                <a:latin typeface="Corbel" panose="020B0503020204020204" pitchFamily="34" charset="0"/>
              </a:rPr>
              <a:t>¿Por qué elegir alimentos saludables es importante?</a:t>
            </a:r>
          </a:p>
          <a:p>
            <a:pPr lvl="1"/>
            <a:r>
              <a:rPr lang="es-MX" dirty="0">
                <a:latin typeface="Corbel" panose="020B0503020204020204" pitchFamily="34" charset="0"/>
              </a:rPr>
              <a:t>Hay una conexión directa entre lo que come y cómo se siente.</a:t>
            </a:r>
          </a:p>
          <a:p>
            <a:pPr lvl="1"/>
            <a:r>
              <a:rPr lang="es-MX" dirty="0">
                <a:latin typeface="Corbel" panose="020B0503020204020204" pitchFamily="34" charset="0"/>
              </a:rPr>
              <a:t>¡Comer alimentos nutritivos, como frutas y vegetales, puede ayudar a reducir el riesgo de cáncer y lo ayudará a mantener un peso saludable!</a:t>
            </a:r>
          </a:p>
          <a:p>
            <a:pPr lvl="1"/>
            <a:endParaRPr lang="es-MX" sz="400" dirty="0">
              <a:latin typeface="Corbel" panose="020B0503020204020204" pitchFamily="34" charset="0"/>
            </a:endParaRPr>
          </a:p>
          <a:p>
            <a:pPr marL="0" indent="0">
              <a:buNone/>
            </a:pPr>
            <a:r>
              <a:rPr lang="es-MX" sz="1400" b="1" dirty="0">
                <a:latin typeface="Corbel" panose="020B0503020204020204" pitchFamily="34" charset="0"/>
              </a:rPr>
              <a:t>¿Por qué un peso saludable es importante?</a:t>
            </a:r>
          </a:p>
          <a:p>
            <a:pPr lvl="1"/>
            <a:r>
              <a:rPr lang="es-MX" dirty="0">
                <a:latin typeface="Corbel" panose="020B0503020204020204" pitchFamily="34" charset="0"/>
              </a:rPr>
              <a:t>La obesidad es un factor de riesgo para los problemas de salud, que incluyen enfermedad cardíaca, </a:t>
            </a:r>
            <a:r>
              <a:rPr lang="es-MX" dirty="0" smtClean="0">
                <a:latin typeface="Corbel" panose="020B0503020204020204" pitchFamily="34" charset="0"/>
              </a:rPr>
              <a:t>hipertensión, diabetes </a:t>
            </a:r>
            <a:r>
              <a:rPr lang="es-MX" dirty="0">
                <a:latin typeface="Corbel" panose="020B0503020204020204" pitchFamily="34" charset="0"/>
              </a:rPr>
              <a:t>tipo 2, cálculos biliares, problemas respiratorios, y determinados cánceres. </a:t>
            </a:r>
          </a:p>
          <a:p>
            <a:pPr lvl="1"/>
            <a:endParaRPr lang="es-MX" dirty="0">
              <a:latin typeface="Corbel" panose="020B0503020204020204" pitchFamily="34" charset="0"/>
            </a:endParaRPr>
          </a:p>
          <a:p>
            <a:endParaRPr lang="es-MX" sz="1200" dirty="0">
              <a:latin typeface="Corbel" panose="020B0503020204020204" pitchFamily="34" charset="0"/>
            </a:endParaRPr>
          </a:p>
          <a:p>
            <a:endParaRPr lang="es-MX" sz="12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13</a:t>
            </a:fld>
            <a:endParaRPr lang="es-MX" dirty="0"/>
          </a:p>
        </p:txBody>
      </p:sp>
      <p:sp>
        <p:nvSpPr>
          <p:cNvPr id="10" name="Rectangle 9"/>
          <p:cNvSpPr/>
          <p:nvPr/>
        </p:nvSpPr>
        <p:spPr>
          <a:xfrm>
            <a:off x="6623165" y="5495342"/>
            <a:ext cx="1365128" cy="400110"/>
          </a:xfrm>
          <a:prstGeom prst="rect">
            <a:avLst/>
          </a:prstGeom>
        </p:spPr>
        <p:txBody>
          <a:bodyPr wrap="square">
            <a:spAutoFit/>
          </a:bodyPr>
          <a:lstStyle/>
          <a:p>
            <a:pPr algn="ctr" defTabSz="768058">
              <a:defRPr/>
            </a:pPr>
            <a:endParaRPr lang="en-US" sz="2000" dirty="0">
              <a:latin typeface="Articulate" panose="02000503040000020004" pitchFamily="2" charset="0"/>
            </a:endParaRPr>
          </a:p>
        </p:txBody>
      </p:sp>
      <p:pic>
        <p:nvPicPr>
          <p:cNvPr id="18" name="Picture 17"/>
          <p:cNvPicPr>
            <a:picLocks noChangeAspect="1"/>
          </p:cNvPicPr>
          <p:nvPr/>
        </p:nvPicPr>
        <p:blipFill rotWithShape="1">
          <a:blip r:embed="rId2"/>
          <a:srcRect b="19836"/>
          <a:stretch/>
        </p:blipFill>
        <p:spPr>
          <a:xfrm>
            <a:off x="9689240" y="3436137"/>
            <a:ext cx="1596199" cy="1279586"/>
          </a:xfrm>
          <a:prstGeom prst="rect">
            <a:avLst/>
          </a:prstGeom>
        </p:spPr>
      </p:pic>
      <p:pic>
        <p:nvPicPr>
          <p:cNvPr id="19" name="Picture 18"/>
          <p:cNvPicPr>
            <a:picLocks noChangeAspect="1"/>
          </p:cNvPicPr>
          <p:nvPr/>
        </p:nvPicPr>
        <p:blipFill rotWithShape="1">
          <a:blip r:embed="rId3"/>
          <a:srcRect l="29606" r="30327" b="16137"/>
          <a:stretch/>
        </p:blipFill>
        <p:spPr>
          <a:xfrm>
            <a:off x="10034146" y="1179222"/>
            <a:ext cx="906388" cy="1897118"/>
          </a:xfrm>
          <a:prstGeom prst="rect">
            <a:avLst/>
          </a:prstGeom>
        </p:spPr>
      </p:pic>
      <p:pic>
        <p:nvPicPr>
          <p:cNvPr id="20" name="Picture 19"/>
          <p:cNvPicPr>
            <a:picLocks noChangeAspect="1"/>
          </p:cNvPicPr>
          <p:nvPr/>
        </p:nvPicPr>
        <p:blipFill rotWithShape="1">
          <a:blip r:embed="rId4"/>
          <a:srcRect l="3471" r="3120" b="13718"/>
          <a:stretch/>
        </p:blipFill>
        <p:spPr>
          <a:xfrm>
            <a:off x="9868455" y="5454302"/>
            <a:ext cx="1271118" cy="1174120"/>
          </a:xfrm>
          <a:prstGeom prst="rect">
            <a:avLst/>
          </a:prstGeom>
        </p:spPr>
      </p:pic>
    </p:spTree>
    <p:extLst>
      <p:ext uri="{BB962C8B-B14F-4D97-AF65-F5344CB8AC3E}">
        <p14:creationId xmlns:p14="http://schemas.microsoft.com/office/powerpoint/2010/main" val="1480142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3" y="167959"/>
            <a:ext cx="10214055" cy="1320800"/>
          </a:xfrm>
        </p:spPr>
        <p:txBody>
          <a:bodyPr>
            <a:normAutofit/>
          </a:bodyPr>
          <a:lstStyle/>
          <a:p>
            <a:r>
              <a:rPr lang="es-MX" dirty="0" smtClean="0"/>
              <a:t>Barreras comunes para un estilo de vida saludable</a:t>
            </a:r>
          </a:p>
        </p:txBody>
      </p:sp>
      <p:sp>
        <p:nvSpPr>
          <p:cNvPr id="3" name="Content Placeholder 2"/>
          <p:cNvSpPr>
            <a:spLocks noGrp="1"/>
          </p:cNvSpPr>
          <p:nvPr>
            <p:ph idx="1"/>
          </p:nvPr>
        </p:nvSpPr>
        <p:spPr>
          <a:xfrm>
            <a:off x="389554" y="741190"/>
            <a:ext cx="10379211" cy="3880773"/>
          </a:xfrm>
        </p:spPr>
        <p:txBody>
          <a:bodyPr/>
          <a:lstStyle/>
          <a:p>
            <a:pPr marL="0" indent="0">
              <a:buNone/>
            </a:pPr>
            <a:r>
              <a:rPr lang="es-MX" b="1" dirty="0"/>
              <a:t>Hablar sobre ello: ¿Algunas de estas cosas le impide llevar un estilo de vida saludable?</a:t>
            </a:r>
          </a:p>
          <a:p>
            <a:endParaRPr lang="es-MX" sz="14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14</a:t>
            </a:fld>
            <a:endParaRPr lang="es-MX" dirty="0"/>
          </a:p>
        </p:txBody>
      </p:sp>
      <p:sp>
        <p:nvSpPr>
          <p:cNvPr id="8" name="object 14"/>
          <p:cNvSpPr/>
          <p:nvPr/>
        </p:nvSpPr>
        <p:spPr>
          <a:xfrm>
            <a:off x="2398816" y="5843778"/>
            <a:ext cx="6436426" cy="760476"/>
          </a:xfrm>
          <a:custGeom>
            <a:avLst/>
            <a:gdLst/>
            <a:ahLst/>
            <a:cxnLst/>
            <a:rect l="l" t="t" r="r" b="b"/>
            <a:pathLst>
              <a:path w="6060948" h="760476">
                <a:moveTo>
                  <a:pt x="0" y="760476"/>
                </a:moveTo>
                <a:lnTo>
                  <a:pt x="6060948" y="760476"/>
                </a:lnTo>
                <a:lnTo>
                  <a:pt x="6060948" y="0"/>
                </a:lnTo>
                <a:lnTo>
                  <a:pt x="0" y="0"/>
                </a:lnTo>
                <a:lnTo>
                  <a:pt x="0" y="760476"/>
                </a:lnTo>
                <a:close/>
              </a:path>
            </a:pathLst>
          </a:custGeom>
          <a:ln w="38100">
            <a:solidFill>
              <a:srgbClr val="90C225"/>
            </a:solidFill>
          </a:ln>
        </p:spPr>
        <p:txBody>
          <a:bodyPr wrap="square" lIns="0" tIns="0" rIns="0" bIns="0" rtlCol="0">
            <a:noAutofit/>
          </a:bodyPr>
          <a:lstStyle/>
          <a:p>
            <a:endParaRPr/>
          </a:p>
        </p:txBody>
      </p:sp>
      <p:sp>
        <p:nvSpPr>
          <p:cNvPr id="9" name="object 16"/>
          <p:cNvSpPr/>
          <p:nvPr/>
        </p:nvSpPr>
        <p:spPr>
          <a:xfrm>
            <a:off x="6083111" y="2120015"/>
            <a:ext cx="6108888" cy="3529584"/>
          </a:xfrm>
          <a:custGeom>
            <a:avLst/>
            <a:gdLst/>
            <a:ahLst/>
            <a:cxnLst/>
            <a:rect l="l" t="t" r="r" b="b"/>
            <a:pathLst>
              <a:path w="6108888" h="3529584">
                <a:moveTo>
                  <a:pt x="6108888" y="0"/>
                </a:moveTo>
                <a:lnTo>
                  <a:pt x="0" y="0"/>
                </a:lnTo>
                <a:lnTo>
                  <a:pt x="0" y="3529584"/>
                </a:lnTo>
              </a:path>
            </a:pathLst>
          </a:custGeom>
          <a:ln w="38318">
            <a:solidFill>
              <a:srgbClr val="90C225"/>
            </a:solidFill>
          </a:ln>
        </p:spPr>
        <p:txBody>
          <a:bodyPr wrap="square" lIns="0" tIns="0" rIns="0" bIns="0" rtlCol="0">
            <a:noAutofit/>
          </a:bodyPr>
          <a:lstStyle/>
          <a:p>
            <a:endParaRPr/>
          </a:p>
        </p:txBody>
      </p:sp>
      <p:sp>
        <p:nvSpPr>
          <p:cNvPr id="11" name="object 17"/>
          <p:cNvSpPr/>
          <p:nvPr/>
        </p:nvSpPr>
        <p:spPr>
          <a:xfrm>
            <a:off x="618" y="1253489"/>
            <a:ext cx="5951632" cy="3387852"/>
          </a:xfrm>
          <a:custGeom>
            <a:avLst/>
            <a:gdLst/>
            <a:ahLst/>
            <a:cxnLst/>
            <a:rect l="l" t="t" r="r" b="b"/>
            <a:pathLst>
              <a:path w="5951632" h="3387852">
                <a:moveTo>
                  <a:pt x="0" y="3387852"/>
                </a:moveTo>
                <a:lnTo>
                  <a:pt x="5951632" y="3387852"/>
                </a:lnTo>
                <a:lnTo>
                  <a:pt x="5951632" y="0"/>
                </a:lnTo>
                <a:lnTo>
                  <a:pt x="0" y="0"/>
                </a:lnTo>
              </a:path>
            </a:pathLst>
          </a:custGeom>
          <a:ln w="37678">
            <a:solidFill>
              <a:srgbClr val="90C225"/>
            </a:solidFill>
          </a:ln>
        </p:spPr>
        <p:txBody>
          <a:bodyPr wrap="square" lIns="0" tIns="0" rIns="0" bIns="0" rtlCol="0">
            <a:noAutofit/>
          </a:bodyPr>
          <a:lstStyle/>
          <a:p>
            <a:endParaRPr/>
          </a:p>
        </p:txBody>
      </p:sp>
      <p:sp>
        <p:nvSpPr>
          <p:cNvPr id="12" name="object 18"/>
          <p:cNvSpPr txBox="1"/>
          <p:nvPr/>
        </p:nvSpPr>
        <p:spPr>
          <a:xfrm>
            <a:off x="167845" y="1515756"/>
            <a:ext cx="5464257" cy="570865"/>
          </a:xfrm>
          <a:prstGeom prst="rect">
            <a:avLst/>
          </a:prstGeom>
        </p:spPr>
        <p:txBody>
          <a:bodyPr vert="horz" wrap="square" lIns="0" tIns="0" rIns="0" bIns="0" rtlCol="0">
            <a:noAutofit/>
          </a:bodyPr>
          <a:lstStyle/>
          <a:p>
            <a:pPr marL="22225">
              <a:spcBef>
                <a:spcPts val="600"/>
              </a:spcBef>
            </a:pPr>
            <a:r>
              <a:rPr lang="es-MX" sz="1400" dirty="0">
                <a:solidFill>
                  <a:schemeClr val="tx1">
                    <a:lumMod val="75000"/>
                    <a:lumOff val="25000"/>
                  </a:schemeClr>
                </a:solidFill>
                <a:latin typeface="Corbel" panose="020B0503020204020204" pitchFamily="34" charset="0"/>
              </a:rPr>
              <a:t>Idioma: no entiendo las palabras que se emplean durante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las visitas</a:t>
            </a:r>
            <a:endParaRPr lang="es-MX" sz="1400" dirty="0">
              <a:solidFill>
                <a:schemeClr val="tx1">
                  <a:lumMod val="75000"/>
                  <a:lumOff val="25000"/>
                </a:schemeClr>
              </a:solidFill>
              <a:latin typeface="Corbel" panose="020B0503020204020204" pitchFamily="34" charset="0"/>
            </a:endParaRPr>
          </a:p>
          <a:p>
            <a:pPr marL="12700">
              <a:spcBef>
                <a:spcPts val="600"/>
              </a:spcBef>
            </a:pPr>
            <a:r>
              <a:rPr lang="es-MX" sz="1400" dirty="0">
                <a:solidFill>
                  <a:schemeClr val="tx1">
                    <a:lumMod val="75000"/>
                    <a:lumOff val="25000"/>
                  </a:schemeClr>
                </a:solidFill>
                <a:latin typeface="Corbel" panose="020B0503020204020204" pitchFamily="34" charset="0"/>
              </a:rPr>
              <a:t>Barreras culturales: siento que los médicos no entienden mi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cultura</a:t>
            </a:r>
          </a:p>
          <a:p>
            <a:pPr marL="12700">
              <a:spcBef>
                <a:spcPts val="600"/>
              </a:spcBef>
            </a:pPr>
            <a:r>
              <a:rPr lang="es-MX" sz="1400" dirty="0">
                <a:solidFill>
                  <a:schemeClr val="tx1">
                    <a:lumMod val="75000"/>
                    <a:lumOff val="25000"/>
                  </a:schemeClr>
                </a:solidFill>
                <a:latin typeface="Corbel" panose="020B0503020204020204" pitchFamily="34" charset="0"/>
              </a:rPr>
              <a:t>Cuidado de los niños: los niños se aburren o no son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bienvenidos </a:t>
            </a:r>
            <a:r>
              <a:rPr lang="es-MX" sz="1400" dirty="0">
                <a:solidFill>
                  <a:schemeClr val="tx1">
                    <a:lumMod val="75000"/>
                    <a:lumOff val="25000"/>
                  </a:schemeClr>
                </a:solidFill>
                <a:latin typeface="Corbel" panose="020B0503020204020204" pitchFamily="34" charset="0"/>
              </a:rPr>
              <a:t>en las consultas </a:t>
            </a:r>
            <a:r>
              <a:rPr lang="es-MX" sz="1400" dirty="0" smtClean="0">
                <a:solidFill>
                  <a:schemeClr val="tx1">
                    <a:lumMod val="75000"/>
                    <a:lumOff val="25000"/>
                  </a:schemeClr>
                </a:solidFill>
                <a:latin typeface="Corbel" panose="020B0503020204020204" pitchFamily="34" charset="0"/>
              </a:rPr>
              <a:t>médicas</a:t>
            </a:r>
          </a:p>
          <a:p>
            <a:pPr marL="12700">
              <a:spcBef>
                <a:spcPts val="600"/>
              </a:spcBef>
            </a:pPr>
            <a:r>
              <a:rPr lang="es-MX" sz="1400" dirty="0">
                <a:solidFill>
                  <a:schemeClr val="tx1">
                    <a:lumMod val="75000"/>
                    <a:lumOff val="25000"/>
                  </a:schemeClr>
                </a:solidFill>
                <a:latin typeface="Corbel" panose="020B0503020204020204" pitchFamily="34" charset="0"/>
              </a:rPr>
              <a:t>Costos: no puedo sustentar el seguro médico o los servicios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recomendados</a:t>
            </a:r>
          </a:p>
          <a:p>
            <a:pPr marL="12700">
              <a:spcBef>
                <a:spcPts val="600"/>
              </a:spcBef>
            </a:pPr>
            <a:r>
              <a:rPr lang="es-MX" sz="1400" dirty="0">
                <a:solidFill>
                  <a:schemeClr val="tx1">
                    <a:lumMod val="75000"/>
                    <a:lumOff val="25000"/>
                  </a:schemeClr>
                </a:solidFill>
                <a:latin typeface="Corbel" panose="020B0503020204020204" pitchFamily="34" charset="0"/>
              </a:rPr>
              <a:t>Sistema de salud: confusión sobre los sistemas de salud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disponibles</a:t>
            </a:r>
          </a:p>
          <a:p>
            <a:pPr marL="12700">
              <a:spcBef>
                <a:spcPts val="600"/>
              </a:spcBef>
            </a:pPr>
            <a:r>
              <a:rPr lang="es-MX" sz="1400" dirty="0">
                <a:solidFill>
                  <a:schemeClr val="tx1">
                    <a:lumMod val="75000"/>
                    <a:lumOff val="25000"/>
                  </a:schemeClr>
                </a:solidFill>
                <a:latin typeface="Corbel" panose="020B0503020204020204" pitchFamily="34" charset="0"/>
              </a:rPr>
              <a:t>Acceso a alimentos saludables: los alimentos saludables </a:t>
            </a:r>
            <a:r>
              <a:rPr lang="es-MX" sz="1400" dirty="0" smtClean="0">
                <a:solidFill>
                  <a:schemeClr val="tx1">
                    <a:lumMod val="75000"/>
                    <a:lumOff val="25000"/>
                  </a:schemeClr>
                </a:solidFill>
                <a:latin typeface="Corbel" panose="020B0503020204020204" pitchFamily="34" charset="0"/>
              </a:rPr>
              <a:t>son caros </a:t>
            </a:r>
            <a:r>
              <a:rPr lang="es-MX" sz="1400" dirty="0">
                <a:solidFill>
                  <a:schemeClr val="tx1">
                    <a:lumMod val="75000"/>
                    <a:lumOff val="25000"/>
                  </a:schemeClr>
                </a:solidFill>
                <a:latin typeface="Corbel" panose="020B0503020204020204" pitchFamily="34" charset="0"/>
              </a:rPr>
              <a:t>o lleva tiempo prepararlos</a:t>
            </a:r>
          </a:p>
          <a:p>
            <a:pPr marL="12700">
              <a:spcBef>
                <a:spcPts val="600"/>
              </a:spcBef>
            </a:pPr>
            <a:endParaRPr lang="es-MX" sz="1400" dirty="0">
              <a:solidFill>
                <a:schemeClr val="tx1">
                  <a:lumMod val="75000"/>
                  <a:lumOff val="25000"/>
                </a:schemeClr>
              </a:solidFill>
              <a:latin typeface="Corbel" panose="020B0503020204020204" pitchFamily="34" charset="0"/>
            </a:endParaRPr>
          </a:p>
          <a:p>
            <a:pPr marL="12700">
              <a:spcBef>
                <a:spcPts val="600"/>
              </a:spcBef>
            </a:pPr>
            <a:endParaRPr lang="es-MX" sz="1400" dirty="0">
              <a:solidFill>
                <a:schemeClr val="tx1">
                  <a:lumMod val="75000"/>
                  <a:lumOff val="25000"/>
                </a:schemeClr>
              </a:solidFill>
              <a:latin typeface="Corbel" panose="020B0503020204020204" pitchFamily="34" charset="0"/>
            </a:endParaRPr>
          </a:p>
          <a:p>
            <a:pPr marL="12700">
              <a:spcBef>
                <a:spcPts val="600"/>
              </a:spcBef>
            </a:pPr>
            <a:endParaRPr lang="es-MX" sz="1400" dirty="0">
              <a:solidFill>
                <a:schemeClr val="tx1">
                  <a:lumMod val="75000"/>
                  <a:lumOff val="25000"/>
                </a:schemeClr>
              </a:solidFill>
              <a:latin typeface="Corbel" panose="020B0503020204020204" pitchFamily="34" charset="0"/>
            </a:endParaRPr>
          </a:p>
          <a:p>
            <a:pPr marL="12700">
              <a:spcBef>
                <a:spcPts val="600"/>
              </a:spcBef>
            </a:pPr>
            <a:endParaRPr lang="es-MX" sz="1400" dirty="0">
              <a:solidFill>
                <a:schemeClr val="tx1">
                  <a:lumMod val="75000"/>
                  <a:lumOff val="25000"/>
                </a:schemeClr>
              </a:solidFill>
              <a:latin typeface="Corbel" panose="020B0503020204020204" pitchFamily="34" charset="0"/>
            </a:endParaRPr>
          </a:p>
        </p:txBody>
      </p:sp>
      <p:sp>
        <p:nvSpPr>
          <p:cNvPr id="17" name="object 23"/>
          <p:cNvSpPr txBox="1"/>
          <p:nvPr/>
        </p:nvSpPr>
        <p:spPr>
          <a:xfrm>
            <a:off x="6327902" y="2533484"/>
            <a:ext cx="4513008" cy="206375"/>
          </a:xfrm>
          <a:prstGeom prst="rect">
            <a:avLst/>
          </a:prstGeom>
        </p:spPr>
        <p:txBody>
          <a:bodyPr vert="horz" wrap="square" lIns="0" tIns="0" rIns="0" bIns="0" rtlCol="0">
            <a:noAutofit/>
          </a:bodyPr>
          <a:lstStyle/>
          <a:p>
            <a:pPr marL="12700">
              <a:spcBef>
                <a:spcPts val="600"/>
              </a:spcBef>
            </a:pPr>
            <a:r>
              <a:rPr lang="es-MX" sz="1400" dirty="0">
                <a:solidFill>
                  <a:schemeClr val="tx1">
                    <a:lumMod val="75000"/>
                    <a:lumOff val="25000"/>
                  </a:schemeClr>
                </a:solidFill>
                <a:latin typeface="Corbel" panose="020B0503020204020204" pitchFamily="34" charset="0"/>
              </a:rPr>
              <a:t>Seguridad: no </a:t>
            </a:r>
            <a:r>
              <a:rPr lang="es-MX" sz="1400" dirty="0" smtClean="0">
                <a:solidFill>
                  <a:schemeClr val="tx1">
                    <a:lumMod val="75000"/>
                    <a:lumOff val="25000"/>
                  </a:schemeClr>
                </a:solidFill>
                <a:latin typeface="Corbel" panose="020B0503020204020204" pitchFamily="34" charset="0"/>
              </a:rPr>
              <a:t>hay ningún </a:t>
            </a:r>
            <a:r>
              <a:rPr lang="es-MX" sz="1400" dirty="0">
                <a:solidFill>
                  <a:schemeClr val="tx1">
                    <a:lumMod val="75000"/>
                    <a:lumOff val="25000"/>
                  </a:schemeClr>
                </a:solidFill>
                <a:latin typeface="Corbel" panose="020B0503020204020204" pitchFamily="34" charset="0"/>
              </a:rPr>
              <a:t>lugar seguro para caminar o no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hay </a:t>
            </a:r>
            <a:r>
              <a:rPr lang="es-MX" sz="1400" dirty="0">
                <a:solidFill>
                  <a:schemeClr val="tx1">
                    <a:lumMod val="75000"/>
                    <a:lumOff val="25000"/>
                  </a:schemeClr>
                </a:solidFill>
                <a:latin typeface="Corbel" panose="020B0503020204020204" pitchFamily="34" charset="0"/>
              </a:rPr>
              <a:t>acceso seguro a las áreas de </a:t>
            </a:r>
            <a:r>
              <a:rPr lang="es-MX" sz="1400" dirty="0" smtClean="0">
                <a:solidFill>
                  <a:schemeClr val="tx1">
                    <a:lumMod val="75000"/>
                    <a:lumOff val="25000"/>
                  </a:schemeClr>
                </a:solidFill>
                <a:latin typeface="Corbel" panose="020B0503020204020204" pitchFamily="34" charset="0"/>
              </a:rPr>
              <a:t>ejercicio</a:t>
            </a:r>
          </a:p>
          <a:p>
            <a:pPr marL="12700">
              <a:spcBef>
                <a:spcPts val="600"/>
              </a:spcBef>
            </a:pPr>
            <a:r>
              <a:rPr lang="es-MX" sz="1400" dirty="0">
                <a:solidFill>
                  <a:schemeClr val="tx1">
                    <a:lumMod val="75000"/>
                    <a:lumOff val="25000"/>
                  </a:schemeClr>
                </a:solidFill>
                <a:latin typeface="Corbel" panose="020B0503020204020204" pitchFamily="34" charset="0"/>
              </a:rPr>
              <a:t>Vergüenza: miedo a ser examinada o diagnosticada con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una enfermedad</a:t>
            </a:r>
          </a:p>
          <a:p>
            <a:pPr marL="12700">
              <a:spcBef>
                <a:spcPts val="600"/>
              </a:spcBef>
            </a:pPr>
            <a:r>
              <a:rPr lang="es-MX" sz="1400" dirty="0">
                <a:solidFill>
                  <a:schemeClr val="tx1">
                    <a:lumMod val="75000"/>
                    <a:lumOff val="25000"/>
                  </a:schemeClr>
                </a:solidFill>
                <a:latin typeface="Corbel" panose="020B0503020204020204" pitchFamily="34" charset="0"/>
              </a:rPr>
              <a:t>Planificación de las citas: fáciles de olvidar, necesito recordatorios de la atención a la </a:t>
            </a:r>
            <a:r>
              <a:rPr lang="es-MX" sz="1400" dirty="0" smtClean="0">
                <a:solidFill>
                  <a:schemeClr val="tx1">
                    <a:lumMod val="75000"/>
                    <a:lumOff val="25000"/>
                  </a:schemeClr>
                </a:solidFill>
                <a:latin typeface="Corbel" panose="020B0503020204020204" pitchFamily="34" charset="0"/>
              </a:rPr>
              <a:t>salud</a:t>
            </a:r>
          </a:p>
          <a:p>
            <a:pPr marL="12700">
              <a:spcBef>
                <a:spcPts val="600"/>
              </a:spcBef>
            </a:pPr>
            <a:r>
              <a:rPr lang="es-MX" sz="1400" dirty="0">
                <a:solidFill>
                  <a:schemeClr val="tx1">
                    <a:lumMod val="75000"/>
                    <a:lumOff val="25000"/>
                  </a:schemeClr>
                </a:solidFill>
                <a:latin typeface="Corbel" panose="020B0503020204020204" pitchFamily="34" charset="0"/>
              </a:rPr>
              <a:t>Conocimientos sobre la salud: la prevención de la enfermedad no parece posible, esperaré a que se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presente </a:t>
            </a:r>
            <a:r>
              <a:rPr lang="es-MX" sz="1400" dirty="0">
                <a:solidFill>
                  <a:schemeClr val="tx1">
                    <a:lumMod val="75000"/>
                    <a:lumOff val="25000"/>
                  </a:schemeClr>
                </a:solidFill>
                <a:latin typeface="Corbel" panose="020B0503020204020204" pitchFamily="34" charset="0"/>
              </a:rPr>
              <a:t>un </a:t>
            </a:r>
            <a:r>
              <a:rPr lang="es-MX" sz="1400" dirty="0" smtClean="0">
                <a:solidFill>
                  <a:schemeClr val="tx1">
                    <a:lumMod val="75000"/>
                    <a:lumOff val="25000"/>
                  </a:schemeClr>
                </a:solidFill>
                <a:latin typeface="Corbel" panose="020B0503020204020204" pitchFamily="34" charset="0"/>
              </a:rPr>
              <a:t>problema</a:t>
            </a:r>
          </a:p>
          <a:p>
            <a:pPr marL="12700">
              <a:spcBef>
                <a:spcPts val="600"/>
              </a:spcBef>
            </a:pPr>
            <a:r>
              <a:rPr lang="es-MX" sz="1400" dirty="0">
                <a:solidFill>
                  <a:schemeClr val="tx1">
                    <a:lumMod val="75000"/>
                    <a:lumOff val="25000"/>
                  </a:schemeClr>
                </a:solidFill>
                <a:latin typeface="Corbel" panose="020B0503020204020204" pitchFamily="34" charset="0"/>
              </a:rPr>
              <a:t>Soy</a:t>
            </a:r>
            <a:r>
              <a:rPr lang="es-MX" sz="1400" dirty="0"/>
              <a:t> </a:t>
            </a:r>
            <a:r>
              <a:rPr lang="es-MX" sz="1400" dirty="0">
                <a:solidFill>
                  <a:schemeClr val="tx1">
                    <a:lumMod val="75000"/>
                    <a:lumOff val="25000"/>
                  </a:schemeClr>
                </a:solidFill>
                <a:latin typeface="Corbel" panose="020B0503020204020204" pitchFamily="34" charset="0"/>
              </a:rPr>
              <a:t>la cabeza y sustento de mi familia, ¡estoy </a:t>
            </a:r>
            <a:r>
              <a:rPr lang="es-MX" sz="1400" dirty="0" smtClean="0">
                <a:solidFill>
                  <a:schemeClr val="tx1">
                    <a:lumMod val="75000"/>
                    <a:lumOff val="25000"/>
                  </a:schemeClr>
                </a:solidFill>
                <a:latin typeface="Corbel" panose="020B0503020204020204" pitchFamily="34" charset="0"/>
              </a:rPr>
              <a:t/>
            </a:r>
            <a:br>
              <a:rPr lang="es-MX" sz="1400" dirty="0" smtClean="0">
                <a:solidFill>
                  <a:schemeClr val="tx1">
                    <a:lumMod val="75000"/>
                    <a:lumOff val="25000"/>
                  </a:schemeClr>
                </a:solidFill>
                <a:latin typeface="Corbel" panose="020B0503020204020204" pitchFamily="34" charset="0"/>
              </a:rPr>
            </a:br>
            <a:r>
              <a:rPr lang="es-MX" sz="1400" dirty="0" smtClean="0">
                <a:solidFill>
                  <a:schemeClr val="tx1">
                    <a:lumMod val="75000"/>
                    <a:lumOff val="25000"/>
                  </a:schemeClr>
                </a:solidFill>
                <a:latin typeface="Corbel" panose="020B0503020204020204" pitchFamily="34" charset="0"/>
              </a:rPr>
              <a:t>demasiado </a:t>
            </a:r>
            <a:r>
              <a:rPr lang="es-MX" sz="1400" dirty="0">
                <a:solidFill>
                  <a:schemeClr val="tx1">
                    <a:lumMod val="75000"/>
                    <a:lumOff val="25000"/>
                  </a:schemeClr>
                </a:solidFill>
                <a:latin typeface="Corbel" panose="020B0503020204020204" pitchFamily="34" charset="0"/>
              </a:rPr>
              <a:t>ocupada para hacer todo</a:t>
            </a:r>
            <a:r>
              <a:rPr lang="es-MX" sz="1400" dirty="0" smtClean="0">
                <a:solidFill>
                  <a:schemeClr val="tx1">
                    <a:lumMod val="75000"/>
                    <a:lumOff val="25000"/>
                  </a:schemeClr>
                </a:solidFill>
                <a:latin typeface="Corbel" panose="020B0503020204020204" pitchFamily="34" charset="0"/>
              </a:rPr>
              <a:t>!</a:t>
            </a:r>
          </a:p>
          <a:p>
            <a:pPr marL="12700">
              <a:spcBef>
                <a:spcPts val="600"/>
              </a:spcBef>
            </a:pPr>
            <a:r>
              <a:rPr lang="es-MX" sz="1400" dirty="0">
                <a:solidFill>
                  <a:schemeClr val="tx1">
                    <a:lumMod val="75000"/>
                    <a:lumOff val="25000"/>
                  </a:schemeClr>
                </a:solidFill>
                <a:latin typeface="Corbel" panose="020B0503020204020204" pitchFamily="34" charset="0"/>
              </a:rPr>
              <a:t>Transporte: es muy difícil ir a las citas </a:t>
            </a:r>
            <a:r>
              <a:rPr lang="es-MX" sz="1400" dirty="0" smtClean="0">
                <a:solidFill>
                  <a:schemeClr val="tx1">
                    <a:lumMod val="75000"/>
                    <a:lumOff val="25000"/>
                  </a:schemeClr>
                </a:solidFill>
                <a:latin typeface="Corbel" panose="020B0503020204020204" pitchFamily="34" charset="0"/>
              </a:rPr>
              <a:t>médicas</a:t>
            </a:r>
            <a:endParaRPr lang="es-MX" sz="1400" dirty="0">
              <a:solidFill>
                <a:schemeClr val="tx1">
                  <a:lumMod val="75000"/>
                  <a:lumOff val="25000"/>
                </a:schemeClr>
              </a:solidFill>
              <a:latin typeface="Corbel" panose="020B0503020204020204" pitchFamily="34" charset="0"/>
            </a:endParaRPr>
          </a:p>
          <a:p>
            <a:pPr marL="12700"/>
            <a:endParaRPr lang="es-MX" sz="1400" dirty="0">
              <a:solidFill>
                <a:schemeClr val="tx1">
                  <a:lumMod val="75000"/>
                  <a:lumOff val="25000"/>
                </a:schemeClr>
              </a:solidFill>
              <a:latin typeface="Corbel" panose="020B0503020204020204" pitchFamily="34" charset="0"/>
            </a:endParaRPr>
          </a:p>
          <a:p>
            <a:pPr marL="12700"/>
            <a:endParaRPr lang="es-MX" sz="1400" dirty="0">
              <a:solidFill>
                <a:schemeClr val="tx1">
                  <a:lumMod val="75000"/>
                  <a:lumOff val="25000"/>
                </a:schemeClr>
              </a:solidFill>
              <a:latin typeface="Corbel" panose="020B0503020204020204" pitchFamily="34" charset="0"/>
            </a:endParaRPr>
          </a:p>
          <a:p>
            <a:pPr marL="12700"/>
            <a:endParaRPr lang="es-MX" sz="1400" dirty="0">
              <a:solidFill>
                <a:schemeClr val="tx1">
                  <a:lumMod val="75000"/>
                  <a:lumOff val="25000"/>
                </a:schemeClr>
              </a:solidFill>
              <a:latin typeface="Corbel" panose="020B0503020204020204" pitchFamily="34" charset="0"/>
            </a:endParaRPr>
          </a:p>
          <a:p>
            <a:pPr marL="12700">
              <a:lnSpc>
                <a:spcPct val="100000"/>
              </a:lnSpc>
            </a:pPr>
            <a:endParaRPr lang="es-MX" sz="1400" dirty="0">
              <a:solidFill>
                <a:schemeClr val="tx1">
                  <a:lumMod val="75000"/>
                  <a:lumOff val="25000"/>
                </a:schemeClr>
              </a:solidFill>
              <a:latin typeface="Corbel" panose="020B0503020204020204" pitchFamily="34" charset="0"/>
            </a:endParaRPr>
          </a:p>
        </p:txBody>
      </p:sp>
      <p:sp>
        <p:nvSpPr>
          <p:cNvPr id="22" name="object 28"/>
          <p:cNvSpPr/>
          <p:nvPr/>
        </p:nvSpPr>
        <p:spPr>
          <a:xfrm>
            <a:off x="4695842" y="2647510"/>
            <a:ext cx="1141508" cy="1141508"/>
          </a:xfrm>
          <a:prstGeom prst="rect">
            <a:avLst/>
          </a:prstGeom>
          <a:blipFill>
            <a:blip r:embed="rId2" cstate="print"/>
            <a:stretch>
              <a:fillRect/>
            </a:stretch>
          </a:blipFill>
        </p:spPr>
        <p:txBody>
          <a:bodyPr wrap="square" lIns="0" tIns="0" rIns="0" bIns="0" rtlCol="0">
            <a:noAutofit/>
          </a:bodyPr>
          <a:lstStyle/>
          <a:p>
            <a:endParaRPr/>
          </a:p>
        </p:txBody>
      </p:sp>
      <p:sp>
        <p:nvSpPr>
          <p:cNvPr id="23" name="object 29"/>
          <p:cNvSpPr/>
          <p:nvPr/>
        </p:nvSpPr>
        <p:spPr>
          <a:xfrm>
            <a:off x="4690701" y="1323756"/>
            <a:ext cx="1083933" cy="1083933"/>
          </a:xfrm>
          <a:prstGeom prst="rect">
            <a:avLst/>
          </a:prstGeom>
          <a:blipFill>
            <a:blip r:embed="rId3" cstate="print"/>
            <a:stretch>
              <a:fillRect/>
            </a:stretch>
          </a:blipFill>
        </p:spPr>
        <p:txBody>
          <a:bodyPr wrap="square" lIns="0" tIns="0" rIns="0" bIns="0" rtlCol="0">
            <a:noAutofit/>
          </a:bodyPr>
          <a:lstStyle/>
          <a:p>
            <a:endParaRPr/>
          </a:p>
        </p:txBody>
      </p:sp>
      <p:sp>
        <p:nvSpPr>
          <p:cNvPr id="24" name="object 30"/>
          <p:cNvSpPr/>
          <p:nvPr/>
        </p:nvSpPr>
        <p:spPr>
          <a:xfrm>
            <a:off x="10964157" y="2589958"/>
            <a:ext cx="1152763" cy="959212"/>
          </a:xfrm>
          <a:prstGeom prst="rect">
            <a:avLst/>
          </a:prstGeom>
          <a:blipFill>
            <a:blip r:embed="rId4" cstate="print"/>
            <a:stretch>
              <a:fillRect/>
            </a:stretch>
          </a:blipFill>
        </p:spPr>
        <p:txBody>
          <a:bodyPr wrap="square" lIns="0" tIns="0" rIns="0" bIns="0" rtlCol="0">
            <a:noAutofit/>
          </a:bodyPr>
          <a:lstStyle/>
          <a:p>
            <a:endParaRPr/>
          </a:p>
        </p:txBody>
      </p:sp>
      <p:sp>
        <p:nvSpPr>
          <p:cNvPr id="25" name="object 31"/>
          <p:cNvSpPr/>
          <p:nvPr/>
        </p:nvSpPr>
        <p:spPr>
          <a:xfrm>
            <a:off x="10959031" y="3923316"/>
            <a:ext cx="1175407" cy="1175407"/>
          </a:xfrm>
          <a:prstGeom prst="rect">
            <a:avLst/>
          </a:prstGeom>
          <a:blipFill>
            <a:blip r:embed="rId5" cstate="print"/>
            <a:stretch>
              <a:fillRect/>
            </a:stretch>
          </a:blipFill>
        </p:spPr>
        <p:txBody>
          <a:bodyPr wrap="square" lIns="0" tIns="0" rIns="0" bIns="0" rtlCol="0">
            <a:noAutofit/>
          </a:bodyPr>
          <a:lstStyle/>
          <a:p>
            <a:endParaRPr/>
          </a:p>
        </p:txBody>
      </p:sp>
      <p:sp>
        <p:nvSpPr>
          <p:cNvPr id="26" name="object 32"/>
          <p:cNvSpPr txBox="1"/>
          <p:nvPr/>
        </p:nvSpPr>
        <p:spPr>
          <a:xfrm>
            <a:off x="2489515" y="5929210"/>
            <a:ext cx="6286352" cy="484505"/>
          </a:xfrm>
          <a:prstGeom prst="rect">
            <a:avLst/>
          </a:prstGeom>
        </p:spPr>
        <p:txBody>
          <a:bodyPr vert="horz" wrap="square" lIns="0" tIns="0" rIns="0" bIns="0" rtlCol="0">
            <a:noAutofit/>
          </a:bodyPr>
          <a:lstStyle/>
          <a:p>
            <a:pPr marR="537210" algn="ctr">
              <a:lnSpc>
                <a:spcPct val="100000"/>
              </a:lnSpc>
            </a:pPr>
            <a:r>
              <a:rPr lang="es-MX" sz="1200" dirty="0">
                <a:solidFill>
                  <a:schemeClr val="tx1">
                    <a:lumMod val="75000"/>
                    <a:lumOff val="25000"/>
                  </a:schemeClr>
                </a:solidFill>
                <a:latin typeface="Corbel" panose="020B0503020204020204" pitchFamily="34" charset="0"/>
              </a:rPr>
              <a:t>¿</a:t>
            </a:r>
            <a:r>
              <a:rPr lang="es-MX" sz="1400" dirty="0">
                <a:solidFill>
                  <a:schemeClr val="tx1">
                    <a:lumMod val="75000"/>
                    <a:lumOff val="25000"/>
                  </a:schemeClr>
                </a:solidFill>
                <a:latin typeface="Corbel" panose="020B0503020204020204" pitchFamily="34" charset="0"/>
              </a:rPr>
              <a:t>Otras barreras?</a:t>
            </a:r>
          </a:p>
          <a:p>
            <a:pPr>
              <a:lnSpc>
                <a:spcPts val="750"/>
              </a:lnSpc>
              <a:spcBef>
                <a:spcPts val="0"/>
              </a:spcBef>
            </a:pPr>
            <a:endParaRPr lang="es-MX" sz="1400" dirty="0">
              <a:solidFill>
                <a:schemeClr val="tx1">
                  <a:lumMod val="75000"/>
                  <a:lumOff val="25000"/>
                </a:schemeClr>
              </a:solidFill>
              <a:latin typeface="Corbel" panose="020B0503020204020204" pitchFamily="34" charset="0"/>
            </a:endParaRPr>
          </a:p>
          <a:p>
            <a:pPr marL="12700">
              <a:lnSpc>
                <a:spcPct val="100000"/>
              </a:lnSpc>
            </a:pPr>
            <a:r>
              <a:rPr lang="es-MX" sz="1400" dirty="0">
                <a:solidFill>
                  <a:schemeClr val="tx1">
                    <a:lumMod val="75000"/>
                    <a:lumOff val="25000"/>
                  </a:schemeClr>
                </a:solidFill>
                <a:latin typeface="Corbel" panose="020B0503020204020204" pitchFamily="34" charset="0"/>
              </a:rPr>
              <a:t>¿Qué otras cosas le impiden obtener atención médica y mantener hábitos saludables?</a:t>
            </a:r>
          </a:p>
        </p:txBody>
      </p:sp>
    </p:spTree>
    <p:extLst>
      <p:ext uri="{BB962C8B-B14F-4D97-AF65-F5344CB8AC3E}">
        <p14:creationId xmlns:p14="http://schemas.microsoft.com/office/powerpoint/2010/main" val="95080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34" y="429970"/>
            <a:ext cx="8596668" cy="718038"/>
          </a:xfrm>
        </p:spPr>
        <p:txBody>
          <a:bodyPr>
            <a:normAutofit fontScale="90000"/>
          </a:bodyPr>
          <a:lstStyle/>
          <a:p>
            <a:r>
              <a:rPr lang="es-MX" smtClean="0"/>
              <a:t>Lo que debe saber sobre su cáncer</a:t>
            </a:r>
            <a:r>
              <a:t/>
            </a:r>
            <a:br/>
            <a:endParaRPr lang="es-MX" dirty="0"/>
          </a:p>
        </p:txBody>
      </p:sp>
      <p:sp>
        <p:nvSpPr>
          <p:cNvPr id="3" name="Content Placeholder 2"/>
          <p:cNvSpPr>
            <a:spLocks noGrp="1"/>
          </p:cNvSpPr>
          <p:nvPr>
            <p:ph idx="1"/>
          </p:nvPr>
        </p:nvSpPr>
        <p:spPr>
          <a:xfrm>
            <a:off x="563034" y="1055077"/>
            <a:ext cx="7965504" cy="4300485"/>
          </a:xfrm>
        </p:spPr>
        <p:txBody>
          <a:bodyPr>
            <a:noAutofit/>
          </a:bodyPr>
          <a:lstStyle/>
          <a:p>
            <a:pPr marL="0" indent="0">
              <a:buNone/>
            </a:pPr>
            <a:r>
              <a:rPr lang="es-MX" sz="1600" b="1" dirty="0">
                <a:latin typeface="Corbel" panose="020B0503020204020204" pitchFamily="34" charset="0"/>
              </a:rPr>
              <a:t>¿Sabía?</a:t>
            </a:r>
          </a:p>
          <a:p>
            <a:r>
              <a:rPr lang="es-MX" sz="1400" dirty="0">
                <a:latin typeface="Corbel" panose="020B0503020204020204" pitchFamily="34" charset="0"/>
              </a:rPr>
              <a:t>El cáncer es un crecimiento anormal de células en el cuerpo. </a:t>
            </a:r>
          </a:p>
          <a:p>
            <a:r>
              <a:rPr lang="es-MX" sz="1400" dirty="0">
                <a:latin typeface="Corbel" panose="020B0503020204020204" pitchFamily="34" charset="0"/>
              </a:rPr>
              <a:t>El cáncer es la segunda causa principal de muerte de mujeres estadounidenses. </a:t>
            </a:r>
          </a:p>
          <a:p>
            <a:r>
              <a:rPr lang="es-MX" sz="1400" dirty="0">
                <a:latin typeface="Corbel" panose="020B0503020204020204" pitchFamily="34" charset="0"/>
              </a:rPr>
              <a:t>Los cuerpos de las mujeres cambian constantemente. ¡Prestar atención a esos cambios que presenten un aspecto o que se sientan anormales para usted es importante para mantener una buena salud!</a:t>
            </a:r>
          </a:p>
          <a:p>
            <a:pPr marL="0" indent="0">
              <a:buNone/>
            </a:pPr>
            <a:endParaRPr lang="es-MX" sz="1000" b="1" dirty="0">
              <a:latin typeface="Corbel" panose="020B0503020204020204" pitchFamily="34" charset="0"/>
            </a:endParaRPr>
          </a:p>
          <a:p>
            <a:pPr marL="0" indent="0">
              <a:buNone/>
            </a:pPr>
            <a:r>
              <a:rPr lang="es-MX" sz="1400" b="1" dirty="0">
                <a:latin typeface="Corbel" panose="020B0503020204020204" pitchFamily="34" charset="0"/>
              </a:rPr>
              <a:t>Hay 5 indicadores de cáncer que debe estar alerta:</a:t>
            </a:r>
          </a:p>
          <a:p>
            <a:pPr lvl="1">
              <a:buFont typeface="+mj-lt"/>
              <a:buAutoNum type="arabicPeriod"/>
            </a:pPr>
            <a:r>
              <a:rPr lang="es-MX" sz="1400" dirty="0">
                <a:latin typeface="Corbel" panose="020B0503020204020204" pitchFamily="34" charset="0"/>
              </a:rPr>
              <a:t>Cambios de las mamas</a:t>
            </a:r>
          </a:p>
          <a:p>
            <a:pPr lvl="1">
              <a:buFont typeface="+mj-lt"/>
              <a:buAutoNum type="arabicPeriod"/>
            </a:pPr>
            <a:r>
              <a:rPr lang="es-MX" sz="1400" dirty="0">
                <a:latin typeface="Corbel" panose="020B0503020204020204" pitchFamily="34" charset="0"/>
              </a:rPr>
              <a:t>Hinchazón prolongadaque no mejora con el tiempo</a:t>
            </a:r>
          </a:p>
          <a:p>
            <a:pPr lvl="1">
              <a:buFont typeface="+mj-lt"/>
              <a:buAutoNum type="arabicPeriod"/>
            </a:pPr>
            <a:r>
              <a:rPr lang="es-MX" sz="1400" dirty="0">
                <a:latin typeface="Corbel" panose="020B0503020204020204" pitchFamily="34" charset="0"/>
              </a:rPr>
              <a:t>Sangrado inusual</a:t>
            </a:r>
          </a:p>
          <a:p>
            <a:pPr lvl="1">
              <a:buFont typeface="+mj-lt"/>
              <a:buAutoNum type="arabicPeriod"/>
            </a:pPr>
            <a:r>
              <a:rPr lang="es-MX" sz="1400" dirty="0">
                <a:latin typeface="Corbel" panose="020B0503020204020204" pitchFamily="34" charset="0"/>
              </a:rPr>
              <a:t>Sangre en orina o heces</a:t>
            </a:r>
          </a:p>
          <a:p>
            <a:pPr lvl="1">
              <a:buFont typeface="+mj-lt"/>
              <a:buAutoNum type="arabicPeriod"/>
            </a:pPr>
            <a:r>
              <a:rPr lang="es-MX" sz="1400" dirty="0">
                <a:latin typeface="Corbel" panose="020B0503020204020204" pitchFamily="34" charset="0"/>
              </a:rPr>
              <a:t>Pérdida excesiva de peso sin intención</a:t>
            </a:r>
          </a:p>
          <a:p>
            <a:pPr marL="0" indent="0">
              <a:buNone/>
            </a:pPr>
            <a:endParaRPr lang="es-MX" sz="1000" dirty="0">
              <a:latin typeface="Corbel" panose="020B0503020204020204" pitchFamily="34" charset="0"/>
            </a:endParaRPr>
          </a:p>
          <a:p>
            <a:pPr marL="0" indent="0">
              <a:buNone/>
            </a:pPr>
            <a:r>
              <a:rPr lang="es-MX" sz="1400" b="1" dirty="0">
                <a:latin typeface="Corbel" panose="020B0503020204020204" pitchFamily="34" charset="0"/>
              </a:rPr>
              <a:t>¡La detección puede hacer toda la diferencia para un tratamiento efectivo! </a:t>
            </a:r>
          </a:p>
          <a:p>
            <a:pPr marL="0" indent="0">
              <a:buNone/>
            </a:pPr>
            <a:r>
              <a:rPr lang="es-MX" sz="1400" dirty="0">
                <a:latin typeface="Corbel" panose="020B0503020204020204" pitchFamily="34" charset="0"/>
              </a:rPr>
              <a:t>Si no está segura de algo o simplemente no se siente bien, no espere contactarse con un Médico</a:t>
            </a:r>
            <a:r>
              <a:rPr lang="es-MX" sz="1400" dirty="0" smtClean="0">
                <a:latin typeface="Corbel" panose="020B0503020204020204" pitchFamily="34" charset="0"/>
              </a:rPr>
              <a:t>.</a:t>
            </a:r>
          </a:p>
          <a:p>
            <a:pPr marL="0" indent="0">
              <a:buNone/>
            </a:pPr>
            <a:endParaRPr lang="es-MX" sz="1400" dirty="0">
              <a:latin typeface="Corbel" panose="020B0503020204020204" pitchFamily="34" charset="0"/>
            </a:endParaRPr>
          </a:p>
          <a:p>
            <a:pPr marL="0" indent="0">
              <a:buNone/>
            </a:pPr>
            <a:r>
              <a:rPr lang="es-MX" sz="1000" dirty="0">
                <a:latin typeface="Corbel" panose="020B0503020204020204" pitchFamily="34" charset="0"/>
              </a:rPr>
              <a:t>Fuente de los cinco indicadores: http://www.ahchealthenews.com/2016/10/04/cancer-pay-attention-5-signs/</a:t>
            </a:r>
          </a:p>
          <a:p>
            <a:endParaRPr lang="es-MX" sz="14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15</a:t>
            </a:fld>
            <a:endParaRPr lang="es-MX" dirty="0"/>
          </a:p>
        </p:txBody>
      </p:sp>
      <p:sp>
        <p:nvSpPr>
          <p:cNvPr id="5" name="Rectangle 4"/>
          <p:cNvSpPr/>
          <p:nvPr/>
        </p:nvSpPr>
        <p:spPr>
          <a:xfrm>
            <a:off x="8932332" y="2999006"/>
            <a:ext cx="3044020" cy="3293209"/>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MX" sz="1300" b="1" dirty="0">
                <a:latin typeface="Corbel" panose="020B0503020204020204" pitchFamily="34" charset="0"/>
              </a:rPr>
              <a:t>Glosario de detección de cáncer</a:t>
            </a:r>
          </a:p>
          <a:p>
            <a:endParaRPr lang="es-MX" sz="1300" b="1" dirty="0">
              <a:latin typeface="Corbel" panose="020B0503020204020204" pitchFamily="34" charset="0"/>
            </a:endParaRPr>
          </a:p>
          <a:p>
            <a:r>
              <a:rPr lang="es-MX" sz="1300" dirty="0">
                <a:latin typeface="Corbel" panose="020B0503020204020204" pitchFamily="34" charset="0"/>
              </a:rPr>
              <a:t>Exámenes de salud: Una prueba que se realiza en busca de posibles signos de enfermedad.</a:t>
            </a:r>
          </a:p>
          <a:p>
            <a:endParaRPr lang="es-MX" sz="1300" dirty="0">
              <a:latin typeface="Corbel" panose="020B0503020204020204" pitchFamily="34" charset="0"/>
            </a:endParaRPr>
          </a:p>
          <a:p>
            <a:r>
              <a:rPr lang="es-MX" sz="1300" dirty="0">
                <a:latin typeface="Corbel" panose="020B0503020204020204" pitchFamily="34" charset="0"/>
              </a:rPr>
              <a:t>Biopsia: Un procedimiento quirúrgico menor en el que se extrae una pequeña pieza de tejido que luego es analizada en un laboratorio.</a:t>
            </a:r>
          </a:p>
          <a:p>
            <a:endParaRPr lang="es-MX" sz="1300" dirty="0">
              <a:latin typeface="Corbel" panose="020B0503020204020204" pitchFamily="34" charset="0"/>
            </a:endParaRPr>
          </a:p>
          <a:p>
            <a:r>
              <a:rPr lang="es-MX" sz="1300" dirty="0">
                <a:latin typeface="Corbel" panose="020B0503020204020204" pitchFamily="34" charset="0"/>
              </a:rPr>
              <a:t>Benigna: Sin cáncer.</a:t>
            </a:r>
          </a:p>
          <a:p>
            <a:endParaRPr lang="es-MX" sz="1300" dirty="0">
              <a:latin typeface="Corbel" panose="020B0503020204020204" pitchFamily="34" charset="0"/>
            </a:endParaRPr>
          </a:p>
          <a:p>
            <a:r>
              <a:rPr lang="es-MX" sz="1300" dirty="0">
                <a:latin typeface="Corbel" panose="020B0503020204020204" pitchFamily="34" charset="0"/>
              </a:rPr>
              <a:t>Maligna: Células o tumores que invaden el tejido y se diseminan a otras partes del cuerpo</a:t>
            </a:r>
            <a:r>
              <a:rPr lang="es-MX" sz="1300" dirty="0" smtClean="0">
                <a:latin typeface="Corbel" panose="020B0503020204020204" pitchFamily="34" charset="0"/>
              </a:rPr>
              <a:t>.</a:t>
            </a:r>
            <a:endParaRPr lang="es-MX" sz="1300" dirty="0">
              <a:latin typeface="Corbel" panose="020B0503020204020204" pitchFamily="34" charset="0"/>
            </a:endParaRPr>
          </a:p>
        </p:txBody>
      </p:sp>
      <p:pic>
        <p:nvPicPr>
          <p:cNvPr id="11" name="Picture 10"/>
          <p:cNvPicPr>
            <a:picLocks noChangeAspect="1"/>
          </p:cNvPicPr>
          <p:nvPr/>
        </p:nvPicPr>
        <p:blipFill rotWithShape="1">
          <a:blip r:embed="rId2"/>
          <a:srcRect b="13054"/>
          <a:stretch/>
        </p:blipFill>
        <p:spPr>
          <a:xfrm>
            <a:off x="9327995" y="583196"/>
            <a:ext cx="2252693" cy="195861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423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Content Text"/>
          <p:cNvSpPr>
            <a:spLocks noGrp="1"/>
          </p:cNvSpPr>
          <p:nvPr>
            <p:ph type="body" sz="quarter" idx="10"/>
          </p:nvPr>
        </p:nvSpPr>
        <p:spPr bwMode="auto">
          <a:xfrm>
            <a:off x="4491158" y="1835623"/>
            <a:ext cx="5771495" cy="732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s-MX" altLang="en-US" sz="2000" b="1" dirty="0">
                <a:latin typeface="Corbel" panose="020B0503020204020204" pitchFamily="34" charset="0"/>
              </a:rPr>
              <a:t>Si podría darle consejos a Elena y su nieta, Jessica, le diría que para mantenerse saludable deben: </a:t>
            </a:r>
          </a:p>
          <a:p>
            <a:pPr algn="ctr" eaLnBrk="1" hangingPunct="1"/>
            <a:r>
              <a:rPr lang="es-MX" altLang="en-US" sz="1800" dirty="0">
                <a:latin typeface="Corbel" panose="020B0503020204020204" pitchFamily="34" charset="0"/>
              </a:rPr>
              <a:t>(coloque un círculo en todas las siguientes conductas </a:t>
            </a:r>
            <a:r>
              <a:rPr lang="es-MX" altLang="en-US" sz="1800" u="sng" dirty="0">
                <a:latin typeface="Corbel" panose="020B0503020204020204" pitchFamily="34" charset="0"/>
              </a:rPr>
              <a:t>saludables</a:t>
            </a:r>
            <a:r>
              <a:rPr lang="es-MX" altLang="en-US" sz="1800" dirty="0">
                <a:latin typeface="Corbel" panose="020B0503020204020204" pitchFamily="34" charset="0"/>
              </a:rPr>
              <a:t>)</a:t>
            </a: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976591">
            <a:off x="202057" y="511940"/>
            <a:ext cx="3894293" cy="2594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6" name="Title 1"/>
          <p:cNvSpPr txBox="1">
            <a:spLocks/>
          </p:cNvSpPr>
          <p:nvPr/>
        </p:nvSpPr>
        <p:spPr>
          <a:xfrm>
            <a:off x="4089881" y="1041868"/>
            <a:ext cx="6759826" cy="1152326"/>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400" b="1" dirty="0">
                <a:solidFill>
                  <a:schemeClr val="accent2"/>
                </a:solidFill>
              </a:rPr>
              <a:t>¡Dé consejos sobre una vida saludable </a:t>
            </a:r>
          </a:p>
          <a:p>
            <a:pPr algn="ctr"/>
            <a:r>
              <a:rPr lang="es-MX" sz="2400" b="1" dirty="0">
                <a:solidFill>
                  <a:schemeClr val="accent2"/>
                </a:solidFill>
              </a:rPr>
              <a:t>a Elena y Jessica! </a:t>
            </a:r>
          </a:p>
        </p:txBody>
      </p:sp>
      <p:pic>
        <p:nvPicPr>
          <p:cNvPr id="3" name="Picture 2"/>
          <p:cNvPicPr>
            <a:picLocks noChangeAspect="1"/>
          </p:cNvPicPr>
          <p:nvPr/>
        </p:nvPicPr>
        <p:blipFill>
          <a:blip r:embed="rId5"/>
          <a:stretch>
            <a:fillRect/>
          </a:stretch>
        </p:blipFill>
        <p:spPr>
          <a:xfrm>
            <a:off x="3540746" y="5738129"/>
            <a:ext cx="709073" cy="709073"/>
          </a:xfrm>
          <a:prstGeom prst="rect">
            <a:avLst/>
          </a:prstGeom>
        </p:spPr>
      </p:pic>
      <p:pic>
        <p:nvPicPr>
          <p:cNvPr id="6" name="Picture 5"/>
          <p:cNvPicPr>
            <a:picLocks noChangeAspect="1"/>
          </p:cNvPicPr>
          <p:nvPr/>
        </p:nvPicPr>
        <p:blipFill rotWithShape="1">
          <a:blip r:embed="rId6"/>
          <a:srcRect b="13568"/>
          <a:stretch/>
        </p:blipFill>
        <p:spPr>
          <a:xfrm>
            <a:off x="6468262" y="3675419"/>
            <a:ext cx="882423" cy="762697"/>
          </a:xfrm>
          <a:prstGeom prst="rect">
            <a:avLst/>
          </a:prstGeom>
        </p:spPr>
      </p:pic>
      <p:pic>
        <p:nvPicPr>
          <p:cNvPr id="17" name="Picture 16"/>
          <p:cNvPicPr>
            <a:picLocks noChangeAspect="1"/>
          </p:cNvPicPr>
          <p:nvPr/>
        </p:nvPicPr>
        <p:blipFill rotWithShape="1">
          <a:blip r:embed="rId7"/>
          <a:srcRect b="13319"/>
          <a:stretch/>
        </p:blipFill>
        <p:spPr>
          <a:xfrm>
            <a:off x="145420" y="4737255"/>
            <a:ext cx="710517" cy="615879"/>
          </a:xfrm>
          <a:prstGeom prst="rect">
            <a:avLst/>
          </a:prstGeom>
        </p:spPr>
      </p:pic>
      <p:pic>
        <p:nvPicPr>
          <p:cNvPr id="19" name="Picture 18"/>
          <p:cNvPicPr>
            <a:picLocks noChangeAspect="1"/>
          </p:cNvPicPr>
          <p:nvPr/>
        </p:nvPicPr>
        <p:blipFill rotWithShape="1">
          <a:blip r:embed="rId8"/>
          <a:srcRect b="19836"/>
          <a:stretch/>
        </p:blipFill>
        <p:spPr>
          <a:xfrm>
            <a:off x="5940414" y="4952834"/>
            <a:ext cx="1049113" cy="841017"/>
          </a:xfrm>
          <a:prstGeom prst="rect">
            <a:avLst/>
          </a:prstGeom>
        </p:spPr>
      </p:pic>
      <p:pic>
        <p:nvPicPr>
          <p:cNvPr id="20" name="Picture 19"/>
          <p:cNvPicPr>
            <a:picLocks noChangeAspect="1"/>
          </p:cNvPicPr>
          <p:nvPr/>
        </p:nvPicPr>
        <p:blipFill rotWithShape="1">
          <a:blip r:embed="rId9"/>
          <a:srcRect l="29606" r="30327" b="16137"/>
          <a:stretch/>
        </p:blipFill>
        <p:spPr>
          <a:xfrm>
            <a:off x="2173705" y="3608882"/>
            <a:ext cx="550416" cy="1152050"/>
          </a:xfrm>
          <a:prstGeom prst="rect">
            <a:avLst/>
          </a:prstGeom>
        </p:spPr>
      </p:pic>
      <p:pic>
        <p:nvPicPr>
          <p:cNvPr id="22" name="Picture 21"/>
          <p:cNvPicPr>
            <a:picLocks noChangeAspect="1"/>
          </p:cNvPicPr>
          <p:nvPr/>
        </p:nvPicPr>
        <p:blipFill rotWithShape="1">
          <a:blip r:embed="rId10"/>
          <a:srcRect l="3471" r="3120" b="13718"/>
          <a:stretch/>
        </p:blipFill>
        <p:spPr>
          <a:xfrm>
            <a:off x="3795976" y="4501965"/>
            <a:ext cx="721797" cy="666717"/>
          </a:xfrm>
          <a:prstGeom prst="rect">
            <a:avLst/>
          </a:prstGeom>
        </p:spPr>
      </p:pic>
      <p:pic>
        <p:nvPicPr>
          <p:cNvPr id="25" name="Picture 24"/>
          <p:cNvPicPr>
            <a:picLocks noChangeAspect="1"/>
          </p:cNvPicPr>
          <p:nvPr/>
        </p:nvPicPr>
        <p:blipFill rotWithShape="1">
          <a:blip r:embed="rId11"/>
          <a:srcRect l="8804" t="21154" r="6838" b="38844"/>
          <a:stretch/>
        </p:blipFill>
        <p:spPr>
          <a:xfrm>
            <a:off x="8295540" y="5683171"/>
            <a:ext cx="1715993" cy="813707"/>
          </a:xfrm>
          <a:prstGeom prst="rect">
            <a:avLst/>
          </a:prstGeom>
        </p:spPr>
      </p:pic>
      <p:sp>
        <p:nvSpPr>
          <p:cNvPr id="21" name="Rectangle 20"/>
          <p:cNvSpPr/>
          <p:nvPr/>
        </p:nvSpPr>
        <p:spPr>
          <a:xfrm>
            <a:off x="697418" y="4894988"/>
            <a:ext cx="2380527" cy="1015663"/>
          </a:xfrm>
          <a:prstGeom prst="rect">
            <a:avLst/>
          </a:prstGeom>
        </p:spPr>
        <p:txBody>
          <a:bodyPr wrap="square">
            <a:spAutoFit/>
          </a:bodyPr>
          <a:lstStyle/>
          <a:p>
            <a:pPr algn="ctr"/>
            <a:r>
              <a:rPr lang="es-MX" sz="2000" dirty="0">
                <a:latin typeface="Articulate" panose="02000503040000020004" pitchFamily="2" charset="0"/>
              </a:rPr>
              <a:t>Exámenes de salud y exámenes ginecológicos regulares</a:t>
            </a:r>
          </a:p>
        </p:txBody>
      </p:sp>
      <p:sp>
        <p:nvSpPr>
          <p:cNvPr id="23" name="Rectangle 22"/>
          <p:cNvSpPr/>
          <p:nvPr/>
        </p:nvSpPr>
        <p:spPr>
          <a:xfrm>
            <a:off x="2541360" y="3872101"/>
            <a:ext cx="1792478" cy="400110"/>
          </a:xfrm>
          <a:prstGeom prst="rect">
            <a:avLst/>
          </a:prstGeom>
        </p:spPr>
        <p:txBody>
          <a:bodyPr wrap="none">
            <a:spAutoFit/>
          </a:bodyPr>
          <a:lstStyle/>
          <a:p>
            <a:pPr algn="ctr" defTabSz="768058">
              <a:defRPr/>
            </a:pPr>
            <a:r>
              <a:rPr lang="es-MX" sz="2000" dirty="0">
                <a:latin typeface="Articulate" panose="02000503040000020004" pitchFamily="2" charset="0"/>
              </a:rPr>
              <a:t>Ejercicio diario</a:t>
            </a:r>
          </a:p>
        </p:txBody>
      </p:sp>
      <p:sp>
        <p:nvSpPr>
          <p:cNvPr id="24" name="Rectangle 23"/>
          <p:cNvSpPr/>
          <p:nvPr/>
        </p:nvSpPr>
        <p:spPr>
          <a:xfrm>
            <a:off x="4579319" y="4424182"/>
            <a:ext cx="1361095" cy="1015663"/>
          </a:xfrm>
          <a:prstGeom prst="rect">
            <a:avLst/>
          </a:prstGeom>
        </p:spPr>
        <p:txBody>
          <a:bodyPr wrap="square">
            <a:spAutoFit/>
          </a:bodyPr>
          <a:lstStyle/>
          <a:p>
            <a:pPr algn="ctr" defTabSz="768058">
              <a:defRPr/>
            </a:pPr>
            <a:r>
              <a:rPr lang="es-MX" sz="2000" dirty="0">
                <a:latin typeface="Articulate" panose="02000503040000020004" pitchFamily="2" charset="0"/>
              </a:rPr>
              <a:t>Mantener un peso saludable</a:t>
            </a:r>
          </a:p>
        </p:txBody>
      </p:sp>
      <p:sp>
        <p:nvSpPr>
          <p:cNvPr id="26" name="Rectangle 25"/>
          <p:cNvSpPr/>
          <p:nvPr/>
        </p:nvSpPr>
        <p:spPr>
          <a:xfrm>
            <a:off x="7194918" y="3805395"/>
            <a:ext cx="2201245" cy="400110"/>
          </a:xfrm>
          <a:prstGeom prst="rect">
            <a:avLst/>
          </a:prstGeom>
        </p:spPr>
        <p:txBody>
          <a:bodyPr wrap="none">
            <a:spAutoFit/>
          </a:bodyPr>
          <a:lstStyle/>
          <a:p>
            <a:pPr algn="ctr" defTabSz="768058">
              <a:defRPr/>
            </a:pPr>
            <a:r>
              <a:rPr lang="es-MX" sz="2000" dirty="0">
                <a:latin typeface="Articulate" panose="02000503040000020004" pitchFamily="2" charset="0"/>
              </a:rPr>
              <a:t>Evitar el alcohol</a:t>
            </a:r>
          </a:p>
        </p:txBody>
      </p:sp>
      <p:sp>
        <p:nvSpPr>
          <p:cNvPr id="27" name="Rectangle 26"/>
          <p:cNvSpPr/>
          <p:nvPr/>
        </p:nvSpPr>
        <p:spPr>
          <a:xfrm>
            <a:off x="8177504" y="4469778"/>
            <a:ext cx="1952063" cy="1015663"/>
          </a:xfrm>
          <a:prstGeom prst="rect">
            <a:avLst/>
          </a:prstGeom>
        </p:spPr>
        <p:txBody>
          <a:bodyPr wrap="square">
            <a:spAutoFit/>
          </a:bodyPr>
          <a:lstStyle/>
          <a:p>
            <a:pPr algn="ctr" defTabSz="768058">
              <a:defRPr/>
            </a:pPr>
            <a:r>
              <a:rPr lang="es-MX" sz="2000" dirty="0">
                <a:latin typeface="Articulate" panose="02000503040000020004" pitchFamily="2" charset="0"/>
              </a:rPr>
              <a:t>Hablar sobre </a:t>
            </a:r>
          </a:p>
          <a:p>
            <a:pPr algn="ctr" defTabSz="768058">
              <a:defRPr/>
            </a:pPr>
            <a:r>
              <a:rPr lang="es-MX" sz="2000" dirty="0">
                <a:latin typeface="Articulate" panose="02000503040000020004" pitchFamily="2" charset="0"/>
              </a:rPr>
              <a:t>antecedentes médicos familiares </a:t>
            </a:r>
          </a:p>
        </p:txBody>
      </p:sp>
      <p:sp>
        <p:nvSpPr>
          <p:cNvPr id="28" name="Rectangle 27"/>
          <p:cNvSpPr/>
          <p:nvPr/>
        </p:nvSpPr>
        <p:spPr>
          <a:xfrm>
            <a:off x="6694342" y="4946067"/>
            <a:ext cx="1365128" cy="1015663"/>
          </a:xfrm>
          <a:prstGeom prst="rect">
            <a:avLst/>
          </a:prstGeom>
        </p:spPr>
        <p:txBody>
          <a:bodyPr wrap="square">
            <a:spAutoFit/>
          </a:bodyPr>
          <a:lstStyle/>
          <a:p>
            <a:pPr algn="ctr" defTabSz="768058">
              <a:defRPr/>
            </a:pPr>
            <a:r>
              <a:rPr lang="es-MX" sz="2000" dirty="0">
                <a:latin typeface="Articulate" panose="02000503040000020004" pitchFamily="2" charset="0"/>
              </a:rPr>
              <a:t>Elegir alimentos sanos</a:t>
            </a:r>
          </a:p>
        </p:txBody>
      </p:sp>
      <p:sp>
        <p:nvSpPr>
          <p:cNvPr id="29" name="Rectangle 28"/>
          <p:cNvSpPr/>
          <p:nvPr/>
        </p:nvSpPr>
        <p:spPr>
          <a:xfrm>
            <a:off x="4250438" y="5905358"/>
            <a:ext cx="1709122" cy="400110"/>
          </a:xfrm>
          <a:prstGeom prst="rect">
            <a:avLst/>
          </a:prstGeom>
        </p:spPr>
        <p:txBody>
          <a:bodyPr wrap="none">
            <a:spAutoFit/>
          </a:bodyPr>
          <a:lstStyle/>
          <a:p>
            <a:pPr algn="ctr" defTabSz="768058">
              <a:defRPr/>
            </a:pPr>
            <a:r>
              <a:rPr lang="es-MX" sz="2000" dirty="0">
                <a:latin typeface="Articulate" panose="02000503040000020004" pitchFamily="2" charset="0"/>
              </a:rPr>
              <a:t>No fumar</a:t>
            </a:r>
          </a:p>
        </p:txBody>
      </p:sp>
    </p:spTree>
    <p:custDataLst>
      <p:tags r:id="rId1"/>
    </p:custDataLst>
    <p:extLst>
      <p:ext uri="{BB962C8B-B14F-4D97-AF65-F5344CB8AC3E}">
        <p14:creationId xmlns:p14="http://schemas.microsoft.com/office/powerpoint/2010/main" val="1418536527"/>
      </p:ext>
    </p:extLst>
  </p:cSld>
  <p:clrMapOvr>
    <a:masterClrMapping/>
  </p:clrMapOvr>
  <p:transition spd="slow"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6138" y="3734311"/>
            <a:ext cx="8526657" cy="1096899"/>
          </a:xfrm>
        </p:spPr>
        <p:txBody>
          <a:bodyPr>
            <a:normAutofit/>
          </a:bodyPr>
          <a:lstStyle/>
          <a:p>
            <a:r>
              <a:rPr lang="es-MX" sz="2800" dirty="0"/>
              <a:t>Salud del cuello uterino</a:t>
            </a:r>
          </a:p>
          <a:p>
            <a:endParaRPr lang="es-MX" sz="2800" dirty="0"/>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244796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s-MX" b="1" dirty="0"/>
              <a:t>Hechos sobre el </a:t>
            </a:r>
            <a:r>
              <a:rPr lang="es-MX" dirty="0" smtClean="0"/>
              <a:t>C</a:t>
            </a:r>
            <a:r>
              <a:rPr lang="es-MX" b="1" dirty="0"/>
              <a:t>áncer de cuello uterino</a:t>
            </a:r>
          </a:p>
        </p:txBody>
      </p:sp>
      <p:sp>
        <p:nvSpPr>
          <p:cNvPr id="3" name="Content Placeholder 2"/>
          <p:cNvSpPr>
            <a:spLocks noGrp="1"/>
          </p:cNvSpPr>
          <p:nvPr>
            <p:ph idx="1"/>
          </p:nvPr>
        </p:nvSpPr>
        <p:spPr>
          <a:xfrm>
            <a:off x="335306" y="997286"/>
            <a:ext cx="7041440" cy="5226638"/>
          </a:xfrm>
        </p:spPr>
        <p:txBody>
          <a:bodyPr>
            <a:noAutofit/>
          </a:bodyPr>
          <a:lstStyle/>
          <a:p>
            <a:pPr marL="0" indent="0">
              <a:buNone/>
            </a:pPr>
            <a:r>
              <a:rPr lang="es-MX" sz="1500" b="1" dirty="0">
                <a:latin typeface="Corbel" panose="020B0503020204020204" pitchFamily="34" charset="0"/>
              </a:rPr>
              <a:t>¿Qué es el cáncer de cuello uterino?</a:t>
            </a:r>
          </a:p>
          <a:p>
            <a:pPr marL="0" indent="0">
              <a:buNone/>
            </a:pPr>
            <a:r>
              <a:rPr lang="es-MX" sz="1300" dirty="0">
                <a:latin typeface="Corbel" panose="020B0503020204020204" pitchFamily="34" charset="0"/>
              </a:rPr>
              <a:t>El cáncer de cuello uterino comienza cuando las células en él crecen sin control</a:t>
            </a:r>
            <a:r>
              <a:rPr lang="es-MX" sz="1300" dirty="0" smtClean="0">
                <a:latin typeface="Corbel" panose="020B0503020204020204" pitchFamily="34" charset="0"/>
              </a:rPr>
              <a:t>.</a:t>
            </a:r>
            <a:endParaRPr lang="es-MX" sz="1300" b="1" dirty="0">
              <a:latin typeface="Corbel" panose="020B0503020204020204" pitchFamily="34" charset="0"/>
            </a:endParaRPr>
          </a:p>
          <a:p>
            <a:pPr marL="0" indent="0">
              <a:buNone/>
            </a:pPr>
            <a:endParaRPr lang="es-MX" sz="400" b="1" dirty="0">
              <a:latin typeface="Corbel" panose="020B0503020204020204" pitchFamily="34" charset="0"/>
            </a:endParaRPr>
          </a:p>
          <a:p>
            <a:pPr marL="0" indent="0">
              <a:buNone/>
            </a:pPr>
            <a:r>
              <a:rPr lang="es-MX" sz="1300" b="1" dirty="0">
                <a:latin typeface="Corbel" panose="020B0503020204020204" pitchFamily="34" charset="0"/>
              </a:rPr>
              <a:t>¿Sabía? </a:t>
            </a:r>
            <a:endParaRPr lang="es-MX" sz="1300" dirty="0">
              <a:latin typeface="Corbel" panose="020B0503020204020204" pitchFamily="34" charset="0"/>
            </a:endParaRPr>
          </a:p>
          <a:p>
            <a:r>
              <a:rPr lang="es-MX" sz="1300" dirty="0">
                <a:latin typeface="Corbel" panose="020B0503020204020204" pitchFamily="34" charset="0"/>
              </a:rPr>
              <a:t>La vergüenza es la primera causa de no realizarse un examen de cáncer de cuello uterino.</a:t>
            </a:r>
          </a:p>
          <a:p>
            <a:r>
              <a:rPr lang="es-MX" sz="1300" dirty="0">
                <a:latin typeface="Corbel" panose="020B0503020204020204" pitchFamily="34" charset="0"/>
              </a:rPr>
              <a:t>Si bien las mujeres pueden sentir que algo está mal, es posible que no busquen ayuda a causa del temor.</a:t>
            </a:r>
          </a:p>
          <a:p>
            <a:r>
              <a:rPr lang="es-MX" sz="1300" dirty="0">
                <a:latin typeface="Corbel" panose="020B0503020204020204" pitchFamily="34" charset="0"/>
              </a:rPr>
              <a:t>Los hombres juegan un rol muy importante en la salud del cuello uterino. Su apoyo es fundamental. Muchas mujeres necesitan el aliento para realizarse sus exámenes de rutina. </a:t>
            </a:r>
          </a:p>
          <a:p>
            <a:r>
              <a:rPr lang="es-MX" sz="1300" dirty="0">
                <a:latin typeface="Corbel" panose="020B0503020204020204" pitchFamily="34" charset="0"/>
              </a:rPr>
              <a:t>La mayoría de los casos de cáncer de cuello uterino son causados por la infección por VPH, un virus de transmisión sexual que ingresa a las células del cuello uterino y hace que cambien. </a:t>
            </a:r>
          </a:p>
          <a:p>
            <a:r>
              <a:rPr lang="es-MX" sz="1300" dirty="0">
                <a:latin typeface="Corbel" panose="020B0503020204020204" pitchFamily="34" charset="0"/>
              </a:rPr>
              <a:t>En los EE. UU., se diagnostican 12.000 nuevos cánceres de cuello uterino por año. </a:t>
            </a:r>
          </a:p>
          <a:p>
            <a:r>
              <a:rPr lang="es-MX" sz="1300" dirty="0">
                <a:latin typeface="Corbel" panose="020B0503020204020204" pitchFamily="34" charset="0"/>
              </a:rPr>
              <a:t>Se pueden prevenir más de 3.500 muertes de cáncer de cuello uterino por año.</a:t>
            </a:r>
          </a:p>
          <a:p>
            <a:r>
              <a:rPr lang="es-MX" sz="1300" dirty="0">
                <a:latin typeface="Corbel" panose="020B0503020204020204" pitchFamily="34" charset="0"/>
              </a:rPr>
              <a:t>En los Estados Unidos, las mujeres hispanas tienen más posibilidades de contraer cáncer de cuello uterino, seguidas de las afroamericanas, asiáticas y isleñas del Pacífico, y caucásicas. </a:t>
            </a:r>
            <a:r>
              <a:rPr lang="es-MX" sz="1300" dirty="0" smtClean="0">
                <a:latin typeface="Corbel" panose="020B0503020204020204" pitchFamily="34" charset="0"/>
              </a:rPr>
              <a:t>Las </a:t>
            </a:r>
            <a:r>
              <a:rPr lang="es-MX" sz="1300" dirty="0">
                <a:latin typeface="Corbel" panose="020B0503020204020204" pitchFamily="34" charset="0"/>
              </a:rPr>
              <a:t>indígenas americanas y nativas de Alaska tienen el menor riesgo de sufrir cáncer de cuello uterino en este país.</a:t>
            </a:r>
          </a:p>
          <a:p>
            <a:pPr marL="0" indent="0">
              <a:buNone/>
            </a:pPr>
            <a:r>
              <a:rPr lang="es-MX" sz="1300" b="1" dirty="0">
                <a:latin typeface="Corbel" panose="020B0503020204020204" pitchFamily="34" charset="0"/>
              </a:rPr>
              <a:t>En la mayoría de los casos, ¡los problemas pueden prevenirse a través de la detección y el tratamiento tempranos antes de que se desarrolle el cáncer!</a:t>
            </a:r>
            <a:endParaRPr lang="es-MX" sz="1300" dirty="0">
              <a:latin typeface="Corbel" panose="020B0503020204020204" pitchFamily="34" charset="0"/>
            </a:endParaRPr>
          </a:p>
          <a:p>
            <a:endParaRPr lang="es-MX" sz="12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18</a:t>
            </a:fld>
            <a:endParaRPr lang="es-MX" dirty="0"/>
          </a:p>
        </p:txBody>
      </p:sp>
      <p:pic>
        <p:nvPicPr>
          <p:cNvPr id="4" name="Picture 3"/>
          <p:cNvPicPr>
            <a:picLocks noChangeAspect="1"/>
          </p:cNvPicPr>
          <p:nvPr/>
        </p:nvPicPr>
        <p:blipFill>
          <a:blip r:embed="rId2"/>
          <a:stretch>
            <a:fillRect/>
          </a:stretch>
        </p:blipFill>
        <p:spPr>
          <a:xfrm>
            <a:off x="7531685" y="902810"/>
            <a:ext cx="4492012" cy="29928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69311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6" y="164004"/>
            <a:ext cx="10677710" cy="989144"/>
          </a:xfrm>
        </p:spPr>
        <p:txBody>
          <a:bodyPr>
            <a:normAutofit fontScale="90000"/>
          </a:bodyPr>
          <a:lstStyle/>
          <a:p>
            <a:r>
              <a:rPr lang="es-MX" b="1" dirty="0"/>
              <a:t>Términos clave relacionados con su </a:t>
            </a:r>
            <a:r>
              <a:rPr lang="es-MX" dirty="0" smtClean="0"/>
              <a:t>salud </a:t>
            </a:r>
            <a:r>
              <a:rPr lang="es-MX" dirty="0"/>
              <a:t>del cuello uterino</a:t>
            </a:r>
            <a:br>
              <a:rPr lang="es-MX" dirty="0"/>
            </a:br>
            <a:endParaRPr lang="es-MX" b="1" dirty="0"/>
          </a:p>
        </p:txBody>
      </p:sp>
      <p:sp>
        <p:nvSpPr>
          <p:cNvPr id="3" name="Rectangle 2"/>
          <p:cNvSpPr/>
          <p:nvPr/>
        </p:nvSpPr>
        <p:spPr>
          <a:xfrm>
            <a:off x="331177" y="828487"/>
            <a:ext cx="7584524" cy="338554"/>
          </a:xfrm>
          <a:prstGeom prst="rect">
            <a:avLst/>
          </a:prstGeom>
        </p:spPr>
        <p:txBody>
          <a:bodyPr wrap="square">
            <a:spAutoFit/>
          </a:bodyPr>
          <a:lstStyle/>
          <a:p>
            <a:r>
              <a:rPr lang="es-MX" sz="1600" b="1" dirty="0">
                <a:latin typeface="Corbel" panose="020B0503020204020204" pitchFamily="34" charset="0"/>
              </a:rPr>
              <a:t>Si no está segura de lo que significa una palabra, ¡por favor, pregunte</a:t>
            </a:r>
            <a:r>
              <a:rPr lang="es-MX" sz="1600" b="1" dirty="0" smtClean="0">
                <a:latin typeface="Corbel" panose="020B0503020204020204" pitchFamily="34" charset="0"/>
              </a:rPr>
              <a:t>!</a:t>
            </a:r>
            <a:endParaRPr lang="es-MX" sz="1600" b="1"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519954A3-9DFD-4C44-94BA-B95130A3BA1C}" type="slidenum">
              <a:rPr lang="en-US" smtClean="0"/>
              <a:t>19</a:t>
            </a:fld>
            <a:endParaRPr lang="es-MX" dirty="0"/>
          </a:p>
        </p:txBody>
      </p:sp>
      <p:sp>
        <p:nvSpPr>
          <p:cNvPr id="8" name="Content Placeholder 7"/>
          <p:cNvSpPr>
            <a:spLocks noGrp="1"/>
          </p:cNvSpPr>
          <p:nvPr>
            <p:ph idx="1"/>
          </p:nvPr>
        </p:nvSpPr>
        <p:spPr>
          <a:xfrm>
            <a:off x="416339" y="1167041"/>
            <a:ext cx="6406491" cy="2813536"/>
          </a:xfrm>
        </p:spPr>
        <p:txBody>
          <a:bodyPr>
            <a:noAutofit/>
          </a:bodyPr>
          <a:lstStyle/>
          <a:p>
            <a:pPr marL="0" indent="0">
              <a:buNone/>
            </a:pPr>
            <a:r>
              <a:rPr lang="es-MX" sz="1300" b="1" dirty="0">
                <a:latin typeface="Corbel" panose="020B0503020204020204" pitchFamily="34" charset="0"/>
              </a:rPr>
              <a:t>Términos clave </a:t>
            </a:r>
          </a:p>
          <a:p>
            <a:r>
              <a:rPr lang="es-MX" sz="1300" b="1" dirty="0" smtClean="0">
                <a:latin typeface="Corbel" panose="020B0503020204020204" pitchFamily="34" charset="0"/>
              </a:rPr>
              <a:t>Cuello uterino (Cervix): </a:t>
            </a:r>
            <a:r>
              <a:rPr lang="es-MX" sz="1300" dirty="0" smtClean="0">
                <a:latin typeface="Corbel" panose="020B0503020204020204" pitchFamily="34" charset="0"/>
              </a:rPr>
              <a:t>El cuello uterino es la parte del sistema reproductor femenino que conecta el útero con la vagina. Está compuesto de músculos fuertes y funciona como un túnel, permitiendo el flujo de sangre menstrual (su período menstrual) del útero a la vagina, y dirige el esperma hacia el útero durante el acto sexual.</a:t>
            </a:r>
          </a:p>
          <a:p>
            <a:r>
              <a:rPr lang="es-MX" sz="1300" b="1" dirty="0">
                <a:latin typeface="Corbel" panose="020B0503020204020204" pitchFamily="34" charset="0"/>
              </a:rPr>
              <a:t>Endometrio (Endometrium): </a:t>
            </a:r>
            <a:r>
              <a:rPr lang="es-MX" sz="1300" dirty="0" smtClean="0">
                <a:latin typeface="Corbel" panose="020B0503020204020204" pitchFamily="34" charset="0"/>
              </a:rPr>
              <a:t>El endometrio es el tejido que recubre la cavidad interna del útero (womb). En las mujeres con potencial de quedar embarazadas, esta fina capa del útero pasa por una serie de cambios mensuales conocidos como ciclo menstrual. </a:t>
            </a:r>
          </a:p>
          <a:p>
            <a:r>
              <a:rPr lang="es-MX" sz="1300" b="1" dirty="0">
                <a:latin typeface="Corbel" panose="020B0503020204020204" pitchFamily="34" charset="0"/>
              </a:rPr>
              <a:t>Trompas de Falopio (Fallopian Tubes): </a:t>
            </a:r>
            <a:r>
              <a:rPr lang="es-MX" sz="1300" dirty="0" smtClean="0">
                <a:latin typeface="Corbel" panose="020B0503020204020204" pitchFamily="34" charset="0"/>
              </a:rPr>
              <a:t>El par de tubos a través de los cuales el óvulo viaja de los ovarios al útero.</a:t>
            </a:r>
          </a:p>
          <a:p>
            <a:r>
              <a:rPr lang="es-MX" sz="1300" b="1" dirty="0">
                <a:latin typeface="Corbel" panose="020B0503020204020204" pitchFamily="34" charset="0"/>
              </a:rPr>
              <a:t>Miometrio (Myometrium): </a:t>
            </a:r>
            <a:r>
              <a:rPr lang="es-MX" sz="1300" dirty="0" smtClean="0">
                <a:latin typeface="Corbel" panose="020B0503020204020204" pitchFamily="34" charset="0"/>
              </a:rPr>
              <a:t>El tejido muscular liso del útero.</a:t>
            </a:r>
          </a:p>
          <a:p>
            <a:r>
              <a:rPr lang="es-MX" sz="1300" b="1" dirty="0">
                <a:latin typeface="Corbel" panose="020B0503020204020204" pitchFamily="34" charset="0"/>
              </a:rPr>
              <a:t>Ovarios (Ovaries): </a:t>
            </a:r>
            <a:r>
              <a:rPr lang="es-MX" sz="1300" dirty="0" smtClean="0">
                <a:latin typeface="Corbel" panose="020B0503020204020204" pitchFamily="34" charset="0"/>
              </a:rPr>
              <a:t>Donde se produce el óvulo o huevo.</a:t>
            </a:r>
          </a:p>
          <a:p>
            <a:r>
              <a:rPr lang="es-MX" sz="1300" b="1" dirty="0">
                <a:latin typeface="Corbel" panose="020B0503020204020204" pitchFamily="34" charset="0"/>
              </a:rPr>
              <a:t>Útero (Uterus): </a:t>
            </a:r>
            <a:r>
              <a:rPr lang="es-MX" sz="1300" dirty="0" smtClean="0">
                <a:latin typeface="Corbel" panose="020B0503020204020204" pitchFamily="34" charset="0"/>
              </a:rPr>
              <a:t>Un órgano hueco, de forma de pera, que está ubicado en la parte inferior del abdomen, entre la vejiga y el recto. Es el órgano donde crece el feto hasta su nacimiento.</a:t>
            </a:r>
          </a:p>
          <a:p>
            <a:r>
              <a:rPr lang="es-MX" sz="1300" b="1" dirty="0">
                <a:latin typeface="Corbel" panose="020B0503020204020204" pitchFamily="34" charset="0"/>
              </a:rPr>
              <a:t>Vagina (Vagina): </a:t>
            </a:r>
            <a:r>
              <a:rPr lang="es-MX" sz="1300" dirty="0" smtClean="0">
                <a:latin typeface="Corbel" panose="020B0503020204020204" pitchFamily="34" charset="0"/>
              </a:rPr>
              <a:t>la parte muscular y tubular del tracto genital femenino, que, en humanos, se extiende desde la vulva al cuello uterino.</a:t>
            </a:r>
          </a:p>
          <a:p>
            <a:r>
              <a:rPr lang="es-MX" sz="1300" b="1" dirty="0">
                <a:latin typeface="Corbel" panose="020B0503020204020204" pitchFamily="34" charset="0"/>
              </a:rPr>
              <a:t>Vulva (Vulva): </a:t>
            </a:r>
            <a:r>
              <a:rPr lang="es-MX" sz="1300" dirty="0" smtClean="0">
                <a:latin typeface="Corbel" panose="020B0503020204020204" pitchFamily="34" charset="0"/>
              </a:rPr>
              <a:t>El área genital externa femenina.</a:t>
            </a:r>
          </a:p>
          <a:p>
            <a:pPr marL="0" indent="0">
              <a:buNone/>
            </a:pPr>
            <a:endParaRPr lang="es-MX" sz="1300" dirty="0">
              <a:latin typeface="Corbel" panose="020B0503020204020204" pitchFamily="34" charset="0"/>
            </a:endParaRPr>
          </a:p>
        </p:txBody>
      </p:sp>
      <p:sp>
        <p:nvSpPr>
          <p:cNvPr id="9" name="Rectangle 8"/>
          <p:cNvSpPr/>
          <p:nvPr/>
        </p:nvSpPr>
        <p:spPr>
          <a:xfrm>
            <a:off x="9431215" y="6632855"/>
            <a:ext cx="2280138" cy="230832"/>
          </a:xfrm>
          <a:prstGeom prst="rect">
            <a:avLst/>
          </a:prstGeom>
        </p:spPr>
        <p:txBody>
          <a:bodyPr wrap="square">
            <a:spAutoFit/>
          </a:bodyPr>
          <a:lstStyle/>
          <a:p>
            <a:r>
              <a:rPr lang="es-MX" sz="900" dirty="0">
                <a:latin typeface="Corbel" panose="020B0503020204020204" pitchFamily="34" charset="0"/>
              </a:rPr>
              <a:t>Ilustración disponible por CC BY-ND 3.0 DE</a:t>
            </a:r>
          </a:p>
        </p:txBody>
      </p:sp>
      <p:sp>
        <p:nvSpPr>
          <p:cNvPr id="4" name="Rectangle 3"/>
          <p:cNvSpPr/>
          <p:nvPr/>
        </p:nvSpPr>
        <p:spPr>
          <a:xfrm>
            <a:off x="6801263" y="6027212"/>
            <a:ext cx="6096000" cy="253916"/>
          </a:xfrm>
          <a:prstGeom prst="rect">
            <a:avLst/>
          </a:prstGeom>
        </p:spPr>
        <p:txBody>
          <a:bodyPr>
            <a:spAutoFit/>
          </a:bodyPr>
          <a:lstStyle/>
          <a:p>
            <a:r>
              <a:rPr lang="es-MX" sz="1000" dirty="0"/>
              <a:t>Fuente de la imagen: https://www.cancer.gov/types/cervical/understanding-cervical-changes</a:t>
            </a:r>
          </a:p>
        </p:txBody>
      </p:sp>
      <p:grpSp>
        <p:nvGrpSpPr>
          <p:cNvPr id="7" name="Group 6"/>
          <p:cNvGrpSpPr/>
          <p:nvPr/>
        </p:nvGrpSpPr>
        <p:grpSpPr>
          <a:xfrm>
            <a:off x="6801263" y="1292469"/>
            <a:ext cx="5259904" cy="4632422"/>
            <a:chOff x="6801263" y="1292469"/>
            <a:chExt cx="5259904" cy="4632422"/>
          </a:xfrm>
        </p:grpSpPr>
        <p:pic>
          <p:nvPicPr>
            <p:cNvPr id="2050" name="Picture 2" descr="https://www.cancer.gov/PublishedContent/Images/images/cancer-types/cervical/female-reproductive-system-lg.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30"/>
            <a:stretch/>
          </p:blipFill>
          <p:spPr bwMode="auto">
            <a:xfrm>
              <a:off x="6801263" y="1292469"/>
              <a:ext cx="5259904" cy="463242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903506" y="4950068"/>
              <a:ext cx="527709" cy="261610"/>
            </a:xfrm>
            <a:prstGeom prst="rect">
              <a:avLst/>
            </a:prstGeom>
            <a:noFill/>
          </p:spPr>
          <p:txBody>
            <a:bodyPr wrap="none" rtlCol="0">
              <a:spAutoFit/>
            </a:bodyPr>
            <a:lstStyle/>
            <a:p>
              <a:r>
                <a:rPr lang="es-MX" sz="1100" b="1" dirty="0">
                  <a:latin typeface="Corbel" panose="020B0503020204020204" pitchFamily="34" charset="0"/>
                </a:rPr>
                <a:t>Vulva</a:t>
              </a:r>
            </a:p>
          </p:txBody>
        </p:sp>
      </p:grpSp>
    </p:spTree>
    <p:extLst>
      <p:ext uri="{BB962C8B-B14F-4D97-AF65-F5344CB8AC3E}">
        <p14:creationId xmlns:p14="http://schemas.microsoft.com/office/powerpoint/2010/main" val="3048055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49" y="240323"/>
            <a:ext cx="8596668" cy="1320800"/>
          </a:xfrm>
        </p:spPr>
        <p:txBody>
          <a:bodyPr/>
          <a:lstStyle/>
          <a:p>
            <a:r>
              <a:rPr lang="es-MX" b="1" dirty="0"/>
              <a:t>Bienvenidos</a:t>
            </a:r>
          </a:p>
        </p:txBody>
      </p:sp>
      <p:sp>
        <p:nvSpPr>
          <p:cNvPr id="3" name="Content Placeholder 2"/>
          <p:cNvSpPr>
            <a:spLocks noGrp="1"/>
          </p:cNvSpPr>
          <p:nvPr>
            <p:ph idx="1"/>
          </p:nvPr>
        </p:nvSpPr>
        <p:spPr>
          <a:xfrm>
            <a:off x="545449" y="914401"/>
            <a:ext cx="6227491" cy="5492086"/>
          </a:xfrm>
        </p:spPr>
        <p:txBody>
          <a:bodyPr>
            <a:normAutofit fontScale="40000" lnSpcReduction="20000"/>
          </a:bodyPr>
          <a:lstStyle/>
          <a:p>
            <a:pPr marL="0" indent="0">
              <a:lnSpc>
                <a:spcPct val="170000"/>
              </a:lnSpc>
              <a:buNone/>
            </a:pPr>
            <a:r>
              <a:rPr lang="es-MX" sz="4000" b="1" dirty="0">
                <a:latin typeface="Corbel" panose="020B0503020204020204" pitchFamily="34" charset="0"/>
              </a:rPr>
              <a:t>¡Le damos la bienvenida al programa See, Test &amp; Treat! </a:t>
            </a:r>
          </a:p>
          <a:p>
            <a:pPr marL="0" indent="0">
              <a:lnSpc>
                <a:spcPct val="120000"/>
              </a:lnSpc>
              <a:buNone/>
            </a:pPr>
            <a:r>
              <a:rPr lang="es-MX" sz="3500" dirty="0">
                <a:latin typeface="Corbel" panose="020B0503020204020204" pitchFamily="34" charset="0"/>
              </a:rPr>
              <a:t>Estar aquí hoy es un paso importante para mantenerse sana, tanto para usted como para sus seres queridos. Esperamos con ansias hablar y aprender con usted.</a:t>
            </a:r>
          </a:p>
          <a:p>
            <a:pPr marL="0" indent="0">
              <a:lnSpc>
                <a:spcPct val="120000"/>
              </a:lnSpc>
              <a:spcBef>
                <a:spcPts val="600"/>
              </a:spcBef>
              <a:buNone/>
            </a:pPr>
            <a:endParaRPr lang="es-MX" sz="3500" dirty="0">
              <a:latin typeface="Corbel" panose="020B0503020204020204" pitchFamily="34" charset="0"/>
            </a:endParaRPr>
          </a:p>
          <a:p>
            <a:pPr marL="0" indent="0">
              <a:lnSpc>
                <a:spcPct val="120000"/>
              </a:lnSpc>
              <a:spcBef>
                <a:spcPts val="600"/>
              </a:spcBef>
              <a:buNone/>
            </a:pPr>
            <a:r>
              <a:rPr lang="es-MX" sz="3500" dirty="0">
                <a:latin typeface="Corbel" panose="020B0503020204020204" pitchFamily="34" charset="0"/>
              </a:rPr>
              <a:t>Con la información de esta Guía de actividades para pacientes de See, Test &amp; Treat, usted aprenderá sobre su salud. También la ayudará a compartir lo que aprende con las demás personas.</a:t>
            </a:r>
          </a:p>
          <a:p>
            <a:pPr marL="0" indent="0">
              <a:lnSpc>
                <a:spcPct val="120000"/>
              </a:lnSpc>
              <a:buNone/>
            </a:pPr>
            <a:endParaRPr lang="es-MX" sz="3500" dirty="0">
              <a:latin typeface="Corbel" panose="020B0503020204020204" pitchFamily="34" charset="0"/>
            </a:endParaRPr>
          </a:p>
          <a:p>
            <a:pPr marL="0" indent="0">
              <a:lnSpc>
                <a:spcPct val="120000"/>
              </a:lnSpc>
              <a:spcBef>
                <a:spcPts val="600"/>
              </a:spcBef>
              <a:buNone/>
            </a:pPr>
            <a:r>
              <a:rPr lang="es-MX" sz="3500" dirty="0">
                <a:latin typeface="Corbel" panose="020B0503020204020204" pitchFamily="34" charset="0"/>
              </a:rPr>
              <a:t>Al final del día, usted podrá...</a:t>
            </a:r>
          </a:p>
          <a:p>
            <a:pPr>
              <a:lnSpc>
                <a:spcPct val="120000"/>
              </a:lnSpc>
              <a:spcBef>
                <a:spcPts val="600"/>
              </a:spcBef>
              <a:buFont typeface="+mj-lt"/>
              <a:buAutoNum type="arabicPeriod"/>
            </a:pPr>
            <a:r>
              <a:rPr lang="es-MX" sz="3500" dirty="0">
                <a:latin typeface="Corbel" panose="020B0503020204020204" pitchFamily="34" charset="0"/>
              </a:rPr>
              <a:t>Describir las opciones de un estilo de vida saludable para promover la salud de las mamas y del cuello uterino, que incluye el examen y la detección temprana mediante mamogramas, examen de Pap, y consultas ginecológicas. </a:t>
            </a:r>
          </a:p>
          <a:p>
            <a:pPr>
              <a:lnSpc>
                <a:spcPct val="120000"/>
              </a:lnSpc>
              <a:spcBef>
                <a:spcPts val="600"/>
              </a:spcBef>
              <a:buFont typeface="+mj-lt"/>
              <a:buAutoNum type="arabicPeriod"/>
            </a:pPr>
            <a:r>
              <a:rPr lang="es-MX" sz="3500" dirty="0">
                <a:latin typeface="Corbel" panose="020B0503020204020204" pitchFamily="34" charset="0"/>
              </a:rPr>
              <a:t>Entender y analizar los cánceres de cuello uterino y de mama.</a:t>
            </a:r>
          </a:p>
          <a:p>
            <a:pPr>
              <a:lnSpc>
                <a:spcPct val="120000"/>
              </a:lnSpc>
              <a:spcBef>
                <a:spcPts val="600"/>
              </a:spcBef>
              <a:buFont typeface="+mj-lt"/>
              <a:buAutoNum type="arabicPeriod"/>
            </a:pPr>
            <a:r>
              <a:rPr lang="es-MX" sz="3500" dirty="0">
                <a:latin typeface="Corbel" panose="020B0503020204020204" pitchFamily="34" charset="0"/>
              </a:rPr>
              <a:t>Describir los roles de sus Médicos y Enfermeras a la hora de ayudarla a mantenerse sana.</a:t>
            </a:r>
          </a:p>
          <a:p>
            <a:pPr>
              <a:lnSpc>
                <a:spcPct val="120000"/>
              </a:lnSpc>
              <a:spcBef>
                <a:spcPts val="600"/>
              </a:spcBef>
              <a:buFont typeface="+mj-lt"/>
              <a:buAutoNum type="arabicPeriod"/>
            </a:pPr>
            <a:r>
              <a:rPr lang="es-MX" sz="3500" dirty="0">
                <a:latin typeface="Corbel" panose="020B0503020204020204" pitchFamily="34" charset="0"/>
              </a:rPr>
              <a:t>Identificar los signos de alarma del cáncer de cuello uterino y de mama.</a:t>
            </a:r>
          </a:p>
          <a:p>
            <a:pPr marL="0" indent="0">
              <a:spcBef>
                <a:spcPts val="600"/>
              </a:spcBef>
              <a:buNone/>
            </a:pPr>
            <a:endParaRPr lang="es-MX" sz="3500" dirty="0">
              <a:latin typeface="Corbel" panose="020B0503020204020204" pitchFamily="34" charset="0"/>
            </a:endParaRPr>
          </a:p>
          <a:p>
            <a:pPr marL="0" indent="0">
              <a:spcBef>
                <a:spcPts val="600"/>
              </a:spcBef>
              <a:buNone/>
            </a:pPr>
            <a:r>
              <a:rPr lang="es-MX" sz="3500" b="1" dirty="0">
                <a:latin typeface="Corbel" panose="020B0503020204020204" pitchFamily="34" charset="0"/>
              </a:rPr>
              <a:t>¡Empecemos!</a:t>
            </a:r>
            <a:endParaRPr lang="es-MX" sz="3500" dirty="0">
              <a:latin typeface="Corbel" panose="020B0503020204020204" pitchFamily="34" charset="0"/>
            </a:endParaRPr>
          </a:p>
          <a:p>
            <a:endParaRPr lang="es-MX" sz="29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2</a:t>
            </a:fld>
            <a:endParaRPr lang="es-MX" dirty="0"/>
          </a:p>
        </p:txBody>
      </p:sp>
      <p:pic>
        <p:nvPicPr>
          <p:cNvPr id="11" name="Picture 10"/>
          <p:cNvPicPr>
            <a:picLocks noChangeAspect="1"/>
          </p:cNvPicPr>
          <p:nvPr/>
        </p:nvPicPr>
        <p:blipFill>
          <a:blip r:embed="rId2"/>
          <a:stretch>
            <a:fillRect/>
          </a:stretch>
        </p:blipFill>
        <p:spPr>
          <a:xfrm>
            <a:off x="6945923" y="3657826"/>
            <a:ext cx="3849147" cy="25660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3"/>
          <a:stretch>
            <a:fillRect/>
          </a:stretch>
        </p:blipFill>
        <p:spPr>
          <a:xfrm>
            <a:off x="8262692" y="826104"/>
            <a:ext cx="3665161" cy="2444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4089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19" y="196379"/>
            <a:ext cx="10023613" cy="1320800"/>
          </a:xfrm>
        </p:spPr>
        <p:txBody>
          <a:bodyPr/>
          <a:lstStyle/>
          <a:p>
            <a:r>
              <a:rPr lang="es-MX" dirty="0" smtClean="0"/>
              <a:t>¡Los exámenes pélvicos y de </a:t>
            </a:r>
            <a:r>
              <a:rPr lang="es-MX" dirty="0" err="1" smtClean="0"/>
              <a:t>Pap</a:t>
            </a:r>
            <a:r>
              <a:rPr lang="es-MX" dirty="0" smtClean="0"/>
              <a:t> salvan vidas!</a:t>
            </a:r>
          </a:p>
        </p:txBody>
      </p:sp>
      <p:sp>
        <p:nvSpPr>
          <p:cNvPr id="3" name="Content Placeholder 2"/>
          <p:cNvSpPr>
            <a:spLocks noGrp="1"/>
          </p:cNvSpPr>
          <p:nvPr>
            <p:ph idx="1"/>
          </p:nvPr>
        </p:nvSpPr>
        <p:spPr>
          <a:xfrm>
            <a:off x="444220" y="965386"/>
            <a:ext cx="6281700" cy="2146720"/>
          </a:xfrm>
        </p:spPr>
        <p:txBody>
          <a:bodyPr>
            <a:noAutofit/>
          </a:bodyPr>
          <a:lstStyle/>
          <a:p>
            <a:pPr marL="0" indent="0">
              <a:buNone/>
            </a:pPr>
            <a:endParaRPr lang="es-MX" sz="100" b="1" dirty="0">
              <a:latin typeface="Corbel" panose="020B0503020204020204" pitchFamily="34" charset="0"/>
            </a:endParaRPr>
          </a:p>
          <a:p>
            <a:pPr marL="0" indent="0">
              <a:buNone/>
            </a:pPr>
            <a:r>
              <a:rPr lang="es-MX" sz="1600" b="1" dirty="0">
                <a:latin typeface="Corbel" panose="020B0503020204020204" pitchFamily="34" charset="0"/>
              </a:rPr>
              <a:t>El examen pélvico tiene tres partes:</a:t>
            </a:r>
          </a:p>
          <a:p>
            <a:pPr marL="0" indent="0">
              <a:buNone/>
            </a:pPr>
            <a:r>
              <a:rPr lang="es-MX" sz="1400" dirty="0">
                <a:latin typeface="Corbel" panose="020B0503020204020204" pitchFamily="34" charset="0"/>
              </a:rPr>
              <a:t>1. Observar la vulva.</a:t>
            </a:r>
          </a:p>
          <a:p>
            <a:pPr marL="0" indent="0">
              <a:buNone/>
            </a:pPr>
            <a:r>
              <a:rPr lang="es-MX" sz="1400" dirty="0">
                <a:latin typeface="Corbel" panose="020B0503020204020204" pitchFamily="34" charset="0"/>
              </a:rPr>
              <a:t>2. Observar la vagina y cuello uterino con un espéculo.</a:t>
            </a:r>
          </a:p>
          <a:p>
            <a:pPr marL="0" indent="0">
              <a:buNone/>
            </a:pPr>
            <a:r>
              <a:rPr lang="es-MX" sz="1400" dirty="0">
                <a:latin typeface="Corbel" panose="020B0503020204020204" pitchFamily="34" charset="0"/>
              </a:rPr>
              <a:t>3. Controlar los órganos internos.</a:t>
            </a:r>
          </a:p>
          <a:p>
            <a:pPr marL="0" indent="0">
              <a:buNone/>
            </a:pPr>
            <a:endParaRPr lang="es-MX" sz="100" b="1" dirty="0">
              <a:latin typeface="Corbel" panose="020B0503020204020204" pitchFamily="34" charset="0"/>
            </a:endParaRPr>
          </a:p>
          <a:p>
            <a:pPr marL="0" indent="0">
              <a:lnSpc>
                <a:spcPct val="150000"/>
              </a:lnSpc>
              <a:buNone/>
            </a:pPr>
            <a:r>
              <a:rPr lang="es-MX" sz="1400" b="1" dirty="0">
                <a:latin typeface="Corbel" panose="020B0503020204020204" pitchFamily="34" charset="0"/>
              </a:rPr>
              <a:t>Un examen de Pap controla los cambios anormales en el cuello uterino que podrían causar cáncer. </a:t>
            </a:r>
            <a:r>
              <a:rPr sz="1400" dirty="0"/>
              <a:t/>
            </a:r>
            <a:br>
              <a:rPr sz="1400" dirty="0"/>
            </a:br>
            <a:r>
              <a:rPr lang="es-MX" sz="1400" dirty="0">
                <a:latin typeface="Corbel" panose="020B0503020204020204" pitchFamily="34" charset="0"/>
              </a:rPr>
              <a:t>Durante el examen de Pap, se extrae una muestra de las células del cuello uterino con un pequeño cepillo y se examina con un microscopio.</a:t>
            </a:r>
          </a:p>
          <a:p>
            <a:pPr marL="0" indent="0">
              <a:lnSpc>
                <a:spcPct val="150000"/>
              </a:lnSpc>
              <a:buNone/>
            </a:pPr>
            <a:r>
              <a:rPr lang="es-MX" sz="1400" i="1" dirty="0">
                <a:latin typeface="Corbel" panose="020B0503020204020204" pitchFamily="34" charset="0"/>
              </a:rPr>
              <a:t>Un resultado de examen anormal no significa que tenga cáncer. </a:t>
            </a:r>
            <a:r>
              <a:rPr lang="es-MX" sz="1400" dirty="0">
                <a:latin typeface="Corbel" panose="020B0503020204020204" pitchFamily="34" charset="0"/>
              </a:rPr>
              <a:t>En general, a las mujeres con resultados de examen Pap anormales se les realiza exámenes adicionales. </a:t>
            </a:r>
          </a:p>
          <a:p>
            <a:pPr marL="0" indent="0">
              <a:buNone/>
            </a:pPr>
            <a:endParaRPr lang="es-MX" sz="800" b="1" dirty="0">
              <a:latin typeface="Corbel" panose="020B0503020204020204" pitchFamily="34" charset="0"/>
            </a:endParaRPr>
          </a:p>
          <a:p>
            <a:pPr marL="0" indent="0">
              <a:buNone/>
            </a:pPr>
            <a:r>
              <a:rPr lang="es-MX" sz="1400" b="1" dirty="0">
                <a:latin typeface="Corbel" panose="020B0503020204020204" pitchFamily="34" charset="0"/>
              </a:rPr>
              <a:t>¡Su equipo de atención a la salud está aquí para que se sienta cómoda!</a:t>
            </a:r>
          </a:p>
          <a:p>
            <a:pPr marL="0" indent="0">
              <a:lnSpc>
                <a:spcPct val="150000"/>
              </a:lnSpc>
              <a:buNone/>
            </a:pPr>
            <a:r>
              <a:rPr lang="es-MX" sz="1400" dirty="0">
                <a:latin typeface="Corbel" panose="020B0503020204020204" pitchFamily="34" charset="0"/>
              </a:rPr>
              <a:t>Por favor, coméntele a su Médico si hay algo que le tenga temor o le preocupa o si no está segura sobre lo que significa algo. </a:t>
            </a:r>
          </a:p>
          <a:p>
            <a:pPr marL="0" indent="0">
              <a:lnSpc>
                <a:spcPct val="150000"/>
              </a:lnSpc>
              <a:buNone/>
            </a:pPr>
            <a:endParaRPr lang="es-MX" sz="1200" dirty="0">
              <a:latin typeface="Corbel" panose="020B0503020204020204" pitchFamily="34" charset="0"/>
            </a:endParaRPr>
          </a:p>
          <a:p>
            <a:pPr marL="0" indent="0">
              <a:lnSpc>
                <a:spcPct val="150000"/>
              </a:lnSpc>
              <a:buNone/>
            </a:pPr>
            <a:endParaRPr lang="es-MX" sz="1200" dirty="0">
              <a:latin typeface="Corbel" panose="020B0503020204020204" pitchFamily="34" charset="0"/>
            </a:endParaRPr>
          </a:p>
          <a:p>
            <a:pPr marL="0" indent="0">
              <a:buNone/>
            </a:pPr>
            <a:endParaRPr lang="es-MX" sz="1200" dirty="0">
              <a:latin typeface="Corbel" panose="020B0503020204020204" pitchFamily="34" charset="0"/>
            </a:endParaRPr>
          </a:p>
          <a:p>
            <a:pPr marL="0" indent="0">
              <a:lnSpc>
                <a:spcPct val="150000"/>
              </a:lnSpc>
              <a:buNone/>
            </a:pPr>
            <a:endParaRPr lang="es-MX" sz="1200" dirty="0">
              <a:latin typeface="Corbel" panose="020B0503020204020204" pitchFamily="34" charset="0"/>
            </a:endParaRPr>
          </a:p>
          <a:p>
            <a:pPr marL="0" indent="0">
              <a:buNone/>
            </a:pPr>
            <a:endParaRPr lang="es-MX" sz="1200" dirty="0">
              <a:latin typeface="Corbel" panose="020B0503020204020204" pitchFamily="34" charset="0"/>
            </a:endParaRPr>
          </a:p>
          <a:p>
            <a:pPr marL="0" indent="0">
              <a:buNone/>
            </a:pPr>
            <a:endParaRPr lang="es-MX" sz="12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20</a:t>
            </a:fld>
            <a:endParaRPr lang="es-MX" dirty="0"/>
          </a:p>
        </p:txBody>
      </p:sp>
      <p:sp>
        <p:nvSpPr>
          <p:cNvPr id="7" name="Rectangle 6"/>
          <p:cNvSpPr/>
          <p:nvPr/>
        </p:nvSpPr>
        <p:spPr>
          <a:xfrm>
            <a:off x="6840188" y="3708399"/>
            <a:ext cx="5316250" cy="285462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MX" sz="1300" b="1" dirty="0">
                <a:latin typeface="Corbel" panose="020B0503020204020204" pitchFamily="34" charset="0"/>
              </a:rPr>
              <a:t>Glosario del cuidado del cuello uterino</a:t>
            </a:r>
          </a:p>
          <a:p>
            <a:endParaRPr lang="es-MX" sz="1050" dirty="0">
              <a:latin typeface="Corbel" panose="020B0503020204020204" pitchFamily="34" charset="0"/>
            </a:endParaRPr>
          </a:p>
          <a:p>
            <a:r>
              <a:rPr lang="es-MX" sz="1300" dirty="0">
                <a:latin typeface="Corbel" panose="020B0503020204020204" pitchFamily="34" charset="0"/>
              </a:rPr>
              <a:t>Colposcopía: Le ofrece a su Médico una mejor observación de su cuello uterino, dado que utiliza un instrumento llamado colposcopio mediante el cual ilumina y agranda su cuello uterino. Si se observa un área anormal, se le realizará una biopsia.</a:t>
            </a:r>
          </a:p>
          <a:p>
            <a:endParaRPr lang="es-MX" sz="800" dirty="0">
              <a:latin typeface="Corbel" panose="020B0503020204020204" pitchFamily="34" charset="0"/>
            </a:endParaRPr>
          </a:p>
          <a:p>
            <a:r>
              <a:rPr lang="es-MX" sz="1300" dirty="0">
                <a:latin typeface="Corbel" panose="020B0503020204020204" pitchFamily="34" charset="0"/>
              </a:rPr>
              <a:t>Histerectomía: Extracción del útero. </a:t>
            </a:r>
          </a:p>
          <a:p>
            <a:endParaRPr lang="es-MX" sz="800" dirty="0">
              <a:latin typeface="Corbel" panose="020B0503020204020204" pitchFamily="34" charset="0"/>
            </a:endParaRPr>
          </a:p>
          <a:p>
            <a:r>
              <a:rPr lang="es-MX" sz="1300" dirty="0">
                <a:latin typeface="Corbel" panose="020B0503020204020204" pitchFamily="34" charset="0"/>
              </a:rPr>
              <a:t>Procedimiento de escisión electroquirúrgica con asa (LEEP): un asa de alambre delgado que transmite una corriente eléctrica y extrae las áreas anormales del cuello uterino.</a:t>
            </a:r>
          </a:p>
          <a:p>
            <a:endParaRPr lang="es-MX" sz="800" dirty="0">
              <a:latin typeface="Corbel" panose="020B0503020204020204" pitchFamily="34" charset="0"/>
            </a:endParaRPr>
          </a:p>
          <a:p>
            <a:r>
              <a:rPr lang="es-MX" sz="1300" dirty="0">
                <a:latin typeface="Corbel" panose="020B0503020204020204" pitchFamily="34" charset="0"/>
              </a:rPr>
              <a:t>Conización: Se extrae una porción de tejido en forma de cono del cuello uterino que contiene las células anormales.</a:t>
            </a:r>
          </a:p>
        </p:txBody>
      </p:sp>
      <p:sp>
        <p:nvSpPr>
          <p:cNvPr id="5" name="Rectangle 4"/>
          <p:cNvSpPr/>
          <p:nvPr/>
        </p:nvSpPr>
        <p:spPr>
          <a:xfrm>
            <a:off x="10617200" y="6648949"/>
            <a:ext cx="1742823" cy="253916"/>
          </a:xfrm>
          <a:prstGeom prst="rect">
            <a:avLst/>
          </a:prstGeom>
        </p:spPr>
        <p:txBody>
          <a:bodyPr wrap="square">
            <a:spAutoFit/>
          </a:bodyPr>
          <a:lstStyle/>
          <a:p>
            <a:r>
              <a:rPr lang="es-MX" sz="1050" dirty="0"/>
              <a:t>Imagen cortesía de ACOG</a:t>
            </a:r>
          </a:p>
        </p:txBody>
      </p:sp>
      <p:pic>
        <p:nvPicPr>
          <p:cNvPr id="6" name="Picture 5"/>
          <p:cNvPicPr>
            <a:picLocks noChangeAspect="1"/>
          </p:cNvPicPr>
          <p:nvPr/>
        </p:nvPicPr>
        <p:blipFill>
          <a:blip r:embed="rId2"/>
          <a:stretch>
            <a:fillRect/>
          </a:stretch>
        </p:blipFill>
        <p:spPr>
          <a:xfrm>
            <a:off x="7537114" y="1065515"/>
            <a:ext cx="3781126" cy="25219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05446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6" y="164004"/>
            <a:ext cx="8596668" cy="989144"/>
          </a:xfrm>
        </p:spPr>
        <p:txBody>
          <a:bodyPr>
            <a:normAutofit/>
          </a:bodyPr>
          <a:lstStyle/>
          <a:p>
            <a:r>
              <a:rPr lang="es-MX" b="1" dirty="0"/>
              <a:t>Signos del </a:t>
            </a:r>
            <a:r>
              <a:rPr lang="es-MX" smtClean="0"/>
              <a:t>C</a:t>
            </a:r>
            <a:r>
              <a:rPr lang="es-MX" b="1" dirty="0"/>
              <a:t>áncer de cuello uterino</a:t>
            </a:r>
          </a:p>
        </p:txBody>
      </p:sp>
      <p:sp>
        <p:nvSpPr>
          <p:cNvPr id="3" name="Rectangle 2"/>
          <p:cNvSpPr/>
          <p:nvPr/>
        </p:nvSpPr>
        <p:spPr>
          <a:xfrm>
            <a:off x="322386" y="1026457"/>
            <a:ext cx="9076232" cy="5170646"/>
          </a:xfrm>
          <a:prstGeom prst="rect">
            <a:avLst/>
          </a:prstGeom>
        </p:spPr>
        <p:txBody>
          <a:bodyPr wrap="square">
            <a:spAutoFit/>
          </a:bodyPr>
          <a:lstStyle/>
          <a:p>
            <a:r>
              <a:rPr lang="es-MX" sz="1600" b="1" dirty="0">
                <a:latin typeface="Corbel" panose="020B0503020204020204" pitchFamily="34" charset="0"/>
              </a:rPr>
              <a:t>Nota: ¡Las mujeres con cánceres de cuello uterino tempranos y pre-cánceres de cuello uterino generalmente </a:t>
            </a:r>
            <a:r>
              <a:rPr lang="es-MX" sz="1600" b="1" u="sng" dirty="0">
                <a:latin typeface="Corbel" panose="020B0503020204020204" pitchFamily="34" charset="0"/>
              </a:rPr>
              <a:t>no</a:t>
            </a:r>
            <a:r>
              <a:rPr lang="es-MX" sz="1600" b="1" dirty="0">
                <a:latin typeface="Corbel" panose="020B0503020204020204" pitchFamily="34" charset="0"/>
              </a:rPr>
              <a:t> tienen síntomas!</a:t>
            </a:r>
            <a:endParaRPr lang="es-MX" sz="1600" dirty="0">
              <a:latin typeface="Corbel" panose="020B0503020204020204" pitchFamily="34" charset="0"/>
            </a:endParaRPr>
          </a:p>
          <a:p>
            <a:r>
              <a:rPr lang="es-MX" sz="1600" i="1" dirty="0">
                <a:latin typeface="Corbel" panose="020B0503020204020204" pitchFamily="34" charset="0"/>
              </a:rPr>
              <a:t>Es por ello que los exámenes programados con regularidad son esenciales. Asegúrese de realizarse un examen ginecológico una vez al año.</a:t>
            </a:r>
          </a:p>
          <a:p>
            <a:endParaRPr lang="es-MX" sz="1400" b="1" dirty="0">
              <a:latin typeface="Corbel" panose="020B0503020204020204" pitchFamily="34" charset="0"/>
            </a:endParaRPr>
          </a:p>
          <a:p>
            <a:pPr>
              <a:lnSpc>
                <a:spcPct val="150000"/>
              </a:lnSpc>
            </a:pPr>
            <a:r>
              <a:rPr lang="es-MX" sz="1400" dirty="0">
                <a:latin typeface="Corbel" panose="020B0503020204020204" pitchFamily="34" charset="0"/>
              </a:rPr>
              <a:t>Recuerde: el cáncer de cuello uterino comienza cuando las células en él crecen sin control.</a:t>
            </a:r>
          </a:p>
          <a:p>
            <a:pPr>
              <a:lnSpc>
                <a:spcPct val="150000"/>
              </a:lnSpc>
            </a:pPr>
            <a:endParaRPr lang="es-MX" sz="1400" dirty="0">
              <a:latin typeface="Corbel" panose="020B0503020204020204" pitchFamily="34" charset="0"/>
            </a:endParaRPr>
          </a:p>
          <a:p>
            <a:pPr>
              <a:lnSpc>
                <a:spcPct val="150000"/>
              </a:lnSpc>
            </a:pPr>
            <a:r>
              <a:rPr lang="es-MX" sz="1400" b="1" dirty="0">
                <a:latin typeface="Corbel" panose="020B0503020204020204" pitchFamily="34" charset="0"/>
              </a:rPr>
              <a:t>Los síntomas, a menudo, no comienzan hasta que el cáncer crece en un tejido próximo. </a:t>
            </a:r>
          </a:p>
          <a:p>
            <a:pPr>
              <a:lnSpc>
                <a:spcPct val="150000"/>
              </a:lnSpc>
            </a:pPr>
            <a:r>
              <a:rPr lang="es-MX" sz="1400" dirty="0">
                <a:latin typeface="Corbel" panose="020B0503020204020204" pitchFamily="34" charset="0"/>
              </a:rPr>
              <a:t>Cuando sucede esto, los síntomas comunes son:</a:t>
            </a:r>
          </a:p>
          <a:p>
            <a:pPr marL="342900" indent="-342900">
              <a:lnSpc>
                <a:spcPct val="150000"/>
              </a:lnSpc>
              <a:buFont typeface="Wingdings" panose="05000000000000000000" pitchFamily="2" charset="2"/>
              <a:buChar char="q"/>
            </a:pPr>
            <a:r>
              <a:rPr lang="es-MX" sz="1400" dirty="0">
                <a:latin typeface="Corbel" panose="020B0503020204020204" pitchFamily="34" charset="0"/>
              </a:rPr>
              <a:t>Sangrado anormal</a:t>
            </a:r>
          </a:p>
          <a:p>
            <a:pPr marL="342900" indent="-342900">
              <a:lnSpc>
                <a:spcPct val="150000"/>
              </a:lnSpc>
              <a:buFont typeface="Wingdings" panose="05000000000000000000" pitchFamily="2" charset="2"/>
              <a:buChar char="q"/>
            </a:pPr>
            <a:r>
              <a:rPr lang="es-MX" sz="1400" dirty="0">
                <a:latin typeface="Corbel" panose="020B0503020204020204" pitchFamily="34" charset="0"/>
              </a:rPr>
              <a:t>Dolor pélvico no relacionado con su ciclo menstrual</a:t>
            </a:r>
          </a:p>
          <a:p>
            <a:pPr marL="342900" indent="-342900">
              <a:lnSpc>
                <a:spcPct val="150000"/>
              </a:lnSpc>
              <a:buFont typeface="Wingdings" panose="05000000000000000000" pitchFamily="2" charset="2"/>
              <a:buChar char="q"/>
            </a:pPr>
            <a:r>
              <a:rPr lang="es-MX" sz="1400" dirty="0">
                <a:latin typeface="Corbel" panose="020B0503020204020204" pitchFamily="34" charset="0"/>
              </a:rPr>
              <a:t>Flujo fuerte o inusual, que puede ser acuoso, denso o, posiblemente, con mal olor</a:t>
            </a:r>
          </a:p>
          <a:p>
            <a:pPr marL="342900" indent="-342900">
              <a:lnSpc>
                <a:spcPct val="150000"/>
              </a:lnSpc>
              <a:buFont typeface="Wingdings" panose="05000000000000000000" pitchFamily="2" charset="2"/>
              <a:buChar char="q"/>
            </a:pPr>
            <a:r>
              <a:rPr lang="es-MX" sz="1400" dirty="0">
                <a:latin typeface="Corbel" panose="020B0503020204020204" pitchFamily="34" charset="0"/>
              </a:rPr>
              <a:t>Aumento de la frecuencia urinaria</a:t>
            </a:r>
          </a:p>
          <a:p>
            <a:pPr marL="342900" indent="-342900">
              <a:lnSpc>
                <a:spcPct val="150000"/>
              </a:lnSpc>
              <a:buFont typeface="Wingdings" panose="05000000000000000000" pitchFamily="2" charset="2"/>
              <a:buChar char="q"/>
            </a:pPr>
            <a:r>
              <a:rPr lang="es-MX" sz="1400" dirty="0">
                <a:latin typeface="Corbel" panose="020B0503020204020204" pitchFamily="34" charset="0"/>
              </a:rPr>
              <a:t>Dolor durante la micción o dificultad al orinar</a:t>
            </a:r>
          </a:p>
          <a:p>
            <a:pPr>
              <a:lnSpc>
                <a:spcPct val="150000"/>
              </a:lnSpc>
            </a:pPr>
            <a:endParaRPr lang="es-MX" sz="1400" dirty="0">
              <a:latin typeface="Corbel" panose="020B0503020204020204" pitchFamily="34" charset="0"/>
            </a:endParaRPr>
          </a:p>
          <a:p>
            <a:pPr>
              <a:lnSpc>
                <a:spcPct val="150000"/>
              </a:lnSpc>
            </a:pPr>
            <a:endParaRPr lang="es-MX" sz="1400" dirty="0">
              <a:latin typeface="Corbel" panose="020B0503020204020204" pitchFamily="34" charset="0"/>
            </a:endParaRPr>
          </a:p>
          <a:p>
            <a:pPr>
              <a:lnSpc>
                <a:spcPct val="150000"/>
              </a:lnSpc>
            </a:pPr>
            <a:r>
              <a:rPr lang="es-MX" sz="1400" b="1" dirty="0">
                <a:latin typeface="Corbel" panose="020B0503020204020204" pitchFamily="34" charset="0"/>
              </a:rPr>
              <a:t>Si usted ha tenido cualquiera de estos síntomas, consulte a un profesional de la salud de inmediato.</a:t>
            </a:r>
          </a:p>
        </p:txBody>
      </p:sp>
      <p:sp>
        <p:nvSpPr>
          <p:cNvPr id="5" name="Slide Number Placeholder 4"/>
          <p:cNvSpPr>
            <a:spLocks noGrp="1"/>
          </p:cNvSpPr>
          <p:nvPr>
            <p:ph type="sldNum" sz="quarter" idx="12"/>
          </p:nvPr>
        </p:nvSpPr>
        <p:spPr/>
        <p:txBody>
          <a:bodyPr/>
          <a:lstStyle/>
          <a:p>
            <a:fld id="{519954A3-9DFD-4C44-94BA-B95130A3BA1C}" type="slidenum">
              <a:rPr lang="en-US" smtClean="0"/>
              <a:t>21</a:t>
            </a:fld>
            <a:endParaRPr lang="es-MX" dirty="0"/>
          </a:p>
        </p:txBody>
      </p:sp>
      <p:grpSp>
        <p:nvGrpSpPr>
          <p:cNvPr id="7" name="Group 6"/>
          <p:cNvGrpSpPr/>
          <p:nvPr/>
        </p:nvGrpSpPr>
        <p:grpSpPr>
          <a:xfrm>
            <a:off x="9080571" y="3732826"/>
            <a:ext cx="2638958" cy="3052464"/>
            <a:chOff x="9017471" y="3313474"/>
            <a:chExt cx="2638958" cy="3052464"/>
          </a:xfrm>
        </p:grpSpPr>
        <p:pic>
          <p:nvPicPr>
            <p:cNvPr id="31" name="Picture 30"/>
            <p:cNvPicPr>
              <a:picLocks noChangeAspect="1"/>
            </p:cNvPicPr>
            <p:nvPr/>
          </p:nvPicPr>
          <p:blipFill rotWithShape="1">
            <a:blip r:embed="rId2"/>
            <a:srcRect l="13689" t="187" r="18553" b="15324"/>
            <a:stretch/>
          </p:blipFill>
          <p:spPr>
            <a:xfrm>
              <a:off x="9017471" y="3313474"/>
              <a:ext cx="2638958" cy="3052464"/>
            </a:xfrm>
            <a:prstGeom prst="rect">
              <a:avLst/>
            </a:prstGeom>
            <a:solidFill>
              <a:schemeClr val="bg1"/>
            </a:solidFill>
            <a:ln w="38100">
              <a:solidFill>
                <a:schemeClr val="accent1"/>
              </a:solidFill>
            </a:ln>
          </p:spPr>
        </p:pic>
        <p:sp>
          <p:nvSpPr>
            <p:cNvPr id="29" name="Rectangle 28"/>
            <p:cNvSpPr/>
            <p:nvPr/>
          </p:nvSpPr>
          <p:spPr>
            <a:xfrm>
              <a:off x="9017471" y="5809070"/>
              <a:ext cx="2638958" cy="504625"/>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Sangrado anormal o flujo inusual </a:t>
              </a:r>
              <a:endParaRPr lang="es-MX" sz="1200" b="1" dirty="0" smtClean="0">
                <a:latin typeface="Calibri" panose="020F0502020204030204" pitchFamily="34" charset="0"/>
              </a:endParaRPr>
            </a:p>
            <a:p>
              <a:pPr algn="ctr">
                <a:lnSpc>
                  <a:spcPct val="115000"/>
                </a:lnSpc>
              </a:pPr>
              <a:r>
                <a:rPr lang="es-MX" sz="1200" b="1" dirty="0" smtClean="0">
                  <a:latin typeface="Calibri" panose="020F0502020204030204" pitchFamily="34" charset="0"/>
                </a:rPr>
                <a:t>de </a:t>
              </a:r>
              <a:r>
                <a:rPr lang="es-MX" sz="1200" b="1" dirty="0">
                  <a:latin typeface="Calibri" panose="020F0502020204030204" pitchFamily="34" charset="0"/>
                </a:rPr>
                <a:t>la vagina</a:t>
              </a: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7349084" y="1949254"/>
            <a:ext cx="2638958" cy="2871451"/>
            <a:chOff x="7839357" y="729762"/>
            <a:chExt cx="2638958" cy="2442760"/>
          </a:xfrm>
        </p:grpSpPr>
        <p:pic>
          <p:nvPicPr>
            <p:cNvPr id="22" name="Picture 21"/>
            <p:cNvPicPr>
              <a:picLocks noChangeAspect="1"/>
            </p:cNvPicPr>
            <p:nvPr/>
          </p:nvPicPr>
          <p:blipFill rotWithShape="1">
            <a:blip r:embed="rId3"/>
            <a:srcRect b="15138"/>
            <a:stretch/>
          </p:blipFill>
          <p:spPr>
            <a:xfrm>
              <a:off x="7839357" y="729762"/>
              <a:ext cx="2638958" cy="2433136"/>
            </a:xfrm>
            <a:prstGeom prst="rect">
              <a:avLst/>
            </a:prstGeom>
            <a:solidFill>
              <a:schemeClr val="bg1"/>
            </a:solidFill>
            <a:ln w="38100">
              <a:solidFill>
                <a:schemeClr val="accent1"/>
              </a:solidFill>
            </a:ln>
          </p:spPr>
        </p:pic>
        <p:sp>
          <p:nvSpPr>
            <p:cNvPr id="25" name="Rectangle 24"/>
            <p:cNvSpPr/>
            <p:nvPr/>
          </p:nvSpPr>
          <p:spPr>
            <a:xfrm>
              <a:off x="7848148" y="2572165"/>
              <a:ext cx="2630167" cy="600357"/>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Dolor o dificultar al orinar o dolor durante el acto sexual.</a:t>
              </a:r>
              <a:endParaRPr lang="es-MX" sz="1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35456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13" y="195142"/>
            <a:ext cx="8596668" cy="1320800"/>
          </a:xfrm>
        </p:spPr>
        <p:txBody>
          <a:bodyPr/>
          <a:lstStyle/>
          <a:p>
            <a:r>
              <a:rPr lang="es-MX" smtClean="0"/>
              <a:t>Tipos de cáncer de cuello uterino</a:t>
            </a:r>
          </a:p>
        </p:txBody>
      </p:sp>
      <p:sp>
        <p:nvSpPr>
          <p:cNvPr id="3" name="Content Placeholder 2"/>
          <p:cNvSpPr>
            <a:spLocks noGrp="1"/>
          </p:cNvSpPr>
          <p:nvPr>
            <p:ph idx="1"/>
          </p:nvPr>
        </p:nvSpPr>
        <p:spPr>
          <a:xfrm>
            <a:off x="321713" y="855542"/>
            <a:ext cx="6633002" cy="3880773"/>
          </a:xfrm>
        </p:spPr>
        <p:txBody>
          <a:bodyPr>
            <a:noAutofit/>
          </a:bodyPr>
          <a:lstStyle/>
          <a:p>
            <a:pPr marL="0" indent="0">
              <a:lnSpc>
                <a:spcPct val="150000"/>
              </a:lnSpc>
              <a:buNone/>
            </a:pPr>
            <a:r>
              <a:rPr lang="es-MX" sz="1400" b="1" dirty="0">
                <a:latin typeface="Corbel" panose="020B0503020204020204" pitchFamily="34" charset="0"/>
              </a:rPr>
              <a:t>El tipo más común de cáncer de cuello uterino es el </a:t>
            </a:r>
            <a:r>
              <a:rPr lang="es-MX" sz="1400" b="1" i="1" dirty="0">
                <a:latin typeface="Corbel" panose="020B0503020204020204" pitchFamily="34" charset="0"/>
              </a:rPr>
              <a:t>carcinoma de células escamosas</a:t>
            </a:r>
            <a:r>
              <a:rPr lang="es-MX" sz="1400" b="1" dirty="0">
                <a:latin typeface="Corbel" panose="020B0503020204020204" pitchFamily="34" charset="0"/>
              </a:rPr>
              <a:t>.</a:t>
            </a:r>
          </a:p>
          <a:p>
            <a:pPr>
              <a:lnSpc>
                <a:spcPct val="150000"/>
              </a:lnSpc>
            </a:pPr>
            <a:r>
              <a:rPr lang="es-MX" sz="1300" dirty="0">
                <a:latin typeface="Corbel" panose="020B0503020204020204" pitchFamily="34" charset="0"/>
              </a:rPr>
              <a:t>Las células escamosas son células delgadas y planas cuyo aspecto es similar a las escamas de los peces, y se encuentran en el tejido que forman la superficie de la piel.</a:t>
            </a:r>
          </a:p>
          <a:p>
            <a:pPr>
              <a:lnSpc>
                <a:spcPct val="150000"/>
              </a:lnSpc>
            </a:pPr>
            <a:r>
              <a:rPr lang="es-MX" sz="1300" dirty="0">
                <a:latin typeface="Corbel" panose="020B0503020204020204" pitchFamily="34" charset="0"/>
              </a:rPr>
              <a:t>Las células escamosas justo a la entrada del cuello uterino, en la </a:t>
            </a:r>
            <a:r>
              <a:rPr lang="es-MX" sz="1300" dirty="0" smtClean="0">
                <a:latin typeface="Corbel" panose="020B0503020204020204" pitchFamily="34" charset="0"/>
              </a:rPr>
              <a:t>capa </a:t>
            </a:r>
            <a:r>
              <a:rPr lang="es-MX" sz="1300" dirty="0">
                <a:latin typeface="Corbel" panose="020B0503020204020204" pitchFamily="34" charset="0"/>
              </a:rPr>
              <a:t>más externa de la piel, son más susceptibles a ser infectadas por el </a:t>
            </a:r>
            <a:r>
              <a:rPr lang="es-MX" sz="1300" i="1" dirty="0">
                <a:latin typeface="Corbel" panose="020B0503020204020204" pitchFamily="34" charset="0"/>
              </a:rPr>
              <a:t>virus del papiloma humano </a:t>
            </a:r>
            <a:r>
              <a:rPr lang="es-MX" sz="1300" dirty="0">
                <a:latin typeface="Corbel" panose="020B0503020204020204" pitchFamily="34" charset="0"/>
              </a:rPr>
              <a:t>(VPH). </a:t>
            </a:r>
          </a:p>
          <a:p>
            <a:pPr>
              <a:lnSpc>
                <a:spcPct val="150000"/>
              </a:lnSpc>
            </a:pPr>
            <a:r>
              <a:rPr lang="es-MX" sz="1300" dirty="0">
                <a:latin typeface="Corbel" panose="020B0503020204020204" pitchFamily="34" charset="0"/>
              </a:rPr>
              <a:t>Es por ello que le realizamos el examen de Pap y analizaremos los resultados del examen con usted.</a:t>
            </a:r>
          </a:p>
          <a:p>
            <a:pPr marL="0" indent="0">
              <a:lnSpc>
                <a:spcPct val="150000"/>
              </a:lnSpc>
              <a:buNone/>
            </a:pPr>
            <a:endParaRPr lang="es-MX" sz="1200" dirty="0">
              <a:latin typeface="Corbel" panose="020B0503020204020204" pitchFamily="34" charset="0"/>
            </a:endParaRPr>
          </a:p>
          <a:p>
            <a:pPr>
              <a:lnSpc>
                <a:spcPct val="150000"/>
              </a:lnSpc>
            </a:pPr>
            <a:endParaRPr lang="es-MX" sz="1200" dirty="0"/>
          </a:p>
        </p:txBody>
      </p:sp>
      <p:sp>
        <p:nvSpPr>
          <p:cNvPr id="4" name="Slide Number Placeholder 3"/>
          <p:cNvSpPr>
            <a:spLocks noGrp="1"/>
          </p:cNvSpPr>
          <p:nvPr>
            <p:ph type="sldNum" sz="quarter" idx="12"/>
          </p:nvPr>
        </p:nvSpPr>
        <p:spPr/>
        <p:txBody>
          <a:bodyPr/>
          <a:lstStyle/>
          <a:p>
            <a:fld id="{519954A3-9DFD-4C44-94BA-B95130A3BA1C}" type="slidenum">
              <a:rPr lang="en-US" smtClean="0"/>
              <a:t>22</a:t>
            </a:fld>
            <a:endParaRPr lang="es-MX" dirty="0"/>
          </a:p>
        </p:txBody>
      </p:sp>
      <p:pic>
        <p:nvPicPr>
          <p:cNvPr id="6" name="Picture 5"/>
          <p:cNvPicPr>
            <a:picLocks noChangeAspect="1"/>
          </p:cNvPicPr>
          <p:nvPr/>
        </p:nvPicPr>
        <p:blipFill rotWithShape="1">
          <a:blip r:embed="rId2"/>
          <a:srcRect l="49376"/>
          <a:stretch/>
        </p:blipFill>
        <p:spPr>
          <a:xfrm>
            <a:off x="7060224" y="550014"/>
            <a:ext cx="4934814" cy="5491348"/>
          </a:xfrm>
          <a:prstGeom prst="rect">
            <a:avLst/>
          </a:prstGeom>
          <a:ln w="38100">
            <a:solidFill>
              <a:schemeClr val="accent1"/>
            </a:solidFill>
          </a:ln>
        </p:spPr>
      </p:pic>
      <p:pic>
        <p:nvPicPr>
          <p:cNvPr id="9" name="Picture 8"/>
          <p:cNvPicPr>
            <a:picLocks noChangeAspect="1"/>
          </p:cNvPicPr>
          <p:nvPr/>
        </p:nvPicPr>
        <p:blipFill>
          <a:blip r:embed="rId3"/>
          <a:stretch>
            <a:fillRect/>
          </a:stretch>
        </p:blipFill>
        <p:spPr>
          <a:xfrm>
            <a:off x="1818639" y="3597361"/>
            <a:ext cx="3841379" cy="2565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bject 17"/>
          <p:cNvSpPr txBox="1"/>
          <p:nvPr/>
        </p:nvSpPr>
        <p:spPr>
          <a:xfrm>
            <a:off x="6947065" y="6172200"/>
            <a:ext cx="5142016" cy="501732"/>
          </a:xfrm>
          <a:prstGeom prst="rect">
            <a:avLst/>
          </a:prstGeom>
        </p:spPr>
        <p:txBody>
          <a:bodyPr vert="horz" wrap="square" lIns="0" tIns="0" rIns="0" bIns="0" rtlCol="0">
            <a:noAutofit/>
          </a:bodyPr>
          <a:lstStyle/>
          <a:p>
            <a:pPr marL="12700">
              <a:lnSpc>
                <a:spcPts val="1200"/>
              </a:lnSpc>
            </a:pPr>
            <a:r>
              <a:rPr lang="es-MX" sz="1000" spc="-10" dirty="0" smtClean="0"/>
              <a:t>Fuente </a:t>
            </a:r>
            <a:r>
              <a:rPr lang="es-MX" sz="1000" spc="-10" dirty="0"/>
              <a:t>de la imagen</a:t>
            </a:r>
            <a:r>
              <a:rPr lang="es-MX" sz="1000" spc="-5" dirty="0"/>
              <a:t>:</a:t>
            </a:r>
            <a:r>
              <a:rPr lang="es-MX" dirty="0" smtClean="0"/>
              <a:t> </a:t>
            </a:r>
            <a:r>
              <a:rPr lang="es-MX" sz="1000" spc="-5" dirty="0">
                <a:hlinkClick r:id="rId4"/>
              </a:rPr>
              <a:t>http</a:t>
            </a:r>
            <a:r>
              <a:rPr lang="es-MX" sz="1000" dirty="0">
                <a:hlinkClick r:id="rId4"/>
              </a:rPr>
              <a:t>s</a:t>
            </a:r>
            <a:r>
              <a:rPr lang="es-MX" sz="1000" spc="-5" dirty="0">
                <a:hlinkClick r:id="rId4"/>
              </a:rPr>
              <a:t>://www.</a:t>
            </a:r>
            <a:r>
              <a:rPr lang="es-MX" sz="1000" spc="-15" dirty="0">
                <a:hlinkClick r:id="rId4"/>
              </a:rPr>
              <a:t>c</a:t>
            </a:r>
            <a:r>
              <a:rPr lang="es-MX" sz="1000" spc="-5" dirty="0">
                <a:hlinkClick r:id="rId4"/>
              </a:rPr>
              <a:t>a</a:t>
            </a:r>
            <a:r>
              <a:rPr lang="es-MX" sz="1000" spc="-10" dirty="0">
                <a:hlinkClick r:id="rId4"/>
              </a:rPr>
              <a:t>nce</a:t>
            </a:r>
            <a:r>
              <a:rPr lang="es-MX" sz="1000" spc="-5" dirty="0">
                <a:hlinkClick r:id="rId4"/>
              </a:rPr>
              <a:t>r.g</a:t>
            </a:r>
            <a:r>
              <a:rPr lang="es-MX" sz="1000" spc="-300" dirty="0">
                <a:hlinkClick r:id="rId4"/>
              </a:rPr>
              <a:t>o</a:t>
            </a:r>
            <a:r>
              <a:rPr lang="es-MX" sz="1350" spc="-270" baseline="21604" dirty="0">
                <a:solidFill>
                  <a:srgbClr val="90C225"/>
                </a:solidFill>
                <a:hlinkClick r:id="rId4"/>
              </a:rPr>
              <a:t>2</a:t>
            </a:r>
            <a:r>
              <a:rPr lang="es-MX" sz="1000" spc="-295" dirty="0">
                <a:hlinkClick r:id="rId4"/>
              </a:rPr>
              <a:t>v</a:t>
            </a:r>
            <a:r>
              <a:rPr lang="es-MX" sz="1350" spc="-270" baseline="21604" dirty="0">
                <a:solidFill>
                  <a:srgbClr val="90C225"/>
                </a:solidFill>
                <a:hlinkClick r:id="rId4"/>
              </a:rPr>
              <a:t>2</a:t>
            </a:r>
            <a:r>
              <a:rPr lang="es-MX" sz="1000" spc="-5" dirty="0">
                <a:hlinkClick r:id="rId4"/>
              </a:rPr>
              <a:t>/types</a:t>
            </a:r>
            <a:r>
              <a:rPr lang="es-MX" sz="1000" dirty="0">
                <a:hlinkClick r:id="rId4"/>
              </a:rPr>
              <a:t>/</a:t>
            </a:r>
            <a:r>
              <a:rPr lang="es-MX" sz="1000" spc="-10" dirty="0">
                <a:hlinkClick r:id="rId4"/>
              </a:rPr>
              <a:t>ce</a:t>
            </a:r>
            <a:r>
              <a:rPr lang="es-MX" sz="1000" spc="-5" dirty="0">
                <a:hlinkClick r:id="rId4"/>
              </a:rPr>
              <a:t>rv</a:t>
            </a:r>
            <a:r>
              <a:rPr lang="es-MX" sz="1000" spc="-10" dirty="0">
                <a:hlinkClick r:id="rId4"/>
              </a:rPr>
              <a:t>ic</a:t>
            </a:r>
            <a:r>
              <a:rPr lang="es-MX" sz="1000" spc="10" dirty="0">
                <a:hlinkClick r:id="rId4"/>
              </a:rPr>
              <a:t>a</a:t>
            </a:r>
            <a:r>
              <a:rPr lang="es-MX" sz="1000" spc="-10" dirty="0">
                <a:hlinkClick r:id="rId4"/>
              </a:rPr>
              <a:t>l</a:t>
            </a:r>
            <a:r>
              <a:rPr lang="es-MX" sz="1000" spc="-5" dirty="0">
                <a:hlinkClick r:id="rId4"/>
              </a:rPr>
              <a:t>/und</a:t>
            </a:r>
            <a:r>
              <a:rPr lang="es-MX" sz="1000" spc="-10" dirty="0">
                <a:hlinkClick r:id="rId4"/>
              </a:rPr>
              <a:t>e</a:t>
            </a:r>
            <a:r>
              <a:rPr lang="es-MX" sz="1000" spc="-5" dirty="0">
                <a:hlinkClick r:id="rId4"/>
              </a:rPr>
              <a:t>r</a:t>
            </a:r>
            <a:r>
              <a:rPr lang="es-MX" sz="1000" dirty="0">
                <a:hlinkClick r:id="rId4"/>
              </a:rPr>
              <a:t>s</a:t>
            </a:r>
            <a:r>
              <a:rPr lang="es-MX" sz="1000" spc="-5" dirty="0">
                <a:hlinkClick r:id="rId4"/>
              </a:rPr>
              <a:t>t</a:t>
            </a:r>
            <a:r>
              <a:rPr lang="es-MX" sz="1000" dirty="0">
                <a:hlinkClick r:id="rId4"/>
              </a:rPr>
              <a:t>a</a:t>
            </a:r>
            <a:r>
              <a:rPr lang="es-MX" sz="1000" spc="-10" dirty="0">
                <a:hlinkClick r:id="rId4"/>
              </a:rPr>
              <a:t>n</a:t>
            </a:r>
            <a:r>
              <a:rPr lang="es-MX" sz="1000" spc="-20" dirty="0">
                <a:hlinkClick r:id="rId4"/>
              </a:rPr>
              <a:t>d</a:t>
            </a:r>
            <a:r>
              <a:rPr lang="es-MX" sz="1000" spc="-10" dirty="0">
                <a:hlinkClick r:id="rId4"/>
              </a:rPr>
              <a:t>in</a:t>
            </a:r>
            <a:r>
              <a:rPr lang="es-MX" sz="1000" spc="5" dirty="0">
                <a:hlinkClick r:id="rId4"/>
              </a:rPr>
              <a:t>g</a:t>
            </a:r>
            <a:r>
              <a:rPr lang="es-MX" sz="1000" spc="-5" dirty="0">
                <a:hlinkClick r:id="rId4"/>
              </a:rPr>
              <a:t>-</a:t>
            </a:r>
            <a:r>
              <a:rPr lang="es-MX" sz="1000" dirty="0">
                <a:hlinkClick r:id="rId4"/>
              </a:rPr>
              <a:t>c</a:t>
            </a:r>
            <a:r>
              <a:rPr lang="es-MX" sz="1000" spc="-10" dirty="0">
                <a:hlinkClick r:id="rId4"/>
              </a:rPr>
              <a:t>e</a:t>
            </a:r>
            <a:r>
              <a:rPr lang="es-MX" sz="1000" spc="5" dirty="0">
                <a:hlinkClick r:id="rId4"/>
              </a:rPr>
              <a:t>r</a:t>
            </a:r>
            <a:r>
              <a:rPr lang="es-MX" sz="1000" spc="-10" dirty="0">
                <a:hlinkClick r:id="rId4"/>
              </a:rPr>
              <a:t>v</a:t>
            </a:r>
            <a:r>
              <a:rPr lang="es-MX" sz="1000" dirty="0">
                <a:hlinkClick r:id="rId4"/>
              </a:rPr>
              <a:t>i</a:t>
            </a:r>
            <a:r>
              <a:rPr lang="es-MX" sz="1000" spc="-10" dirty="0">
                <a:hlinkClick r:id="rId4"/>
              </a:rPr>
              <a:t>c</a:t>
            </a:r>
            <a:r>
              <a:rPr lang="es-MX" sz="1000" spc="-5" dirty="0">
                <a:hlinkClick r:id="rId4"/>
              </a:rPr>
              <a:t>al</a:t>
            </a:r>
            <a:r>
              <a:rPr lang="es-MX" sz="1000" spc="10" dirty="0">
                <a:hlinkClick r:id="rId4"/>
              </a:rPr>
              <a:t>-</a:t>
            </a:r>
            <a:r>
              <a:rPr lang="es-MX" sz="1000" dirty="0">
                <a:hlinkClick r:id="rId4"/>
              </a:rPr>
              <a:t>c</a:t>
            </a:r>
            <a:r>
              <a:rPr lang="es-MX" sz="1000" spc="-10" dirty="0">
                <a:hlinkClick r:id="rId4"/>
              </a:rPr>
              <a:t>hange</a:t>
            </a:r>
            <a:r>
              <a:rPr lang="es-MX" sz="1000" spc="-5" dirty="0">
                <a:hlinkClick r:id="rId4"/>
              </a:rPr>
              <a:t>s</a:t>
            </a:r>
            <a:endParaRPr lang="es-MX" sz="1000" dirty="0">
              <a:cs typeface="Corbel"/>
            </a:endParaRPr>
          </a:p>
        </p:txBody>
      </p:sp>
      <p:sp>
        <p:nvSpPr>
          <p:cNvPr id="10" name="TextBox 9"/>
          <p:cNvSpPr txBox="1"/>
          <p:nvPr/>
        </p:nvSpPr>
        <p:spPr>
          <a:xfrm>
            <a:off x="7071243" y="2319439"/>
            <a:ext cx="2062710" cy="822960"/>
          </a:xfrm>
          <a:prstGeom prst="rect">
            <a:avLst/>
          </a:prstGeom>
          <a:solidFill>
            <a:schemeClr val="bg1"/>
          </a:solidFill>
        </p:spPr>
        <p:txBody>
          <a:bodyPr wrap="square" rtlCol="0">
            <a:spAutoFit/>
          </a:bodyPr>
          <a:lstStyle/>
          <a:p>
            <a:r>
              <a:rPr lang="es-MX" sz="2000" b="1" spc="-10" dirty="0">
                <a:latin typeface="Corbel"/>
              </a:rPr>
              <a:t>Cuello de útero canceroso</a:t>
            </a:r>
            <a:r>
              <a:rPr lang="es-MX" sz="2000" b="1" dirty="0"/>
              <a:t> </a:t>
            </a:r>
            <a:endParaRPr lang="en-GB" sz="2000" b="1" dirty="0"/>
          </a:p>
        </p:txBody>
      </p:sp>
      <p:sp>
        <p:nvSpPr>
          <p:cNvPr id="11" name="TextBox 10"/>
          <p:cNvSpPr txBox="1"/>
          <p:nvPr/>
        </p:nvSpPr>
        <p:spPr>
          <a:xfrm>
            <a:off x="8229598" y="4965845"/>
            <a:ext cx="1752801" cy="914400"/>
          </a:xfrm>
          <a:prstGeom prst="rect">
            <a:avLst/>
          </a:prstGeom>
          <a:solidFill>
            <a:schemeClr val="bg1"/>
          </a:solidFill>
        </p:spPr>
        <p:txBody>
          <a:bodyPr wrap="square" rtlCol="0">
            <a:spAutoFit/>
          </a:bodyPr>
          <a:lstStyle/>
          <a:p>
            <a:pPr algn="ctr"/>
            <a:r>
              <a:rPr lang="es-MX" sz="2000" b="1" spc="-10" dirty="0">
                <a:latin typeface="Corbel"/>
              </a:rPr>
              <a:t>Cuello de útero normal</a:t>
            </a:r>
            <a:endParaRPr lang="en-GB" sz="2000" b="1" spc="-10" dirty="0">
              <a:latin typeface="Corbel"/>
            </a:endParaRPr>
          </a:p>
        </p:txBody>
      </p:sp>
      <p:sp>
        <p:nvSpPr>
          <p:cNvPr id="12" name="Rectangle 11"/>
          <p:cNvSpPr/>
          <p:nvPr/>
        </p:nvSpPr>
        <p:spPr>
          <a:xfrm>
            <a:off x="9773535" y="679276"/>
            <a:ext cx="1288973" cy="400110"/>
          </a:xfrm>
          <a:prstGeom prst="rect">
            <a:avLst/>
          </a:prstGeom>
          <a:solidFill>
            <a:schemeClr val="bg1"/>
          </a:solidFill>
        </p:spPr>
        <p:txBody>
          <a:bodyPr wrap="square">
            <a:spAutoFit/>
          </a:bodyPr>
          <a:lstStyle/>
          <a:p>
            <a:pPr algn="ctr"/>
            <a:r>
              <a:rPr lang="es-MX" sz="2000" b="1" spc="-10" dirty="0">
                <a:latin typeface="Corbel"/>
              </a:rPr>
              <a:t>Útero</a:t>
            </a:r>
            <a:endParaRPr lang="en-GB" sz="2000" b="1" spc="-10" dirty="0">
              <a:latin typeface="Corbel"/>
            </a:endParaRPr>
          </a:p>
        </p:txBody>
      </p:sp>
    </p:spTree>
    <p:extLst>
      <p:ext uri="{BB962C8B-B14F-4D97-AF65-F5344CB8AC3E}">
        <p14:creationId xmlns:p14="http://schemas.microsoft.com/office/powerpoint/2010/main" val="265730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normAutofit/>
          </a:bodyPr>
          <a:lstStyle/>
          <a:p>
            <a:r>
              <a:rPr lang="es-MX" dirty="0" smtClean="0"/>
              <a:t>Hechos sobre el Cáncer de cuello uterino</a:t>
            </a:r>
          </a:p>
        </p:txBody>
      </p:sp>
      <p:sp>
        <p:nvSpPr>
          <p:cNvPr id="3" name="Content Placeholder 2"/>
          <p:cNvSpPr>
            <a:spLocks noGrp="1"/>
          </p:cNvSpPr>
          <p:nvPr>
            <p:ph idx="1"/>
          </p:nvPr>
        </p:nvSpPr>
        <p:spPr>
          <a:xfrm>
            <a:off x="337089" y="930635"/>
            <a:ext cx="6539481" cy="5226638"/>
          </a:xfrm>
        </p:spPr>
        <p:txBody>
          <a:bodyPr>
            <a:noAutofit/>
          </a:bodyPr>
          <a:lstStyle/>
          <a:p>
            <a:pPr marL="0" indent="0">
              <a:buNone/>
            </a:pPr>
            <a:r>
              <a:rPr lang="es-MX" sz="1600" b="1" dirty="0">
                <a:latin typeface="Corbel" panose="020B0503020204020204" pitchFamily="34" charset="0"/>
              </a:rPr>
              <a:t>A los 50 años de edad, al menos 80 % de las mujeres habrán adquirido el virus del papiloma humano, también conocido como VPH. </a:t>
            </a:r>
          </a:p>
          <a:p>
            <a:r>
              <a:rPr lang="es-MX" sz="1400" dirty="0">
                <a:latin typeface="Corbel" panose="020B0503020204020204" pitchFamily="34" charset="0"/>
              </a:rPr>
              <a:t>Los hombres pueden contagiar a las mujeres y las mujeres pueden contagiar a los hombres.</a:t>
            </a:r>
          </a:p>
          <a:p>
            <a:r>
              <a:rPr lang="es-MX" sz="1400" dirty="0">
                <a:latin typeface="Corbel" panose="020B0503020204020204" pitchFamily="34" charset="0"/>
              </a:rPr>
              <a:t>La mayoría de las personas con VPH no tienen síntomas.</a:t>
            </a:r>
          </a:p>
          <a:p>
            <a:r>
              <a:rPr lang="es-MX" sz="1400" dirty="0">
                <a:latin typeface="Corbel" panose="020B0503020204020204" pitchFamily="34" charset="0"/>
              </a:rPr>
              <a:t>En la mayoría de los casos el VPH desaparece, pero las mujeres con VPH persistente están en riesgo de desarrollar cáncer.</a:t>
            </a:r>
          </a:p>
          <a:p>
            <a:endParaRPr lang="es-MX" sz="1200" dirty="0">
              <a:latin typeface="Corbel" panose="020B0503020204020204" pitchFamily="34" charset="0"/>
            </a:endParaRPr>
          </a:p>
          <a:p>
            <a:pPr marL="0" indent="0">
              <a:buNone/>
            </a:pPr>
            <a:r>
              <a:rPr lang="es-MX" sz="1200" b="1" dirty="0">
                <a:latin typeface="Corbel" panose="020B0503020204020204" pitchFamily="34" charset="0"/>
              </a:rPr>
              <a:t>¿</a:t>
            </a:r>
            <a:r>
              <a:rPr lang="es-MX" sz="1400" b="1" dirty="0">
                <a:latin typeface="Corbel" panose="020B0503020204020204" pitchFamily="34" charset="0"/>
              </a:rPr>
              <a:t>Qué puede hacer por su salud del cuello uterino?</a:t>
            </a:r>
          </a:p>
          <a:p>
            <a:r>
              <a:rPr lang="es-MX" sz="1400" dirty="0">
                <a:latin typeface="Corbel" panose="020B0503020204020204" pitchFamily="34" charset="0"/>
              </a:rPr>
              <a:t>Se recomienda realizarse un examen de Pap a partir de los 21 años.</a:t>
            </a:r>
          </a:p>
          <a:p>
            <a:r>
              <a:rPr lang="es-MX" sz="1400" dirty="0">
                <a:latin typeface="Corbel" panose="020B0503020204020204" pitchFamily="34" charset="0"/>
              </a:rPr>
              <a:t>Las mujeres entre 21 y 29 años deberían realizarse un examen de Pap cada 3 años.</a:t>
            </a:r>
          </a:p>
          <a:p>
            <a:r>
              <a:rPr lang="es-MX" sz="1400" dirty="0">
                <a:latin typeface="Corbel" panose="020B0503020204020204" pitchFamily="34" charset="0"/>
              </a:rPr>
              <a:t>Las mujeres entre 30 y 65 años deberían realizarse un examen de Pap y examen de VPH (de comprobación) cada 5 años. Es aceptable realizarse sólo un examen de Pap cada 3 años. </a:t>
            </a:r>
          </a:p>
          <a:p>
            <a:r>
              <a:rPr lang="es-MX" sz="1400" dirty="0" smtClean="0">
                <a:latin typeface="Corbel" panose="020B0503020204020204" pitchFamily="34" charset="0"/>
              </a:rPr>
              <a:t>Las </a:t>
            </a:r>
            <a:r>
              <a:rPr lang="es-MX" sz="1400" dirty="0">
                <a:latin typeface="Corbel" panose="020B0503020204020204" pitchFamily="34" charset="0"/>
              </a:rPr>
              <a:t>mujeres que tienen historial de cáncer de cuello uterino, están infectadas con el virus de inmunodeficiencia humana (VIH), tienen un sistema inmune debilitado, o que estuvieron expuestas a dietilestilbestrol (DES) antes del nacimiento pueden requerir un examen más frecuente</a:t>
            </a:r>
            <a:r>
              <a:rPr lang="es-MX" sz="1400" dirty="0" smtClean="0">
                <a:latin typeface="Corbel" panose="020B0503020204020204" pitchFamily="34" charset="0"/>
              </a:rPr>
              <a:t>.</a:t>
            </a:r>
            <a:endParaRPr lang="es-MX" sz="1400" dirty="0">
              <a:latin typeface="Corbel" panose="020B0503020204020204" pitchFamily="34" charset="0"/>
            </a:endParaRPr>
          </a:p>
          <a:p>
            <a:pPr marL="0" indent="0">
              <a:buNone/>
            </a:pPr>
            <a:r>
              <a:rPr lang="es-MX" sz="1400" b="1" dirty="0">
                <a:latin typeface="Corbel" panose="020B0503020204020204" pitchFamily="34" charset="0"/>
              </a:rPr>
              <a:t>¡Hable con su médico hoy sobre el examen de Pap y detección del VPH!</a:t>
            </a:r>
          </a:p>
          <a:p>
            <a:endParaRPr lang="es-MX" sz="14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23</a:t>
            </a:fld>
            <a:endParaRPr lang="es-MX" dirty="0"/>
          </a:p>
        </p:txBody>
      </p:sp>
      <p:pic>
        <p:nvPicPr>
          <p:cNvPr id="4" name="Picture 3"/>
          <p:cNvPicPr>
            <a:picLocks noChangeAspect="1"/>
          </p:cNvPicPr>
          <p:nvPr/>
        </p:nvPicPr>
        <p:blipFill>
          <a:blip r:embed="rId2"/>
          <a:stretch>
            <a:fillRect/>
          </a:stretch>
        </p:blipFill>
        <p:spPr>
          <a:xfrm>
            <a:off x="6876570" y="844550"/>
            <a:ext cx="4939510" cy="3290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7530950" y="4503655"/>
            <a:ext cx="3695849" cy="1169551"/>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MX" sz="1400" b="1" dirty="0">
                <a:latin typeface="Corbel" panose="020B0503020204020204" pitchFamily="34" charset="0"/>
              </a:rPr>
              <a:t>Nota importante sobre el VPH</a:t>
            </a:r>
          </a:p>
          <a:p>
            <a:pPr algn="ctr"/>
            <a:r>
              <a:rPr lang="es-MX" sz="1400" dirty="0">
                <a:latin typeface="Corbel" panose="020B0503020204020204" pitchFamily="34" charset="0"/>
              </a:rPr>
              <a:t>El VPH </a:t>
            </a:r>
            <a:r>
              <a:rPr lang="es-MX" sz="1400" u="sng" dirty="0">
                <a:latin typeface="Corbel" panose="020B0503020204020204" pitchFamily="34" charset="0"/>
              </a:rPr>
              <a:t>no</a:t>
            </a:r>
            <a:r>
              <a:rPr lang="es-MX" sz="1400" dirty="0">
                <a:latin typeface="Corbel" panose="020B0503020204020204" pitchFamily="34" charset="0"/>
              </a:rPr>
              <a:t> es lo mismo que el virus de inmunodeficiencia humana (VIH que causa SIDA) o virus del herpes simple (VHS, que causa úlceras bocales y herpes genital</a:t>
            </a:r>
            <a:r>
              <a:rPr lang="es-MX" sz="1400" dirty="0" smtClean="0">
                <a:latin typeface="Corbel" panose="020B0503020204020204" pitchFamily="34" charset="0"/>
              </a:rPr>
              <a:t>).</a:t>
            </a:r>
            <a:r>
              <a:rPr lang="es-MX" sz="1400" dirty="0">
                <a:latin typeface="Corbel" panose="020B0503020204020204" pitchFamily="34" charset="0"/>
              </a:rPr>
              <a:t> </a:t>
            </a:r>
          </a:p>
        </p:txBody>
      </p:sp>
    </p:spTree>
    <p:extLst>
      <p:ext uri="{BB962C8B-B14F-4D97-AF65-F5344CB8AC3E}">
        <p14:creationId xmlns:p14="http://schemas.microsoft.com/office/powerpoint/2010/main" val="1088425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56" y="205451"/>
            <a:ext cx="8596668" cy="656492"/>
          </a:xfrm>
        </p:spPr>
        <p:txBody>
          <a:bodyPr>
            <a:normAutofit fontScale="90000"/>
          </a:bodyPr>
          <a:lstStyle/>
          <a:p>
            <a:r>
              <a:rPr lang="es-MX" dirty="0" smtClean="0"/>
              <a:t>Más sobre el VPH y la salud del cuello uterino</a:t>
            </a:r>
          </a:p>
        </p:txBody>
      </p:sp>
      <p:sp>
        <p:nvSpPr>
          <p:cNvPr id="3" name="Content Placeholder 2"/>
          <p:cNvSpPr>
            <a:spLocks noGrp="1"/>
          </p:cNvSpPr>
          <p:nvPr>
            <p:ph idx="1"/>
          </p:nvPr>
        </p:nvSpPr>
        <p:spPr>
          <a:xfrm>
            <a:off x="444755" y="780364"/>
            <a:ext cx="9352387" cy="5608561"/>
          </a:xfrm>
        </p:spPr>
        <p:txBody>
          <a:bodyPr>
            <a:noAutofit/>
          </a:bodyPr>
          <a:lstStyle/>
          <a:p>
            <a:pPr marL="0" indent="0">
              <a:spcBef>
                <a:spcPts val="0"/>
              </a:spcBef>
              <a:buNone/>
            </a:pPr>
            <a:r>
              <a:rPr lang="es-MX" sz="1600" b="1" dirty="0">
                <a:latin typeface="Corbel" panose="020B0503020204020204" pitchFamily="34" charset="0"/>
              </a:rPr>
              <a:t>La mayoría de los cánceres de cuello uterino son causados por una infección persistente </a:t>
            </a:r>
            <a:r>
              <a:rPr lang="es-MX" sz="1600" b="1" dirty="0" smtClean="0">
                <a:latin typeface="Corbel" panose="020B0503020204020204" pitchFamily="34" charset="0"/>
              </a:rPr>
              <a:t>por el </a:t>
            </a:r>
            <a:r>
              <a:rPr lang="es-MX" sz="1600" b="1" dirty="0">
                <a:latin typeface="Corbel" panose="020B0503020204020204" pitchFamily="34" charset="0"/>
              </a:rPr>
              <a:t>virus de papiloma humano (VPH).</a:t>
            </a:r>
          </a:p>
          <a:p>
            <a:r>
              <a:rPr lang="es-MX" sz="1400" dirty="0">
                <a:latin typeface="Corbel" panose="020B0503020204020204" pitchFamily="34" charset="0"/>
              </a:rPr>
              <a:t>El VPH puede infectar las células en la superficie de la piel, los genitales, el ano, la </a:t>
            </a:r>
            <a:r>
              <a:rPr lang="es-MX" sz="1400" dirty="0" smtClean="0">
                <a:latin typeface="Corbel" panose="020B0503020204020204" pitchFamily="34" charset="0"/>
              </a:rPr>
              <a:t>boca </a:t>
            </a:r>
            <a:br>
              <a:rPr lang="es-MX" sz="1400" dirty="0" smtClean="0">
                <a:latin typeface="Corbel" panose="020B0503020204020204" pitchFamily="34" charset="0"/>
              </a:rPr>
            </a:br>
            <a:r>
              <a:rPr lang="es-MX" sz="1400" dirty="0" smtClean="0">
                <a:latin typeface="Corbel" panose="020B0503020204020204" pitchFamily="34" charset="0"/>
              </a:rPr>
              <a:t>y </a:t>
            </a:r>
            <a:r>
              <a:rPr lang="es-MX" sz="1400" dirty="0">
                <a:latin typeface="Corbel" panose="020B0503020204020204" pitchFamily="34" charset="0"/>
              </a:rPr>
              <a:t>la garganta.</a:t>
            </a:r>
          </a:p>
          <a:p>
            <a:r>
              <a:rPr lang="es-MX" sz="1400" dirty="0">
                <a:latin typeface="Corbel" panose="020B0503020204020204" pitchFamily="34" charset="0"/>
              </a:rPr>
              <a:t>La forma más común en la que el VPH se disemina es el contacto sexual, que incluye el </a:t>
            </a:r>
            <a:r>
              <a:rPr lang="es-MX" sz="1400" dirty="0" smtClean="0">
                <a:latin typeface="Corbel" panose="020B0503020204020204" pitchFamily="34" charset="0"/>
              </a:rPr>
              <a:t/>
            </a:r>
            <a:br>
              <a:rPr lang="es-MX" sz="1400" dirty="0" smtClean="0">
                <a:latin typeface="Corbel" panose="020B0503020204020204" pitchFamily="34" charset="0"/>
              </a:rPr>
            </a:br>
            <a:r>
              <a:rPr lang="es-MX" sz="1400" dirty="0" smtClean="0">
                <a:latin typeface="Corbel" panose="020B0503020204020204" pitchFamily="34" charset="0"/>
              </a:rPr>
              <a:t>sexo </a:t>
            </a:r>
            <a:r>
              <a:rPr lang="es-MX" sz="1400" dirty="0">
                <a:latin typeface="Corbel" panose="020B0503020204020204" pitchFamily="34" charset="0"/>
              </a:rPr>
              <a:t>vaginal, anal y oral.</a:t>
            </a:r>
          </a:p>
          <a:p>
            <a:r>
              <a:rPr lang="es-MX" sz="1400" dirty="0">
                <a:latin typeface="Corbel" panose="020B0503020204020204" pitchFamily="34" charset="0"/>
              </a:rPr>
              <a:t>Ciertos tipos de VPH pueden originar verrugas en o alrededor de los órganos genitales </a:t>
            </a:r>
            <a:r>
              <a:rPr lang="es-MX" sz="1400" dirty="0" smtClean="0">
                <a:latin typeface="Corbel" panose="020B0503020204020204" pitchFamily="34" charset="0"/>
              </a:rPr>
              <a:t/>
            </a:r>
            <a:br>
              <a:rPr lang="es-MX" sz="1400" dirty="0" smtClean="0">
                <a:latin typeface="Corbel" panose="020B0503020204020204" pitchFamily="34" charset="0"/>
              </a:rPr>
            </a:br>
            <a:r>
              <a:rPr lang="es-MX" sz="1400" dirty="0" smtClean="0">
                <a:latin typeface="Corbel" panose="020B0503020204020204" pitchFamily="34" charset="0"/>
              </a:rPr>
              <a:t>femeninos </a:t>
            </a:r>
            <a:r>
              <a:rPr lang="es-MX" sz="1400" dirty="0">
                <a:latin typeface="Corbel" panose="020B0503020204020204" pitchFamily="34" charset="0"/>
              </a:rPr>
              <a:t>y masculinos y en el área anal. Estas verrugas raramente se vinculan con el </a:t>
            </a:r>
            <a:r>
              <a:rPr lang="es-MX" sz="1400" dirty="0" smtClean="0">
                <a:latin typeface="Corbel" panose="020B0503020204020204" pitchFamily="34" charset="0"/>
              </a:rPr>
              <a:t/>
            </a:r>
            <a:br>
              <a:rPr lang="es-MX" sz="1400" dirty="0" smtClean="0">
                <a:latin typeface="Corbel" panose="020B0503020204020204" pitchFamily="34" charset="0"/>
              </a:rPr>
            </a:br>
            <a:r>
              <a:rPr lang="es-MX" sz="1400" dirty="0" smtClean="0">
                <a:latin typeface="Corbel" panose="020B0503020204020204" pitchFamily="34" charset="0"/>
              </a:rPr>
              <a:t>cáncer</a:t>
            </a:r>
            <a:r>
              <a:rPr lang="es-MX" sz="1400" dirty="0">
                <a:latin typeface="Corbel" panose="020B0503020204020204" pitchFamily="34" charset="0"/>
              </a:rPr>
              <a:t>.</a:t>
            </a:r>
          </a:p>
          <a:p>
            <a:r>
              <a:rPr lang="es-MX" sz="1400" dirty="0">
                <a:latin typeface="Corbel" panose="020B0503020204020204" pitchFamily="34" charset="0"/>
              </a:rPr>
              <a:t>Otros tipo de VPH son de alto riesgo dado que están muy vinculados con el cáncer de </a:t>
            </a:r>
            <a:r>
              <a:rPr lang="es-MX" sz="1400" dirty="0" smtClean="0">
                <a:latin typeface="Corbel" panose="020B0503020204020204" pitchFamily="34" charset="0"/>
              </a:rPr>
              <a:t/>
            </a:r>
            <a:br>
              <a:rPr lang="es-MX" sz="1400" dirty="0" smtClean="0">
                <a:latin typeface="Corbel" panose="020B0503020204020204" pitchFamily="34" charset="0"/>
              </a:rPr>
            </a:br>
            <a:r>
              <a:rPr lang="es-MX" sz="1400" dirty="0" smtClean="0">
                <a:latin typeface="Corbel" panose="020B0503020204020204" pitchFamily="34" charset="0"/>
              </a:rPr>
              <a:t>cuello </a:t>
            </a:r>
            <a:r>
              <a:rPr lang="es-MX" sz="1400" dirty="0">
                <a:latin typeface="Corbel" panose="020B0503020204020204" pitchFamily="34" charset="0"/>
              </a:rPr>
              <a:t>uterino, vulva y vagina en mujeres, cáncer de pene en hombres, y cáncer de ano, </a:t>
            </a:r>
            <a:r>
              <a:rPr lang="es-MX" sz="1400" dirty="0" smtClean="0">
                <a:latin typeface="Corbel" panose="020B0503020204020204" pitchFamily="34" charset="0"/>
              </a:rPr>
              <a:t/>
            </a:r>
            <a:br>
              <a:rPr lang="es-MX" sz="1400" dirty="0" smtClean="0">
                <a:latin typeface="Corbel" panose="020B0503020204020204" pitchFamily="34" charset="0"/>
              </a:rPr>
            </a:br>
            <a:r>
              <a:rPr lang="es-MX" sz="1400" dirty="0" smtClean="0">
                <a:latin typeface="Corbel" panose="020B0503020204020204" pitchFamily="34" charset="0"/>
              </a:rPr>
              <a:t>boca </a:t>
            </a:r>
            <a:r>
              <a:rPr lang="es-MX" sz="1400" dirty="0">
                <a:latin typeface="Corbel" panose="020B0503020204020204" pitchFamily="34" charset="0"/>
              </a:rPr>
              <a:t>y garganta tanto en hombres como en mujeres.</a:t>
            </a:r>
            <a:endParaRPr lang="es-MX" sz="1400" b="1" dirty="0">
              <a:latin typeface="Corbel" panose="020B0503020204020204" pitchFamily="34" charset="0"/>
            </a:endParaRPr>
          </a:p>
          <a:p>
            <a:pPr marL="0" indent="0">
              <a:spcBef>
                <a:spcPts val="1800"/>
              </a:spcBef>
              <a:buNone/>
            </a:pPr>
            <a:r>
              <a:rPr lang="es-MX" sz="1400" b="1" dirty="0" smtClean="0">
                <a:latin typeface="Corbel" panose="020B0503020204020204" pitchFamily="34" charset="0"/>
              </a:rPr>
              <a:t>¡</a:t>
            </a:r>
            <a:r>
              <a:rPr lang="es-MX" sz="1400" b="1" dirty="0">
                <a:latin typeface="Corbel" panose="020B0503020204020204" pitchFamily="34" charset="0"/>
              </a:rPr>
              <a:t>Conozca el estado de su VPH!</a:t>
            </a:r>
          </a:p>
          <a:p>
            <a:r>
              <a:rPr lang="es-MX" sz="1400" dirty="0">
                <a:latin typeface="Corbel" panose="020B0503020204020204" pitchFamily="34" charset="0"/>
              </a:rPr>
              <a:t>Debido a que el VPH es de transmisión sexual, algunas mujeres no querrán ser examinadas debido a su temor de ser juzgadas. Pero si se detecta y trata de manera temprana, el cáncer de cuello uterino no es una amenaza para la vida.</a:t>
            </a:r>
          </a:p>
          <a:p>
            <a:r>
              <a:rPr lang="es-MX" sz="1400" dirty="0">
                <a:latin typeface="Corbel" panose="020B0503020204020204" pitchFamily="34" charset="0"/>
              </a:rPr>
              <a:t>Las células del cuello uterino pasan por una serie de cambios previos al cáncer antes de convertirse en cáncer de cuello uterino. </a:t>
            </a:r>
          </a:p>
          <a:p>
            <a:r>
              <a:rPr lang="es-MX" sz="1400" dirty="0" smtClean="0">
                <a:latin typeface="Corbel" panose="020B0503020204020204" pitchFamily="34" charset="0"/>
              </a:rPr>
              <a:t>Un examen de Pap le demostrará si sus células están pasando por estos cambios. </a:t>
            </a:r>
            <a:r>
              <a:rPr lang="en-US" sz="1400" dirty="0" smtClean="0"/>
              <a:t> </a:t>
            </a:r>
            <a:r>
              <a:rPr lang="es-MX" sz="1400" dirty="0" smtClean="0">
                <a:solidFill>
                  <a:srgbClr val="404040"/>
                </a:solidFill>
              </a:rPr>
              <a:t>El diagrama más arriba muestra: Células normales (Normal cells) que cambian a células precancerosas (Pre-cancer cells) que cambian a células cancerosas (Cancer cells).</a:t>
            </a:r>
            <a:endParaRPr lang="es-MX" sz="1400" dirty="0">
              <a:cs typeface="Corbel"/>
            </a:endParaRPr>
          </a:p>
          <a:p>
            <a:endParaRPr lang="es-MX" sz="14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24</a:t>
            </a:fld>
            <a:endParaRPr lang="es-MX" dirty="0"/>
          </a:p>
        </p:txBody>
      </p:sp>
      <p:pic>
        <p:nvPicPr>
          <p:cNvPr id="8" name="Picture 2" descr="Image result for healthy cervical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520" y="1230233"/>
            <a:ext cx="4678758" cy="2981037"/>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648295" y="4211270"/>
            <a:ext cx="6096000" cy="276999"/>
          </a:xfrm>
          <a:prstGeom prst="rect">
            <a:avLst/>
          </a:prstGeom>
        </p:spPr>
        <p:txBody>
          <a:bodyPr>
            <a:spAutoFit/>
          </a:bodyPr>
          <a:lstStyle/>
          <a:p>
            <a:r>
              <a:rPr lang="es-MX" sz="1200" dirty="0">
                <a:latin typeface="Corbel" panose="020B0503020204020204" pitchFamily="34" charset="0"/>
              </a:rPr>
              <a:t>Fuente de la imagen: cdc.gov</a:t>
            </a:r>
          </a:p>
        </p:txBody>
      </p:sp>
    </p:spTree>
    <p:extLst>
      <p:ext uri="{BB962C8B-B14F-4D97-AF65-F5344CB8AC3E}">
        <p14:creationId xmlns:p14="http://schemas.microsoft.com/office/powerpoint/2010/main" val="862547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41" y="275494"/>
            <a:ext cx="11525734" cy="718038"/>
          </a:xfrm>
        </p:spPr>
        <p:txBody>
          <a:bodyPr>
            <a:noAutofit/>
          </a:bodyPr>
          <a:lstStyle/>
          <a:p>
            <a:r>
              <a:rPr lang="es-MX" sz="3200" dirty="0"/>
              <a:t>Vacunas contra el VPH para preadolescentes y adultos jóvenes</a:t>
            </a:r>
          </a:p>
        </p:txBody>
      </p:sp>
      <p:sp>
        <p:nvSpPr>
          <p:cNvPr id="3" name="Content Placeholder 2"/>
          <p:cNvSpPr>
            <a:spLocks noGrp="1"/>
          </p:cNvSpPr>
          <p:nvPr>
            <p:ph idx="1"/>
          </p:nvPr>
        </p:nvSpPr>
        <p:spPr>
          <a:xfrm>
            <a:off x="296114" y="905608"/>
            <a:ext cx="7008926" cy="4529085"/>
          </a:xfrm>
        </p:spPr>
        <p:txBody>
          <a:bodyPr>
            <a:noAutofit/>
          </a:bodyPr>
          <a:lstStyle/>
          <a:p>
            <a:pPr marL="0" indent="0">
              <a:buNone/>
            </a:pPr>
            <a:r>
              <a:rPr lang="es-MX" sz="1600" b="1" dirty="0">
                <a:latin typeface="Corbel" panose="020B0503020204020204" pitchFamily="34" charset="0"/>
              </a:rPr>
              <a:t>¿Por qué hay que vacunar a preadolescentes y adultos jóvenes contra el virus del papiloma humano (VPH)?</a:t>
            </a:r>
          </a:p>
          <a:p>
            <a:r>
              <a:rPr lang="es-MX" sz="1400" dirty="0">
                <a:latin typeface="Corbel" panose="020B0503020204020204" pitchFamily="34" charset="0"/>
              </a:rPr>
              <a:t>La infección por VPH puede causar, a la larga, cáncer de cuello uterino, vaginal, de la vulva, del pene, anal y de garganta, y verrugas genitales. </a:t>
            </a:r>
          </a:p>
          <a:p>
            <a:r>
              <a:rPr lang="es-MX" sz="1400" dirty="0">
                <a:latin typeface="Corbel" panose="020B0503020204020204" pitchFamily="34" charset="0"/>
              </a:rPr>
              <a:t>La vacuna contra el VPH puede </a:t>
            </a:r>
            <a:r>
              <a:rPr lang="es-MX" sz="1400" i="1" dirty="0">
                <a:latin typeface="Corbel" panose="020B0503020204020204" pitchFamily="34" charset="0"/>
              </a:rPr>
              <a:t>reducir significativamente </a:t>
            </a:r>
            <a:r>
              <a:rPr lang="es-MX" sz="1400" dirty="0">
                <a:latin typeface="Corbel" panose="020B0503020204020204" pitchFamily="34" charset="0"/>
              </a:rPr>
              <a:t>la incidencia del cáncer anal y genital y las verrugas genitales a medida que nuestros hijos crecen y están potencialmente más expuestos. </a:t>
            </a:r>
            <a:endParaRPr lang="es-MX" sz="1400" b="1" dirty="0">
              <a:latin typeface="Corbel" panose="020B0503020204020204" pitchFamily="34" charset="0"/>
            </a:endParaRPr>
          </a:p>
          <a:p>
            <a:pPr marL="0" indent="0">
              <a:buNone/>
            </a:pPr>
            <a:endParaRPr lang="es-MX" sz="1400" b="1" dirty="0">
              <a:latin typeface="Corbel" panose="020B0503020204020204" pitchFamily="34" charset="0"/>
            </a:endParaRPr>
          </a:p>
          <a:p>
            <a:pPr marL="0" indent="0">
              <a:buNone/>
            </a:pPr>
            <a:r>
              <a:rPr lang="es-MX" sz="1400" b="1" dirty="0">
                <a:latin typeface="Corbel" panose="020B0503020204020204" pitchFamily="34" charset="0"/>
              </a:rPr>
              <a:t>¿Cuándo debería vacunarse?</a:t>
            </a:r>
          </a:p>
          <a:p>
            <a:r>
              <a:rPr lang="es-MX" sz="1400" dirty="0">
                <a:latin typeface="Corbel" panose="020B0503020204020204" pitchFamily="34" charset="0"/>
              </a:rPr>
              <a:t>Consulte a su pediatra o Médico familiar sobre obtener la vacuna contra el VPH para los miembros preadolescentes y adultos jóvenes de su familia.</a:t>
            </a:r>
            <a:endParaRPr lang="es-MX" sz="1100" dirty="0">
              <a:latin typeface="Corbel" panose="020B0503020204020204" pitchFamily="34" charset="0"/>
            </a:endParaRPr>
          </a:p>
          <a:p>
            <a:r>
              <a:rPr lang="es-MX" sz="1400" dirty="0">
                <a:latin typeface="Corbel" panose="020B0503020204020204" pitchFamily="34" charset="0"/>
              </a:rPr>
              <a:t>Los Centros para control y prevención de la enfermedad recomiendan la vacuna contra el VPH para niños y niñas entre 11 y 12 años.</a:t>
            </a:r>
          </a:p>
          <a:p>
            <a:r>
              <a:rPr lang="es-MX" sz="1400" dirty="0">
                <a:latin typeface="Corbel" panose="020B0503020204020204" pitchFamily="34" charset="0"/>
              </a:rPr>
              <a:t>Si su adolescente no empezó ni terminó la serie de vacunas contra el VPH cuando era más joven, hable con su pediatra o Médico familiar sobre obtenerla tan pronto como sea posible. </a:t>
            </a:r>
          </a:p>
          <a:p>
            <a:pPr lvl="1"/>
            <a:r>
              <a:rPr lang="es-MX" dirty="0">
                <a:latin typeface="Corbel" panose="020B0503020204020204" pitchFamily="34" charset="0"/>
              </a:rPr>
              <a:t>Las niñas y mujeres pueden recibir la vacuna contra el VPH hasta la edad de 26, y los niños y hombres hasta los 21.</a:t>
            </a:r>
          </a:p>
          <a:p>
            <a:pPr>
              <a:lnSpc>
                <a:spcPct val="150000"/>
              </a:lnSpc>
            </a:pPr>
            <a:endParaRPr lang="es-MX" sz="14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25</a:t>
            </a:fld>
            <a:endParaRPr lang="es-MX" dirty="0"/>
          </a:p>
        </p:txBody>
      </p:sp>
      <p:sp>
        <p:nvSpPr>
          <p:cNvPr id="7" name="Rectangle 6"/>
          <p:cNvSpPr/>
          <p:nvPr/>
        </p:nvSpPr>
        <p:spPr>
          <a:xfrm>
            <a:off x="8343751" y="4334999"/>
            <a:ext cx="3270738" cy="2092881"/>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MX" sz="1300" b="1" dirty="0">
                <a:latin typeface="Corbel" panose="020B0503020204020204" pitchFamily="34" charset="0"/>
              </a:rPr>
              <a:t>¿Necesita ayuda para pagar la vacuna contra el VPH?</a:t>
            </a:r>
          </a:p>
          <a:p>
            <a:endParaRPr lang="es-MX" sz="1300" dirty="0">
              <a:latin typeface="Corbel" panose="020B0503020204020204" pitchFamily="34" charset="0"/>
            </a:endParaRPr>
          </a:p>
          <a:p>
            <a:r>
              <a:rPr lang="es-MX" sz="1300" dirty="0">
                <a:latin typeface="Corbel" panose="020B0503020204020204" pitchFamily="34" charset="0"/>
              </a:rPr>
              <a:t>Consulte a su Médico sobre el programa “Programa Vacunas para Niños (VFC, por sus siglas en inglés)”, que proporciona vacunas para niños de hasta 18 años de edad, que no tienen seguro, son aptos para recibir Medicaid, indígenas americanos y nativos de Alaska. </a:t>
            </a:r>
          </a:p>
        </p:txBody>
      </p:sp>
      <p:pic>
        <p:nvPicPr>
          <p:cNvPr id="6" name="Picture 5"/>
          <p:cNvPicPr>
            <a:picLocks noChangeAspect="1"/>
          </p:cNvPicPr>
          <p:nvPr/>
        </p:nvPicPr>
        <p:blipFill>
          <a:blip r:embed="rId2"/>
          <a:stretch>
            <a:fillRect/>
          </a:stretch>
        </p:blipFill>
        <p:spPr>
          <a:xfrm>
            <a:off x="7467600" y="993532"/>
            <a:ext cx="4639627" cy="30911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0592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75" y="258806"/>
            <a:ext cx="10321843" cy="1152326"/>
          </a:xfrm>
        </p:spPr>
        <p:txBody>
          <a:bodyPr>
            <a:normAutofit/>
          </a:bodyPr>
          <a:lstStyle/>
          <a:p>
            <a:r>
              <a:rPr lang="es-MX" sz="3200" dirty="0"/>
              <a:t>Haga estas cosas para la salud de cuello uterino</a:t>
            </a:r>
          </a:p>
        </p:txBody>
      </p:sp>
      <p:sp>
        <p:nvSpPr>
          <p:cNvPr id="3" name="Content Placeholder 2"/>
          <p:cNvSpPr>
            <a:spLocks noGrp="1"/>
          </p:cNvSpPr>
          <p:nvPr>
            <p:ph idx="1"/>
          </p:nvPr>
        </p:nvSpPr>
        <p:spPr>
          <a:xfrm>
            <a:off x="294880" y="1177870"/>
            <a:ext cx="7132080" cy="5406488"/>
          </a:xfrm>
        </p:spPr>
        <p:txBody>
          <a:bodyPr>
            <a:normAutofit/>
          </a:bodyPr>
          <a:lstStyle/>
          <a:p>
            <a:pPr marL="0" indent="0">
              <a:buNone/>
            </a:pPr>
            <a:r>
              <a:rPr lang="es-MX" b="1" dirty="0">
                <a:latin typeface="Corbel" panose="020B0503020204020204" pitchFamily="34" charset="0"/>
              </a:rPr>
              <a:t>Estos pasos pueden ayudar a reducir su riesgo de cáncer de cuello uterino:</a:t>
            </a:r>
          </a:p>
          <a:p>
            <a:pPr>
              <a:buFont typeface="Wingdings" panose="05000000000000000000" pitchFamily="2" charset="2"/>
              <a:buChar char="q"/>
            </a:pPr>
            <a:r>
              <a:rPr lang="es-MX" sz="1600" b="1" dirty="0">
                <a:latin typeface="Corbel" panose="020B0503020204020204" pitchFamily="34" charset="0"/>
              </a:rPr>
              <a:t>Si tiene más de 30 años, realícese un examen de </a:t>
            </a:r>
            <a:r>
              <a:rPr lang="es-MX" sz="1600" b="1" dirty="0" smtClean="0">
                <a:latin typeface="Corbel" panose="020B0503020204020204" pitchFamily="34" charset="0"/>
              </a:rPr>
              <a:t>VPH: </a:t>
            </a:r>
            <a:r>
              <a:rPr lang="es-MX" sz="1600" dirty="0">
                <a:latin typeface="Corbel" panose="020B0503020204020204" pitchFamily="34" charset="0"/>
              </a:rPr>
              <a:t>El factor de riesgo más importante para el cáncer de cuello uterino es la infección por VPH. </a:t>
            </a:r>
            <a:r>
              <a:rPr lang="es-MX" sz="1600" dirty="0" smtClean="0">
                <a:latin typeface="Corbel" panose="020B0503020204020204" pitchFamily="34" charset="0"/>
              </a:rPr>
              <a:t>¡</a:t>
            </a:r>
            <a:r>
              <a:rPr lang="es-MX" sz="1600" dirty="0">
                <a:latin typeface="Corbel" panose="020B0503020204020204" pitchFamily="34" charset="0"/>
              </a:rPr>
              <a:t>Conozca su estado!</a:t>
            </a:r>
          </a:p>
          <a:p>
            <a:pPr>
              <a:buFont typeface="Wingdings" panose="05000000000000000000" pitchFamily="2" charset="2"/>
              <a:buChar char="q"/>
            </a:pPr>
            <a:r>
              <a:rPr lang="es-MX" sz="1600" b="1" dirty="0">
                <a:latin typeface="Corbel" panose="020B0503020204020204" pitchFamily="34" charset="0"/>
              </a:rPr>
              <a:t>Deje de fumar: </a:t>
            </a:r>
            <a:r>
              <a:rPr lang="es-MX" sz="1600" dirty="0" smtClean="0">
                <a:latin typeface="Corbel" panose="020B0503020204020204" pitchFamily="34" charset="0"/>
              </a:rPr>
              <a:t>Las </a:t>
            </a:r>
            <a:r>
              <a:rPr lang="es-MX" sz="1600" dirty="0">
                <a:latin typeface="Corbel" panose="020B0503020204020204" pitchFamily="34" charset="0"/>
              </a:rPr>
              <a:t>mujeres que fuman tienen el doble de riesgo de desarrollar cáncer de cuello uterino que las no fumadoras. </a:t>
            </a:r>
          </a:p>
          <a:p>
            <a:pPr>
              <a:buFont typeface="Wingdings" panose="05000000000000000000" pitchFamily="2" charset="2"/>
              <a:buChar char="q"/>
            </a:pPr>
            <a:r>
              <a:rPr lang="es-MX" sz="1600" b="1" dirty="0">
                <a:latin typeface="Corbel" panose="020B0503020204020204" pitchFamily="34" charset="0"/>
              </a:rPr>
              <a:t>Mantener un peso saludable: </a:t>
            </a:r>
            <a:r>
              <a:rPr lang="es-MX" sz="1600" dirty="0">
                <a:latin typeface="Corbel" panose="020B0503020204020204" pitchFamily="34" charset="0"/>
              </a:rPr>
              <a:t>Las mujeres con sobrepeso tienen más probabilidades de desarrollar una forma de cáncer de cuello uterino.</a:t>
            </a:r>
          </a:p>
          <a:p>
            <a:pPr>
              <a:buFont typeface="Wingdings" panose="05000000000000000000" pitchFamily="2" charset="2"/>
              <a:buChar char="q"/>
            </a:pPr>
            <a:r>
              <a:rPr lang="es-MX" sz="1600" b="1" dirty="0">
                <a:latin typeface="Corbel" panose="020B0503020204020204" pitchFamily="34" charset="0"/>
              </a:rPr>
              <a:t>Hable sobre sus antecedentes familiares: </a:t>
            </a:r>
            <a:r>
              <a:rPr lang="es-MX" sz="1600" dirty="0">
                <a:latin typeface="Corbel" panose="020B0503020204020204" pitchFamily="34" charset="0"/>
              </a:rPr>
              <a:t>Puede estar en alto riesgo de desarrollar cáncer de cuello uterino si su madre o hermana desarrolló cáncer de cuello uterino o de ovarios (especialmente, a una edad temprana) o si varios miembros de su familia (incluidos los hombres) desarrollaron cáncer de cuello uterino, de ovarios o de próstata. </a:t>
            </a:r>
          </a:p>
          <a:p>
            <a:pPr>
              <a:buFont typeface="Wingdings" panose="05000000000000000000" pitchFamily="2" charset="2"/>
              <a:buChar char="q"/>
            </a:pPr>
            <a:r>
              <a:rPr lang="es-MX" sz="1600" b="1" dirty="0">
                <a:latin typeface="Corbel" panose="020B0503020204020204" pitchFamily="34" charset="0"/>
              </a:rPr>
              <a:t>Lo que es más importante: ¡realícese un examen! </a:t>
            </a:r>
            <a:r>
              <a:rPr lang="es-MX" sz="1600" dirty="0" smtClean="0">
                <a:latin typeface="Corbel" panose="020B0503020204020204" pitchFamily="34" charset="0"/>
              </a:rPr>
              <a:t>¡</a:t>
            </a:r>
            <a:r>
              <a:rPr lang="es-MX" sz="1600" dirty="0">
                <a:latin typeface="Corbel" panose="020B0503020204020204" pitchFamily="34" charset="0"/>
              </a:rPr>
              <a:t>El examen de detección de cáncer de cuello uterino programado con regularidad sigue siendo la mejor y única forma de protegerse contra esta enfermedad! Si tiene alguna pregunta sobre estos exámenes, asegúrese de comentársela a su Médico.</a:t>
            </a:r>
          </a:p>
          <a:p>
            <a:pPr marL="0" indent="0">
              <a:buNone/>
            </a:pPr>
            <a:endParaRPr lang="es-MX" sz="1600" b="1" dirty="0">
              <a:latin typeface="Corbel" panose="020B0503020204020204" pitchFamily="34" charset="0"/>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t>26</a:t>
            </a:fld>
            <a:endParaRPr lang="es-MX" dirty="0"/>
          </a:p>
        </p:txBody>
      </p:sp>
      <p:pic>
        <p:nvPicPr>
          <p:cNvPr id="6" name="Picture 5"/>
          <p:cNvPicPr>
            <a:picLocks noChangeAspect="1"/>
          </p:cNvPicPr>
          <p:nvPr/>
        </p:nvPicPr>
        <p:blipFill>
          <a:blip r:embed="rId2"/>
          <a:stretch>
            <a:fillRect/>
          </a:stretch>
        </p:blipFill>
        <p:spPr>
          <a:xfrm>
            <a:off x="7553666" y="999676"/>
            <a:ext cx="4320047" cy="2881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Content Placeholder 2"/>
          <p:cNvSpPr txBox="1">
            <a:spLocks/>
          </p:cNvSpPr>
          <p:nvPr/>
        </p:nvSpPr>
        <p:spPr>
          <a:xfrm>
            <a:off x="880264" y="2977227"/>
            <a:ext cx="7046290"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1400" dirty="0">
              <a:latin typeface="Corbel" panose="020B0503020204020204" pitchFamily="34" charset="0"/>
            </a:endParaRPr>
          </a:p>
        </p:txBody>
      </p:sp>
    </p:spTree>
    <p:extLst>
      <p:ext uri="{BB962C8B-B14F-4D97-AF65-F5344CB8AC3E}">
        <p14:creationId xmlns:p14="http://schemas.microsoft.com/office/powerpoint/2010/main" val="16862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Text"/>
          <p:cNvSpPr>
            <a:spLocks noGrp="1"/>
          </p:cNvSpPr>
          <p:nvPr>
            <p:ph type="body" sz="quarter" idx="10"/>
          </p:nvPr>
        </p:nvSpPr>
        <p:spPr bwMode="auto">
          <a:xfrm>
            <a:off x="4384099" y="2199177"/>
            <a:ext cx="5911694" cy="2111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s-MX" altLang="en-US" sz="2000" b="1" dirty="0">
                <a:latin typeface="Corbel" panose="020B0503020204020204" pitchFamily="34" charset="0"/>
              </a:rPr>
              <a:t>Ella es Valeria y sus mejores amigas. Valeria se siente avergonzada de obtener un diagnóstico del VPH.</a:t>
            </a:r>
            <a:endParaRPr lang="es-MX" altLang="en-US" sz="700" b="1" dirty="0">
              <a:latin typeface="Corbel" panose="020B0503020204020204" pitchFamily="34" charset="0"/>
            </a:endParaRPr>
          </a:p>
          <a:p>
            <a:pPr algn="ctr" eaLnBrk="1" hangingPunct="1"/>
            <a:r>
              <a:rPr lang="es-MX" altLang="en-US" sz="2000" b="1" dirty="0">
                <a:latin typeface="Corbel" panose="020B0503020204020204" pitchFamily="34" charset="0"/>
              </a:rPr>
              <a:t>¡Las amigas de Valeria quieren que ella se mantenga saludable y se sienta acompañada!</a:t>
            </a:r>
          </a:p>
          <a:p>
            <a:pPr algn="ctr" eaLnBrk="1" hangingPunct="1"/>
            <a:r>
              <a:rPr lang="es-MX" altLang="en-US" sz="2000" b="1" dirty="0">
                <a:latin typeface="Corbel" panose="020B0503020204020204" pitchFamily="34" charset="0"/>
              </a:rPr>
              <a:t>Sus amigas deberían decirle...</a:t>
            </a:r>
          </a:p>
          <a:p>
            <a:pPr algn="ctr"/>
            <a:r>
              <a:rPr lang="es-MX" altLang="en-US" sz="1800" dirty="0">
                <a:latin typeface="Corbel" panose="020B0503020204020204" pitchFamily="34" charset="0"/>
              </a:rPr>
              <a:t>(coloque un círculo en </a:t>
            </a:r>
            <a:r>
              <a:rPr lang="es-MX" altLang="en-US" sz="1800" u="sng" dirty="0" smtClean="0">
                <a:latin typeface="Corbel" panose="020B0503020204020204" pitchFamily="34" charset="0"/>
              </a:rPr>
              <a:t>todo</a:t>
            </a:r>
            <a:r>
              <a:rPr lang="es-MX" altLang="en-US" sz="1800" dirty="0" smtClean="0">
                <a:latin typeface="Corbel" panose="020B0503020204020204" pitchFamily="34" charset="0"/>
              </a:rPr>
              <a:t> que </a:t>
            </a:r>
            <a:r>
              <a:rPr lang="es-MX" altLang="en-US" sz="1800" dirty="0">
                <a:latin typeface="Corbel" panose="020B0503020204020204" pitchFamily="34" charset="0"/>
              </a:rPr>
              <a:t>sea verdad más abajo)</a:t>
            </a:r>
          </a:p>
          <a:p>
            <a:pPr algn="ctr" eaLnBrk="1" hangingPunct="1"/>
            <a:endParaRPr lang="es-MX" altLang="en-US" sz="2000" b="1" dirty="0">
              <a:latin typeface="Corbel" panose="020B0503020204020204" pitchFamily="34" charset="0"/>
            </a:endParaRPr>
          </a:p>
        </p:txBody>
      </p:sp>
      <p:sp>
        <p:nvSpPr>
          <p:cNvPr id="8" name="Title 1"/>
          <p:cNvSpPr txBox="1">
            <a:spLocks/>
          </p:cNvSpPr>
          <p:nvPr/>
        </p:nvSpPr>
        <p:spPr>
          <a:xfrm>
            <a:off x="4124750" y="1005361"/>
            <a:ext cx="6430392" cy="597333"/>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800" b="1" dirty="0">
                <a:solidFill>
                  <a:schemeClr val="accent2"/>
                </a:solidFill>
              </a:rPr>
              <a:t>¡Ayude a sus amigas a hablar </a:t>
            </a:r>
          </a:p>
          <a:p>
            <a:pPr algn="ctr"/>
            <a:r>
              <a:rPr lang="es-MX" sz="2800" b="1" dirty="0">
                <a:solidFill>
                  <a:schemeClr val="accent2"/>
                </a:solidFill>
              </a:rPr>
              <a:t>sobre la salud del cuello uterino y del VPH!</a:t>
            </a:r>
          </a:p>
          <a:p>
            <a:pPr algn="ctr"/>
            <a:endParaRPr lang="es-MX" sz="2800" b="1" dirty="0">
              <a:solidFill>
                <a:schemeClr val="accent2"/>
              </a:solidFill>
            </a:endParaRPr>
          </a:p>
        </p:txBody>
      </p:sp>
      <p:pic>
        <p:nvPicPr>
          <p:cNvPr id="5" name="Picture 4"/>
          <p:cNvPicPr>
            <a:picLocks noChangeAspect="1"/>
          </p:cNvPicPr>
          <p:nvPr/>
        </p:nvPicPr>
        <p:blipFill rotWithShape="1">
          <a:blip r:embed="rId4"/>
          <a:srcRect l="31624" r="33504" b="15128"/>
          <a:stretch/>
        </p:blipFill>
        <p:spPr>
          <a:xfrm>
            <a:off x="6315971" y="5205972"/>
            <a:ext cx="569760" cy="1386693"/>
          </a:xfrm>
          <a:prstGeom prst="rect">
            <a:avLst/>
          </a:prstGeom>
        </p:spPr>
      </p:pic>
      <p:sp>
        <p:nvSpPr>
          <p:cNvPr id="12" name="Rectangle 11"/>
          <p:cNvSpPr/>
          <p:nvPr/>
        </p:nvSpPr>
        <p:spPr>
          <a:xfrm>
            <a:off x="6885731" y="5308871"/>
            <a:ext cx="3410062" cy="1477328"/>
          </a:xfrm>
          <a:prstGeom prst="rect">
            <a:avLst/>
          </a:prstGeom>
        </p:spPr>
        <p:txBody>
          <a:bodyPr wrap="square">
            <a:spAutoFit/>
          </a:bodyPr>
          <a:lstStyle/>
          <a:p>
            <a:pPr algn="ctr" defTabSz="768058">
              <a:defRPr/>
            </a:pPr>
            <a:r>
              <a:rPr lang="es-MX" dirty="0">
                <a:latin typeface="Articulate" panose="02000503040000020004" pitchFamily="2" charset="0"/>
              </a:rPr>
              <a:t>Continuar realizándose exámenes pélvicos y de Pap y hablar con un Médico de inmediato si tiene flujo, sangrado o si siente dolor.</a:t>
            </a:r>
          </a:p>
        </p:txBody>
      </p:sp>
      <p:sp>
        <p:nvSpPr>
          <p:cNvPr id="13" name="Rectangle 12"/>
          <p:cNvSpPr/>
          <p:nvPr/>
        </p:nvSpPr>
        <p:spPr>
          <a:xfrm>
            <a:off x="2921466" y="5308871"/>
            <a:ext cx="3427646" cy="1200329"/>
          </a:xfrm>
          <a:prstGeom prst="rect">
            <a:avLst/>
          </a:prstGeom>
        </p:spPr>
        <p:txBody>
          <a:bodyPr wrap="square">
            <a:spAutoFit/>
          </a:bodyPr>
          <a:lstStyle/>
          <a:p>
            <a:pPr algn="ctr" defTabSz="768058">
              <a:defRPr/>
            </a:pPr>
            <a:r>
              <a:rPr lang="es-MX" dirty="0">
                <a:latin typeface="Articulate" panose="02000503040000020004" pitchFamily="2" charset="0"/>
              </a:rPr>
              <a:t>Muchas mujeres contraen el VPH y, probablemente, sigan su camino, </a:t>
            </a:r>
            <a:r>
              <a:rPr lang="es-MX" dirty="0">
                <a:solidFill>
                  <a:srgbClr val="000000"/>
                </a:solidFill>
                <a:latin typeface="Articulate" panose="02000503040000020004" pitchFamily="2" charset="0"/>
              </a:rPr>
              <a:t>¡pero debe realizarse el examen para asegurarse!</a:t>
            </a:r>
            <a:endParaRPr lang="es-MX" dirty="0">
              <a:latin typeface="Articulate" panose="02000503040000020004" pitchFamily="2" charset="0"/>
            </a:endParaRPr>
          </a:p>
        </p:txBody>
      </p:sp>
      <p:pic>
        <p:nvPicPr>
          <p:cNvPr id="3" name="Picture 2"/>
          <p:cNvPicPr>
            <a:picLocks noChangeAspect="1"/>
          </p:cNvPicPr>
          <p:nvPr/>
        </p:nvPicPr>
        <p:blipFill>
          <a:blip r:embed="rId5"/>
          <a:stretch>
            <a:fillRect/>
          </a:stretch>
        </p:blipFill>
        <p:spPr>
          <a:xfrm rot="20856903">
            <a:off x="308173" y="670010"/>
            <a:ext cx="3976294" cy="26492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834342245"/>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096899"/>
          </a:xfrm>
        </p:spPr>
        <p:txBody>
          <a:bodyPr>
            <a:normAutofit/>
          </a:bodyPr>
          <a:lstStyle/>
          <a:p>
            <a:r>
              <a:rPr lang="es-MX" sz="2800" dirty="0"/>
              <a:t>Salud de las mamas</a:t>
            </a:r>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47302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s-MX" b="1" dirty="0"/>
              <a:t>Hechos sobre el Cáncer de mama</a:t>
            </a:r>
          </a:p>
        </p:txBody>
      </p:sp>
      <p:sp>
        <p:nvSpPr>
          <p:cNvPr id="3" name="Content Placeholder 2"/>
          <p:cNvSpPr>
            <a:spLocks noGrp="1"/>
          </p:cNvSpPr>
          <p:nvPr>
            <p:ph idx="1"/>
          </p:nvPr>
        </p:nvSpPr>
        <p:spPr>
          <a:xfrm>
            <a:off x="337090" y="833920"/>
            <a:ext cx="6819848" cy="5226638"/>
          </a:xfrm>
        </p:spPr>
        <p:txBody>
          <a:bodyPr>
            <a:noAutofit/>
          </a:bodyPr>
          <a:lstStyle/>
          <a:p>
            <a:pPr marL="0" indent="0">
              <a:buNone/>
            </a:pPr>
            <a:r>
              <a:rPr lang="es-MX" sz="1400" b="1" dirty="0">
                <a:latin typeface="Corbel" panose="020B0503020204020204" pitchFamily="34" charset="0"/>
              </a:rPr>
              <a:t>¿Qué es el cáncer de mama?</a:t>
            </a:r>
          </a:p>
          <a:p>
            <a:pPr marL="0" indent="0">
              <a:buNone/>
            </a:pPr>
            <a:r>
              <a:rPr lang="es-MX" sz="1400" dirty="0">
                <a:latin typeface="Corbel" panose="020B0503020204020204" pitchFamily="34" charset="0"/>
              </a:rPr>
              <a:t>El cáncer de mama comienza cuando las células en ella crecen sin control. </a:t>
            </a:r>
            <a:endParaRPr lang="es-MX" sz="600" b="1" dirty="0">
              <a:latin typeface="Corbel" panose="020B0503020204020204" pitchFamily="34" charset="0"/>
            </a:endParaRPr>
          </a:p>
          <a:p>
            <a:pPr marL="0" indent="0">
              <a:buNone/>
            </a:pPr>
            <a:endParaRPr lang="es-MX" sz="1400" b="1" dirty="0">
              <a:latin typeface="Corbel" panose="020B0503020204020204" pitchFamily="34" charset="0"/>
            </a:endParaRPr>
          </a:p>
          <a:p>
            <a:pPr marL="0" indent="0">
              <a:buNone/>
            </a:pPr>
            <a:r>
              <a:rPr lang="es-MX" sz="1400" b="1" dirty="0">
                <a:latin typeface="Corbel" panose="020B0503020204020204" pitchFamily="34" charset="0"/>
              </a:rPr>
              <a:t>¿Sabía? </a:t>
            </a:r>
          </a:p>
          <a:p>
            <a:r>
              <a:rPr lang="es-MX" sz="1400" dirty="0">
                <a:latin typeface="Corbel" panose="020B0503020204020204" pitchFamily="34" charset="0"/>
              </a:rPr>
              <a:t>Los hombres pueden contraer cáncer de mama.</a:t>
            </a:r>
          </a:p>
          <a:p>
            <a:r>
              <a:rPr lang="es-MX" sz="1400" dirty="0">
                <a:latin typeface="Corbel" panose="020B0503020204020204" pitchFamily="34" charset="0"/>
              </a:rPr>
              <a:t>Las mujeres blancas son más propensas a contraer cáncer de mama.</a:t>
            </a:r>
          </a:p>
          <a:p>
            <a:r>
              <a:rPr lang="es-MX" sz="1400" dirty="0">
                <a:latin typeface="Corbel" panose="020B0503020204020204" pitchFamily="34" charset="0"/>
              </a:rPr>
              <a:t>Las afroamericanas e hispánicas son más propensas a morir de cáncer de mama.</a:t>
            </a:r>
          </a:p>
          <a:p>
            <a:pPr marL="0" indent="0">
              <a:buNone/>
            </a:pPr>
            <a:endParaRPr lang="es-MX" sz="1400" dirty="0">
              <a:latin typeface="Corbel" panose="020B0503020204020204" pitchFamily="34" charset="0"/>
            </a:endParaRPr>
          </a:p>
          <a:p>
            <a:pPr marL="0" indent="0">
              <a:buNone/>
            </a:pPr>
            <a:r>
              <a:rPr lang="es-MX" sz="1400" b="1" dirty="0">
                <a:latin typeface="Corbel" panose="020B0503020204020204" pitchFamily="34" charset="0"/>
              </a:rPr>
              <a:t>En la mayoría de los casos, ¡los problemas pueden prevenirse a través de la </a:t>
            </a:r>
            <a:r>
              <a:rPr lang="es-MX" sz="1400" b="1" dirty="0" smtClean="0">
                <a:latin typeface="Corbel" panose="020B0503020204020204" pitchFamily="34" charset="0"/>
              </a:rPr>
              <a:t>detección</a:t>
            </a:r>
            <a:br>
              <a:rPr lang="es-MX" sz="1400" b="1" dirty="0" smtClean="0">
                <a:latin typeface="Corbel" panose="020B0503020204020204" pitchFamily="34" charset="0"/>
              </a:rPr>
            </a:br>
            <a:r>
              <a:rPr lang="es-MX" sz="1400" b="1" dirty="0" smtClean="0">
                <a:latin typeface="Corbel" panose="020B0503020204020204" pitchFamily="34" charset="0"/>
              </a:rPr>
              <a:t> </a:t>
            </a:r>
            <a:r>
              <a:rPr lang="es-MX" sz="1400" b="1" dirty="0">
                <a:latin typeface="Corbel" panose="020B0503020204020204" pitchFamily="34" charset="0"/>
              </a:rPr>
              <a:t>y tratamiento tempranos!</a:t>
            </a:r>
            <a:endParaRPr lang="es-MX" sz="1400" dirty="0">
              <a:latin typeface="Corbel" panose="020B0503020204020204" pitchFamily="34" charset="0"/>
            </a:endParaRPr>
          </a:p>
          <a:p>
            <a:r>
              <a:rPr lang="es-MX" sz="1400" dirty="0">
                <a:latin typeface="Corbel" panose="020B0503020204020204" pitchFamily="34" charset="0"/>
              </a:rPr>
              <a:t>Las mujeres entre 29 y 39 años deberían realizarse un examen de mama cada 1 a 3 años. </a:t>
            </a:r>
          </a:p>
          <a:p>
            <a:r>
              <a:rPr lang="es-MX" sz="1400" dirty="0">
                <a:latin typeface="Corbel" panose="020B0503020204020204" pitchFamily="34" charset="0"/>
              </a:rPr>
              <a:t>Las mujeres de 40 años y más deberían realizarse una mamografía cada año.</a:t>
            </a:r>
          </a:p>
          <a:p>
            <a:r>
              <a:rPr lang="es-MX" sz="1400" dirty="0">
                <a:latin typeface="Corbel" panose="020B0503020204020204" pitchFamily="34" charset="0"/>
              </a:rPr>
              <a:t>El examen de evaluación del riesgo de cáncer de mama más común es la Herramienta de evaluación del riesgo de cáncer de mama del Instituto Nacional de Cáncer, que estima la probabilidad de desarrollar cáncer de mama a lo largo de la vida. Se puede acceder en línea en http://www.cancer.gov/bcrisktool</a:t>
            </a:r>
          </a:p>
          <a:p>
            <a:endParaRPr lang="es-MX" sz="400" b="1" dirty="0">
              <a:latin typeface="Corbel" panose="020B0503020204020204" pitchFamily="34" charset="0"/>
            </a:endParaRPr>
          </a:p>
          <a:p>
            <a:pPr marL="0" indent="0">
              <a:buNone/>
            </a:pPr>
            <a:r>
              <a:rPr lang="es-MX" sz="1400" b="1" dirty="0">
                <a:latin typeface="Corbel" panose="020B0503020204020204" pitchFamily="34" charset="0"/>
              </a:rPr>
              <a:t>¡Hable con su Médico hoy mismo sobre su riesgo personal de cáncer de mama!</a:t>
            </a:r>
          </a:p>
          <a:p>
            <a:endParaRPr lang="es-MX" sz="14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29</a:t>
            </a:fld>
            <a:endParaRPr lang="es-MX" dirty="0"/>
          </a:p>
        </p:txBody>
      </p:sp>
      <p:sp>
        <p:nvSpPr>
          <p:cNvPr id="4" name="Rectangle 3"/>
          <p:cNvSpPr/>
          <p:nvPr/>
        </p:nvSpPr>
        <p:spPr>
          <a:xfrm>
            <a:off x="7945579" y="4657036"/>
            <a:ext cx="3648808" cy="692497"/>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MX" sz="1300" dirty="0">
                <a:latin typeface="Corbel" panose="020B0503020204020204" pitchFamily="34" charset="0"/>
              </a:rPr>
              <a:t>Una </a:t>
            </a:r>
            <a:r>
              <a:rPr lang="es-MX" sz="1300" b="1" dirty="0">
                <a:latin typeface="Corbel" panose="020B0503020204020204" pitchFamily="34" charset="0"/>
              </a:rPr>
              <a:t>mamografía </a:t>
            </a:r>
            <a:r>
              <a:rPr lang="es-MX" sz="1300" dirty="0">
                <a:latin typeface="Corbel" panose="020B0503020204020204" pitchFamily="34" charset="0"/>
              </a:rPr>
              <a:t>es un procedimiento mediante el cual </a:t>
            </a:r>
            <a:r>
              <a:rPr lang="es-MX" sz="1300" dirty="0" smtClean="0">
                <a:latin typeface="Corbel" panose="020B0503020204020204" pitchFamily="34" charset="0"/>
              </a:rPr>
              <a:t>se </a:t>
            </a:r>
            <a:r>
              <a:rPr lang="es-MX" sz="1300" dirty="0">
                <a:latin typeface="Corbel" panose="020B0503020204020204" pitchFamily="34" charset="0"/>
              </a:rPr>
              <a:t>utilizan rayos X para detectar el cáncer de mama.</a:t>
            </a:r>
          </a:p>
        </p:txBody>
      </p:sp>
      <p:pic>
        <p:nvPicPr>
          <p:cNvPr id="7" name="Picture 6"/>
          <p:cNvPicPr>
            <a:picLocks noChangeAspect="1"/>
          </p:cNvPicPr>
          <p:nvPr/>
        </p:nvPicPr>
        <p:blipFill>
          <a:blip r:embed="rId2"/>
          <a:stretch>
            <a:fillRect/>
          </a:stretch>
        </p:blipFill>
        <p:spPr>
          <a:xfrm>
            <a:off x="7059889" y="1127760"/>
            <a:ext cx="4850787" cy="32354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38698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8113" t="61518" r="34826" b="24186"/>
          <a:stretch/>
        </p:blipFill>
        <p:spPr>
          <a:xfrm>
            <a:off x="9776576" y="1479707"/>
            <a:ext cx="952262" cy="1084521"/>
          </a:xfrm>
          <a:prstGeom prst="rect">
            <a:avLst/>
          </a:prstGeom>
          <a:solidFill>
            <a:srgbClr val="FF3399"/>
          </a:solidFill>
          <a:ln w="28575">
            <a:solidFill>
              <a:schemeClr val="accent1"/>
            </a:solidFill>
          </a:ln>
        </p:spPr>
      </p:pic>
      <p:sp>
        <p:nvSpPr>
          <p:cNvPr id="2" name="Title 1"/>
          <p:cNvSpPr>
            <a:spLocks noGrp="1"/>
          </p:cNvSpPr>
          <p:nvPr>
            <p:ph type="title"/>
          </p:nvPr>
        </p:nvSpPr>
        <p:spPr>
          <a:xfrm>
            <a:off x="499730" y="0"/>
            <a:ext cx="8529723" cy="1320800"/>
          </a:xfrm>
        </p:spPr>
        <p:txBody>
          <a:bodyPr anchor="ctr">
            <a:normAutofit/>
          </a:bodyPr>
          <a:lstStyle/>
          <a:p>
            <a:pPr>
              <a:lnSpc>
                <a:spcPct val="80000"/>
              </a:lnSpc>
            </a:pPr>
            <a:r>
              <a:rPr lang="es-MX" b="1" dirty="0"/>
              <a:t>Aprender sobre su salud</a:t>
            </a:r>
          </a:p>
        </p:txBody>
      </p:sp>
      <p:sp>
        <p:nvSpPr>
          <p:cNvPr id="3" name="Content Placeholder 2"/>
          <p:cNvSpPr>
            <a:spLocks noGrp="1"/>
          </p:cNvSpPr>
          <p:nvPr>
            <p:ph idx="1"/>
          </p:nvPr>
        </p:nvSpPr>
        <p:spPr>
          <a:xfrm>
            <a:off x="499730" y="1212113"/>
            <a:ext cx="9276846" cy="4829250"/>
          </a:xfrm>
        </p:spPr>
        <p:txBody>
          <a:bodyPr>
            <a:normAutofit/>
          </a:bodyPr>
          <a:lstStyle/>
          <a:p>
            <a:pPr marL="0" indent="0">
              <a:lnSpc>
                <a:spcPct val="80000"/>
              </a:lnSpc>
              <a:spcBef>
                <a:spcPts val="600"/>
              </a:spcBef>
              <a:buNone/>
            </a:pPr>
            <a:r>
              <a:rPr lang="es-MX" sz="1600" b="1" dirty="0">
                <a:latin typeface="Corbel" panose="020B0503020204020204" pitchFamily="34" charset="0"/>
              </a:rPr>
              <a:t>Durante las sesiones educativas de hoy, aprenderá sobre su salud a través del diálogo, escuchar, </a:t>
            </a:r>
          </a:p>
          <a:p>
            <a:pPr marL="0" indent="0">
              <a:lnSpc>
                <a:spcPct val="80000"/>
              </a:lnSpc>
              <a:spcBef>
                <a:spcPts val="600"/>
              </a:spcBef>
              <a:buNone/>
            </a:pPr>
            <a:r>
              <a:rPr lang="es-MX" sz="1600" b="1" dirty="0">
                <a:latin typeface="Corbel" panose="020B0503020204020204" pitchFamily="34" charset="0"/>
              </a:rPr>
              <a:t>y probar nuevas cosas.</a:t>
            </a:r>
          </a:p>
          <a:p>
            <a:pPr marL="0" indent="0">
              <a:lnSpc>
                <a:spcPct val="80000"/>
              </a:lnSpc>
              <a:spcBef>
                <a:spcPts val="600"/>
              </a:spcBef>
              <a:buNone/>
            </a:pPr>
            <a:endParaRPr lang="es-MX" sz="1400" dirty="0">
              <a:latin typeface="Corbel" panose="020B0503020204020204" pitchFamily="34" charset="0"/>
            </a:endParaRPr>
          </a:p>
          <a:p>
            <a:pPr marL="0" indent="0">
              <a:lnSpc>
                <a:spcPct val="80000"/>
              </a:lnSpc>
              <a:spcBef>
                <a:spcPts val="600"/>
              </a:spcBef>
              <a:buNone/>
            </a:pPr>
            <a:r>
              <a:rPr lang="es-MX" sz="1400" dirty="0">
                <a:latin typeface="Corbel" panose="020B0503020204020204" pitchFamily="34" charset="0"/>
              </a:rPr>
              <a:t>Por favor, de la siguiente lista, elija lo que esté más interesada en aprender. Asegúrese de compartirlo con su Equipo de See, Test &amp; Treat.</a:t>
            </a:r>
          </a:p>
          <a:p>
            <a:pPr marL="0" indent="0">
              <a:lnSpc>
                <a:spcPct val="80000"/>
              </a:lnSpc>
              <a:spcBef>
                <a:spcPts val="600"/>
              </a:spcBef>
              <a:buNone/>
            </a:pPr>
            <a:endParaRPr lang="es-MX" sz="1400" dirty="0">
              <a:latin typeface="Corbel" panose="020B0503020204020204" pitchFamily="34" charset="0"/>
            </a:endParaRPr>
          </a:p>
          <a:p>
            <a:pPr marL="0" indent="0">
              <a:lnSpc>
                <a:spcPct val="80000"/>
              </a:lnSpc>
              <a:buNone/>
            </a:pPr>
            <a:r>
              <a:rPr lang="es-MX" sz="1400" b="1" dirty="0">
                <a:latin typeface="Corbel" panose="020B0503020204020204" pitchFamily="34" charset="0"/>
              </a:rPr>
              <a:t>¿Cuáles son los temas sobre los que está más interesada hoy? (seleccione todos los que correspondan)</a:t>
            </a:r>
          </a:p>
          <a:p>
            <a:pPr lvl="2">
              <a:lnSpc>
                <a:spcPct val="80000"/>
              </a:lnSpc>
              <a:buFont typeface="Wingdings" panose="05000000000000000000" pitchFamily="2" charset="2"/>
              <a:buChar char="q"/>
            </a:pPr>
            <a:r>
              <a:rPr lang="es-MX" dirty="0">
                <a:latin typeface="Corbel" panose="020B0503020204020204" pitchFamily="34" charset="0"/>
              </a:rPr>
              <a:t>Escuchar historias sobre los Pacientes en el programa See, Test &amp; Treat.</a:t>
            </a:r>
          </a:p>
          <a:p>
            <a:pPr lvl="2">
              <a:lnSpc>
                <a:spcPct val="80000"/>
              </a:lnSpc>
              <a:buFont typeface="Wingdings" panose="05000000000000000000" pitchFamily="2" charset="2"/>
              <a:buChar char="q"/>
            </a:pPr>
            <a:r>
              <a:rPr lang="es-MX" dirty="0">
                <a:latin typeface="Corbel" panose="020B0503020204020204" pitchFamily="34" charset="0"/>
              </a:rPr>
              <a:t>Conocer al Equipo de atención a la salud de See, Test &amp; Treat.</a:t>
            </a:r>
          </a:p>
          <a:p>
            <a:pPr lvl="2">
              <a:lnSpc>
                <a:spcPct val="80000"/>
              </a:lnSpc>
              <a:buFont typeface="Wingdings" panose="05000000000000000000" pitchFamily="2" charset="2"/>
              <a:buChar char="q"/>
            </a:pPr>
            <a:r>
              <a:rPr lang="es-MX" dirty="0">
                <a:latin typeface="Corbel" panose="020B0503020204020204" pitchFamily="34" charset="0"/>
              </a:rPr>
              <a:t>Ver cómo lucen las células sanas en comparación con las células no sanas.</a:t>
            </a:r>
          </a:p>
          <a:p>
            <a:pPr lvl="2">
              <a:lnSpc>
                <a:spcPct val="80000"/>
              </a:lnSpc>
              <a:buFont typeface="Wingdings" panose="05000000000000000000" pitchFamily="2" charset="2"/>
              <a:buChar char="q"/>
            </a:pPr>
            <a:r>
              <a:rPr lang="es-MX" dirty="0">
                <a:latin typeface="Corbel" panose="020B0503020204020204" pitchFamily="34" charset="0"/>
              </a:rPr>
              <a:t>Reconocer los signos y síntomas del cáncer.</a:t>
            </a:r>
          </a:p>
          <a:p>
            <a:pPr lvl="2">
              <a:lnSpc>
                <a:spcPct val="80000"/>
              </a:lnSpc>
              <a:buFont typeface="Wingdings" panose="05000000000000000000" pitchFamily="2" charset="2"/>
              <a:buChar char="q"/>
            </a:pPr>
            <a:r>
              <a:rPr lang="es-MX" dirty="0">
                <a:latin typeface="Corbel" panose="020B0503020204020204" pitchFamily="34" charset="0"/>
              </a:rPr>
              <a:t>Aprender sobre los servicios para el examen y la detección del cáncer.</a:t>
            </a:r>
          </a:p>
          <a:p>
            <a:pPr lvl="2">
              <a:lnSpc>
                <a:spcPct val="80000"/>
              </a:lnSpc>
              <a:buFont typeface="Wingdings" panose="05000000000000000000" pitchFamily="2" charset="2"/>
              <a:buChar char="q"/>
            </a:pPr>
            <a:r>
              <a:rPr lang="es-MX" dirty="0">
                <a:latin typeface="Corbel" panose="020B0503020204020204" pitchFamily="34" charset="0"/>
              </a:rPr>
              <a:t>Aprender sobre las opciones de tratamiento.</a:t>
            </a:r>
          </a:p>
          <a:p>
            <a:pPr lvl="2">
              <a:lnSpc>
                <a:spcPct val="80000"/>
              </a:lnSpc>
              <a:buFont typeface="Wingdings" panose="05000000000000000000" pitchFamily="2" charset="2"/>
              <a:buChar char="q"/>
            </a:pPr>
            <a:r>
              <a:rPr lang="es-MX" dirty="0">
                <a:latin typeface="Corbel" panose="020B0503020204020204" pitchFamily="34" charset="0"/>
              </a:rPr>
              <a:t>Elegir los cambios saludables y específicos que usted puede poner en práctica en su vida diaria para promover la salud.</a:t>
            </a:r>
          </a:p>
          <a:p>
            <a:pPr lvl="2">
              <a:lnSpc>
                <a:spcPct val="80000"/>
              </a:lnSpc>
              <a:buFont typeface="Wingdings" panose="05000000000000000000" pitchFamily="2" charset="2"/>
              <a:buChar char="q"/>
            </a:pPr>
            <a:r>
              <a:rPr lang="es-MX" dirty="0">
                <a:latin typeface="Corbel" panose="020B0503020204020204" pitchFamily="34" charset="0"/>
              </a:rPr>
              <a:t>Poder compartir lo que aprenda hoy con sus seres queridos y su comunidad.</a:t>
            </a:r>
          </a:p>
          <a:p>
            <a:pPr>
              <a:lnSpc>
                <a:spcPct val="80000"/>
              </a:lnSpc>
            </a:pPr>
            <a:endParaRPr lang="es-MX" sz="1400" dirty="0"/>
          </a:p>
          <a:p>
            <a:pPr>
              <a:lnSpc>
                <a:spcPct val="80000"/>
              </a:lnSpc>
            </a:pPr>
            <a:endParaRPr lang="es-MX" sz="1400" dirty="0"/>
          </a:p>
        </p:txBody>
      </p:sp>
      <p:pic>
        <p:nvPicPr>
          <p:cNvPr id="7" name="Picture 6"/>
          <p:cNvPicPr>
            <a:picLocks noChangeAspect="1"/>
          </p:cNvPicPr>
          <p:nvPr/>
        </p:nvPicPr>
        <p:blipFill rotWithShape="1">
          <a:blip r:embed="rId2"/>
          <a:srcRect l="51788" t="64192" r="44502" b="26347"/>
          <a:stretch/>
        </p:blipFill>
        <p:spPr>
          <a:xfrm>
            <a:off x="10418211" y="2448666"/>
            <a:ext cx="861730" cy="1236086"/>
          </a:xfrm>
          <a:prstGeom prst="rect">
            <a:avLst/>
          </a:prstGeom>
          <a:solidFill>
            <a:srgbClr val="FF3399"/>
          </a:solidFill>
          <a:ln w="28575">
            <a:solidFill>
              <a:schemeClr val="accent1"/>
            </a:solidFill>
          </a:ln>
        </p:spPr>
      </p:pic>
      <p:pic>
        <p:nvPicPr>
          <p:cNvPr id="8" name="Picture 7"/>
          <p:cNvPicPr>
            <a:picLocks noChangeAspect="1"/>
          </p:cNvPicPr>
          <p:nvPr/>
        </p:nvPicPr>
        <p:blipFill rotWithShape="1">
          <a:blip r:embed="rId2"/>
          <a:srcRect l="26012" t="64074" r="67908" b="24768"/>
          <a:stretch/>
        </p:blipFill>
        <p:spPr>
          <a:xfrm>
            <a:off x="10002662" y="3724531"/>
            <a:ext cx="1065507" cy="1099880"/>
          </a:xfrm>
          <a:prstGeom prst="rect">
            <a:avLst/>
          </a:prstGeom>
          <a:solidFill>
            <a:srgbClr val="FF3399"/>
          </a:solidFill>
          <a:ln w="28575">
            <a:solidFill>
              <a:schemeClr val="accent1"/>
            </a:solidFill>
          </a:ln>
        </p:spPr>
      </p:pic>
      <p:pic>
        <p:nvPicPr>
          <p:cNvPr id="9" name="Picture 8"/>
          <p:cNvPicPr>
            <a:picLocks noChangeAspect="1"/>
          </p:cNvPicPr>
          <p:nvPr/>
        </p:nvPicPr>
        <p:blipFill>
          <a:blip r:embed="rId3"/>
          <a:stretch>
            <a:fillRect/>
          </a:stretch>
        </p:blipFill>
        <p:spPr>
          <a:xfrm>
            <a:off x="10418212" y="449490"/>
            <a:ext cx="1031090" cy="1066240"/>
          </a:xfrm>
          <a:prstGeom prst="rect">
            <a:avLst/>
          </a:prstGeom>
          <a:solidFill>
            <a:srgbClr val="FF3399"/>
          </a:solidFill>
          <a:ln w="28575">
            <a:solidFill>
              <a:schemeClr val="accent1"/>
            </a:solidFill>
          </a:ln>
        </p:spPr>
      </p:pic>
      <p:sp>
        <p:nvSpPr>
          <p:cNvPr id="6" name="Slide Number Placeholder 5"/>
          <p:cNvSpPr>
            <a:spLocks noGrp="1"/>
          </p:cNvSpPr>
          <p:nvPr>
            <p:ph type="sldNum" sz="quarter" idx="12"/>
          </p:nvPr>
        </p:nvSpPr>
        <p:spPr/>
        <p:txBody>
          <a:bodyPr/>
          <a:lstStyle/>
          <a:p>
            <a:fld id="{519954A3-9DFD-4C44-94BA-B95130A3BA1C}" type="slidenum">
              <a:rPr lang="en-US" smtClean="0"/>
              <a:t>3</a:t>
            </a:fld>
            <a:endParaRPr lang="es-MX" dirty="0"/>
          </a:p>
        </p:txBody>
      </p:sp>
      <p:pic>
        <p:nvPicPr>
          <p:cNvPr id="10" name="Picture 9"/>
          <p:cNvPicPr>
            <a:picLocks noChangeAspect="1"/>
          </p:cNvPicPr>
          <p:nvPr/>
        </p:nvPicPr>
        <p:blipFill>
          <a:blip r:embed="rId4"/>
          <a:stretch>
            <a:fillRect/>
          </a:stretch>
        </p:blipFill>
        <p:spPr>
          <a:xfrm>
            <a:off x="10501175" y="4824411"/>
            <a:ext cx="1216951" cy="1216951"/>
          </a:xfrm>
          <a:prstGeom prst="rect">
            <a:avLst/>
          </a:prstGeom>
          <a:solidFill>
            <a:schemeClr val="bg1"/>
          </a:solidFill>
          <a:ln w="31750">
            <a:solidFill>
              <a:schemeClr val="accent1"/>
            </a:solidFill>
          </a:ln>
        </p:spPr>
      </p:pic>
    </p:spTree>
    <p:extLst>
      <p:ext uri="{BB962C8B-B14F-4D97-AF65-F5344CB8AC3E}">
        <p14:creationId xmlns:p14="http://schemas.microsoft.com/office/powerpoint/2010/main" val="2674534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5" y="164004"/>
            <a:ext cx="10336515" cy="989144"/>
          </a:xfrm>
        </p:spPr>
        <p:txBody>
          <a:bodyPr>
            <a:normAutofit fontScale="90000"/>
          </a:bodyPr>
          <a:lstStyle/>
          <a:p>
            <a:r>
              <a:rPr lang="es-MX" b="1" dirty="0"/>
              <a:t>Términos clave relacionados con su cáncer de mama</a:t>
            </a:r>
          </a:p>
        </p:txBody>
      </p:sp>
      <p:sp>
        <p:nvSpPr>
          <p:cNvPr id="3" name="Rectangle 2"/>
          <p:cNvSpPr/>
          <p:nvPr/>
        </p:nvSpPr>
        <p:spPr>
          <a:xfrm>
            <a:off x="331176" y="828487"/>
            <a:ext cx="6383523" cy="2154436"/>
          </a:xfrm>
          <a:prstGeom prst="rect">
            <a:avLst/>
          </a:prstGeom>
        </p:spPr>
        <p:txBody>
          <a:bodyPr wrap="square">
            <a:spAutoFit/>
          </a:bodyPr>
          <a:lstStyle/>
          <a:p>
            <a:r>
              <a:rPr lang="es-MX" sz="1600" b="1" dirty="0">
                <a:latin typeface="Corbel" panose="020B0503020204020204" pitchFamily="34" charset="0"/>
              </a:rPr>
              <a:t>Es posible que su equipo médico utilice palabras que usted no conozca. </a:t>
            </a:r>
          </a:p>
          <a:p>
            <a:r>
              <a:rPr lang="es-MX" sz="1600" b="1" dirty="0">
                <a:latin typeface="Corbel" panose="020B0503020204020204" pitchFamily="34" charset="0"/>
              </a:rPr>
              <a:t>Si no está segura de lo que significa una palabra, ¡por favor, asegúrese de preguntar</a:t>
            </a:r>
            <a:r>
              <a:rPr lang="es-MX" sz="1600" b="1" dirty="0" smtClean="0">
                <a:latin typeface="Corbel" panose="020B0503020204020204" pitchFamily="34" charset="0"/>
              </a:rPr>
              <a:t>!</a:t>
            </a:r>
            <a:endParaRPr lang="es-MX" sz="1600" b="1" dirty="0">
              <a:latin typeface="Corbel" panose="020B0503020204020204" pitchFamily="34" charset="0"/>
            </a:endParaRPr>
          </a:p>
          <a:p>
            <a:endParaRPr lang="es-MX" sz="1400" b="1" dirty="0">
              <a:latin typeface="Corbel" panose="020B0503020204020204" pitchFamily="34" charset="0"/>
            </a:endParaRPr>
          </a:p>
          <a:p>
            <a:r>
              <a:rPr lang="es-MX" sz="1400" dirty="0">
                <a:latin typeface="Corbel" panose="020B0503020204020204" pitchFamily="34" charset="0"/>
              </a:rPr>
              <a:t>La educación de los pacientes es parte de los servicios que Médicos y Enfermeras proporcionan. </a:t>
            </a:r>
          </a:p>
          <a:p>
            <a:r>
              <a:rPr lang="es-MX" sz="1400" dirty="0">
                <a:latin typeface="Corbel" panose="020B0503020204020204" pitchFamily="34" charset="0"/>
              </a:rPr>
              <a:t>Es fundamental que les pregunte sobre todo lo relacionado con su salud. Recuerde, ¡usted es una parte esencial de su atención a la salud!</a:t>
            </a:r>
          </a:p>
          <a:p>
            <a:endParaRPr lang="es-MX" sz="1400" dirty="0">
              <a:latin typeface="Corbel" panose="020B0503020204020204" pitchFamily="34" charset="0"/>
            </a:endParaRPr>
          </a:p>
        </p:txBody>
      </p:sp>
      <p:sp>
        <p:nvSpPr>
          <p:cNvPr id="15" name="Rectangle 14"/>
          <p:cNvSpPr/>
          <p:nvPr/>
        </p:nvSpPr>
        <p:spPr>
          <a:xfrm>
            <a:off x="7080737" y="5900537"/>
            <a:ext cx="6096000" cy="276999"/>
          </a:xfrm>
          <a:prstGeom prst="rect">
            <a:avLst/>
          </a:prstGeom>
        </p:spPr>
        <p:txBody>
          <a:bodyPr>
            <a:spAutoFit/>
          </a:bodyPr>
          <a:lstStyle/>
          <a:p>
            <a:r>
              <a:rPr lang="es-MX" sz="1200" dirty="0">
                <a:latin typeface="Corbel" panose="020B0503020204020204" pitchFamily="34" charset="0"/>
              </a:rPr>
              <a:t>Fuente de la imagen: http://Patient.info/diagram/breast-diagram</a:t>
            </a:r>
          </a:p>
        </p:txBody>
      </p:sp>
      <p:pic>
        <p:nvPicPr>
          <p:cNvPr id="4" name="Picture 3"/>
          <p:cNvPicPr>
            <a:picLocks noChangeAspect="1"/>
          </p:cNvPicPr>
          <p:nvPr/>
        </p:nvPicPr>
        <p:blipFill>
          <a:blip r:embed="rId2"/>
          <a:stretch>
            <a:fillRect/>
          </a:stretch>
        </p:blipFill>
        <p:spPr>
          <a:xfrm>
            <a:off x="6979885" y="1078853"/>
            <a:ext cx="3903268" cy="4821684"/>
          </a:xfrm>
          <a:prstGeom prst="rect">
            <a:avLst/>
          </a:prstGeom>
          <a:ln w="38100">
            <a:solidFill>
              <a:schemeClr val="accent1"/>
            </a:solidFill>
          </a:ln>
          <a:effectLst>
            <a:outerShdw blurRad="63500" sx="102000" sy="102000" algn="ctr" rotWithShape="0">
              <a:prstClr val="black">
                <a:alpha val="40000"/>
              </a:prstClr>
            </a:outerShdw>
          </a:effectLst>
        </p:spPr>
      </p:pic>
      <p:sp>
        <p:nvSpPr>
          <p:cNvPr id="5" name="Slide Number Placeholder 4"/>
          <p:cNvSpPr>
            <a:spLocks noGrp="1"/>
          </p:cNvSpPr>
          <p:nvPr>
            <p:ph type="sldNum" sz="quarter" idx="12"/>
          </p:nvPr>
        </p:nvSpPr>
        <p:spPr/>
        <p:txBody>
          <a:bodyPr/>
          <a:lstStyle/>
          <a:p>
            <a:fld id="{519954A3-9DFD-4C44-94BA-B95130A3BA1C}" type="slidenum">
              <a:rPr lang="en-US" smtClean="0"/>
              <a:t>30</a:t>
            </a:fld>
            <a:endParaRPr lang="es-MX" dirty="0"/>
          </a:p>
        </p:txBody>
      </p:sp>
      <p:sp>
        <p:nvSpPr>
          <p:cNvPr id="8" name="Content Placeholder 7"/>
          <p:cNvSpPr>
            <a:spLocks noGrp="1"/>
          </p:cNvSpPr>
          <p:nvPr>
            <p:ph idx="1"/>
          </p:nvPr>
        </p:nvSpPr>
        <p:spPr>
          <a:xfrm>
            <a:off x="331176" y="2717024"/>
            <a:ext cx="6439738" cy="2813536"/>
          </a:xfrm>
        </p:spPr>
        <p:txBody>
          <a:bodyPr>
            <a:noAutofit/>
          </a:bodyPr>
          <a:lstStyle/>
          <a:p>
            <a:pPr marL="0" indent="0">
              <a:buNone/>
            </a:pPr>
            <a:r>
              <a:rPr lang="es-MX" sz="1400" b="1" dirty="0">
                <a:latin typeface="Corbel" panose="020B0503020204020204" pitchFamily="34" charset="0"/>
              </a:rPr>
              <a:t>Términos clave relacionados con su cáncer de mama</a:t>
            </a:r>
          </a:p>
          <a:p>
            <a:r>
              <a:rPr lang="es-MX" sz="1400" dirty="0">
                <a:latin typeface="Corbel" panose="020B0503020204020204" pitchFamily="34" charset="0"/>
              </a:rPr>
              <a:t>A menudo escuchará la palabra </a:t>
            </a:r>
            <a:r>
              <a:rPr lang="es-MX" sz="1400" b="1" dirty="0">
                <a:latin typeface="Corbel" panose="020B0503020204020204" pitchFamily="34" charset="0"/>
              </a:rPr>
              <a:t>mamario/a</a:t>
            </a:r>
            <a:r>
              <a:rPr lang="es-MX" sz="1600" dirty="0" smtClean="0"/>
              <a:t> </a:t>
            </a:r>
            <a:r>
              <a:rPr lang="es-MX" sz="1400" dirty="0" smtClean="0">
                <a:latin typeface="Corbel" panose="020B0503020204020204" pitchFamily="34" charset="0"/>
              </a:rPr>
              <a:t>en referencia a sus mamas.</a:t>
            </a:r>
          </a:p>
          <a:p>
            <a:r>
              <a:rPr lang="es-MX" sz="1400" dirty="0">
                <a:latin typeface="Corbel" panose="020B0503020204020204" pitchFamily="34" charset="0"/>
              </a:rPr>
              <a:t>La mama femenina está compuesta en su mayor parte de una colección de células adiposas llamadas </a:t>
            </a:r>
            <a:r>
              <a:rPr lang="es-MX" sz="1400" b="1" dirty="0">
                <a:latin typeface="Corbel" panose="020B0503020204020204" pitchFamily="34" charset="0"/>
              </a:rPr>
              <a:t>tejido</a:t>
            </a:r>
            <a:r>
              <a:rPr lang="es-MX" sz="1600" dirty="0" smtClean="0"/>
              <a:t> </a:t>
            </a:r>
            <a:r>
              <a:rPr lang="es-MX" sz="1400" b="1" dirty="0" smtClean="0">
                <a:latin typeface="Corbel" panose="020B0503020204020204" pitchFamily="34" charset="0"/>
              </a:rPr>
              <a:t>adiposo</a:t>
            </a:r>
            <a:r>
              <a:rPr lang="es-MX" sz="1400" dirty="0" smtClean="0">
                <a:latin typeface="Corbel" panose="020B0503020204020204" pitchFamily="34" charset="0"/>
              </a:rPr>
              <a:t>.</a:t>
            </a:r>
            <a:endParaRPr lang="es-MX" sz="1400" dirty="0">
              <a:latin typeface="Corbel" panose="020B0503020204020204" pitchFamily="34" charset="0"/>
            </a:endParaRPr>
          </a:p>
          <a:p>
            <a:r>
              <a:rPr lang="es-MX" sz="1400" dirty="0">
                <a:latin typeface="Corbel" panose="020B0503020204020204" pitchFamily="34" charset="0"/>
              </a:rPr>
              <a:t>En promedio, una mama femenina está compuesta de 12 a 20 secciones </a:t>
            </a:r>
            <a:r>
              <a:rPr lang="es-MX" sz="1400" dirty="0" smtClean="0">
                <a:latin typeface="Corbel" panose="020B0503020204020204" pitchFamily="34" charset="0"/>
              </a:rPr>
              <a:t>llamadas</a:t>
            </a:r>
            <a:r>
              <a:rPr lang="es-MX" sz="1600" dirty="0" smtClean="0"/>
              <a:t> </a:t>
            </a:r>
            <a:r>
              <a:rPr lang="es-MX" sz="1400" b="1" dirty="0" smtClean="0">
                <a:latin typeface="Corbel" panose="020B0503020204020204" pitchFamily="34" charset="0"/>
              </a:rPr>
              <a:t>lóbulo</a:t>
            </a:r>
            <a:r>
              <a:rPr lang="es-MX" sz="1400" dirty="0" smtClean="0">
                <a:latin typeface="Corbel" panose="020B0503020204020204" pitchFamily="34" charset="0"/>
              </a:rPr>
              <a:t>, </a:t>
            </a:r>
            <a:r>
              <a:rPr lang="es-MX" sz="1400" dirty="0" smtClean="0">
                <a:latin typeface="Corbel" panose="020B0503020204020204" pitchFamily="34" charset="0"/>
              </a:rPr>
              <a:t>que están compuestos de muchos </a:t>
            </a:r>
            <a:r>
              <a:rPr lang="es-MX" sz="1400" b="1" dirty="0" smtClean="0">
                <a:latin typeface="Corbel" panose="020B0503020204020204" pitchFamily="34" charset="0"/>
              </a:rPr>
              <a:t>lobulillos </a:t>
            </a:r>
            <a:r>
              <a:rPr lang="es-MX" sz="1400" dirty="0" smtClean="0">
                <a:latin typeface="Corbel" panose="020B0503020204020204" pitchFamily="34" charset="0"/>
              </a:rPr>
              <a:t>más </a:t>
            </a:r>
            <a:r>
              <a:rPr lang="es-MX" sz="1400" dirty="0" smtClean="0">
                <a:latin typeface="Corbel" panose="020B0503020204020204" pitchFamily="34" charset="0"/>
              </a:rPr>
              <a:t>pequeños, las </a:t>
            </a:r>
            <a:r>
              <a:rPr lang="es-MX" sz="1400" b="1" dirty="0">
                <a:latin typeface="Corbel" panose="020B0503020204020204" pitchFamily="34" charset="0"/>
              </a:rPr>
              <a:t>glándulas </a:t>
            </a:r>
            <a:r>
              <a:rPr lang="es-MX" sz="1400" dirty="0" smtClean="0">
                <a:latin typeface="Corbel" panose="020B0503020204020204" pitchFamily="34" charset="0"/>
              </a:rPr>
              <a:t>que </a:t>
            </a:r>
            <a:r>
              <a:rPr lang="es-MX" sz="1400" dirty="0" smtClean="0">
                <a:latin typeface="Corbel" panose="020B0503020204020204" pitchFamily="34" charset="0"/>
              </a:rPr>
              <a:t>producen la leche durante la lactancia.</a:t>
            </a:r>
          </a:p>
          <a:p>
            <a:r>
              <a:rPr lang="es-MX" sz="1400" dirty="0">
                <a:latin typeface="Corbel" panose="020B0503020204020204" pitchFamily="34" charset="0"/>
              </a:rPr>
              <a:t>Los lóbulos y lobulillos están conectados por </a:t>
            </a:r>
            <a:r>
              <a:rPr lang="es-MX" sz="1400" b="1" dirty="0" smtClean="0">
                <a:latin typeface="Corbel" panose="020B0503020204020204" pitchFamily="34" charset="0"/>
              </a:rPr>
              <a:t>conductos </a:t>
            </a:r>
            <a:r>
              <a:rPr lang="es-MX" sz="1400" dirty="0" smtClean="0">
                <a:latin typeface="Corbel" panose="020B0503020204020204" pitchFamily="34" charset="0"/>
              </a:rPr>
              <a:t>de </a:t>
            </a:r>
            <a:r>
              <a:rPr lang="es-MX" sz="1400" dirty="0">
                <a:latin typeface="Corbel" panose="020B0503020204020204" pitchFamily="34" charset="0"/>
              </a:rPr>
              <a:t>leche,</a:t>
            </a:r>
            <a:r>
              <a:rPr lang="es-MX" sz="1600" dirty="0" smtClean="0"/>
              <a:t> </a:t>
            </a:r>
            <a:r>
              <a:rPr lang="es-MX" sz="1400" dirty="0">
                <a:latin typeface="Corbel" panose="020B0503020204020204" pitchFamily="34" charset="0"/>
              </a:rPr>
              <a:t>que actúan como tallos o tubos que llevan la leche al </a:t>
            </a:r>
            <a:r>
              <a:rPr lang="es-MX" sz="1400" b="1" dirty="0" smtClean="0">
                <a:latin typeface="Corbel" panose="020B0503020204020204" pitchFamily="34" charset="0"/>
              </a:rPr>
              <a:t>pezón</a:t>
            </a:r>
            <a:r>
              <a:rPr lang="es-MX" sz="1400" dirty="0" smtClean="0">
                <a:latin typeface="Corbel" panose="020B0503020204020204" pitchFamily="34" charset="0"/>
              </a:rPr>
              <a:t>.</a:t>
            </a:r>
            <a:endParaRPr lang="es-MX" sz="1400" dirty="0">
              <a:latin typeface="Corbel" panose="020B0503020204020204" pitchFamily="34" charset="0"/>
            </a:endParaRPr>
          </a:p>
          <a:p>
            <a:r>
              <a:rPr lang="es-MX" sz="1600" dirty="0" smtClean="0"/>
              <a:t>La </a:t>
            </a:r>
            <a:r>
              <a:rPr lang="es-MX" sz="1400" b="1" dirty="0" smtClean="0">
                <a:latin typeface="Corbel" panose="020B0503020204020204" pitchFamily="34" charset="0"/>
              </a:rPr>
              <a:t>areola</a:t>
            </a:r>
            <a:r>
              <a:rPr lang="es-MX" sz="1400" dirty="0" smtClean="0">
                <a:latin typeface="Corbel" panose="020B0503020204020204" pitchFamily="34" charset="0"/>
              </a:rPr>
              <a:t> </a:t>
            </a:r>
            <a:r>
              <a:rPr lang="es-MX" sz="1400" dirty="0" smtClean="0">
                <a:latin typeface="Corbel" panose="020B0503020204020204" pitchFamily="34" charset="0"/>
              </a:rPr>
              <a:t>rodea el pezón.</a:t>
            </a:r>
          </a:p>
          <a:p>
            <a:endParaRPr lang="es-MX" sz="1400" dirty="0">
              <a:latin typeface="Corbel" panose="020B0503020204020204" pitchFamily="34" charset="0"/>
            </a:endParaRPr>
          </a:p>
        </p:txBody>
      </p:sp>
      <p:sp>
        <p:nvSpPr>
          <p:cNvPr id="9" name="TextBox 8"/>
          <p:cNvSpPr txBox="1"/>
          <p:nvPr/>
        </p:nvSpPr>
        <p:spPr>
          <a:xfrm>
            <a:off x="7740855" y="5578977"/>
            <a:ext cx="3132307" cy="307777"/>
          </a:xfrm>
          <a:prstGeom prst="rect">
            <a:avLst/>
          </a:prstGeom>
          <a:solidFill>
            <a:schemeClr val="bg1"/>
          </a:solidFill>
        </p:spPr>
        <p:txBody>
          <a:bodyPr wrap="square" rtlCol="0">
            <a:spAutoFit/>
          </a:bodyPr>
          <a:lstStyle/>
          <a:p>
            <a:r>
              <a:rPr lang="es-MX" sz="1400" b="1" dirty="0"/>
              <a:t>CORTE TRANSVERSAL DE LA MAMA</a:t>
            </a:r>
            <a:endParaRPr lang="en-GB" sz="1400" b="1" dirty="0"/>
          </a:p>
        </p:txBody>
      </p:sp>
      <p:sp>
        <p:nvSpPr>
          <p:cNvPr id="10" name="TextBox 9"/>
          <p:cNvSpPr txBox="1"/>
          <p:nvPr/>
        </p:nvSpPr>
        <p:spPr>
          <a:xfrm>
            <a:off x="8025340" y="1762942"/>
            <a:ext cx="560433" cy="253916"/>
          </a:xfrm>
          <a:prstGeom prst="rect">
            <a:avLst/>
          </a:prstGeom>
          <a:solidFill>
            <a:schemeClr val="bg1"/>
          </a:solidFill>
        </p:spPr>
        <p:txBody>
          <a:bodyPr wrap="square" rtlCol="0">
            <a:spAutoFit/>
          </a:bodyPr>
          <a:lstStyle/>
          <a:p>
            <a:r>
              <a:rPr lang="es-MX" sz="1050" dirty="0" smtClean="0"/>
              <a:t>grasa</a:t>
            </a:r>
            <a:endParaRPr lang="en-GB" sz="1050" dirty="0"/>
          </a:p>
        </p:txBody>
      </p:sp>
      <p:sp>
        <p:nvSpPr>
          <p:cNvPr id="11" name="TextBox 10"/>
          <p:cNvSpPr txBox="1"/>
          <p:nvPr/>
        </p:nvSpPr>
        <p:spPr>
          <a:xfrm>
            <a:off x="7570171" y="2338568"/>
            <a:ext cx="613667" cy="253916"/>
          </a:xfrm>
          <a:prstGeom prst="rect">
            <a:avLst/>
          </a:prstGeom>
          <a:solidFill>
            <a:schemeClr val="bg1"/>
          </a:solidFill>
        </p:spPr>
        <p:txBody>
          <a:bodyPr wrap="square" rtlCol="0">
            <a:spAutoFit/>
          </a:bodyPr>
          <a:lstStyle/>
          <a:p>
            <a:r>
              <a:rPr lang="es-MX" sz="1050" dirty="0" smtClean="0"/>
              <a:t>lóbulos</a:t>
            </a:r>
            <a:endParaRPr lang="en-GB" sz="1050" dirty="0"/>
          </a:p>
        </p:txBody>
      </p:sp>
      <p:sp>
        <p:nvSpPr>
          <p:cNvPr id="12" name="TextBox 11"/>
          <p:cNvSpPr txBox="1"/>
          <p:nvPr/>
        </p:nvSpPr>
        <p:spPr>
          <a:xfrm>
            <a:off x="7170708" y="2982923"/>
            <a:ext cx="573909" cy="274320"/>
          </a:xfrm>
          <a:prstGeom prst="rect">
            <a:avLst/>
          </a:prstGeom>
          <a:solidFill>
            <a:schemeClr val="bg1"/>
          </a:solidFill>
        </p:spPr>
        <p:txBody>
          <a:bodyPr wrap="square" rtlCol="0">
            <a:spAutoFit/>
          </a:bodyPr>
          <a:lstStyle/>
          <a:p>
            <a:r>
              <a:rPr lang="es-MX" sz="1050" dirty="0" smtClean="0"/>
              <a:t>pezón</a:t>
            </a:r>
            <a:endParaRPr lang="en-GB" sz="1050" dirty="0"/>
          </a:p>
        </p:txBody>
      </p:sp>
      <p:sp>
        <p:nvSpPr>
          <p:cNvPr id="13" name="TextBox 12"/>
          <p:cNvSpPr txBox="1"/>
          <p:nvPr/>
        </p:nvSpPr>
        <p:spPr>
          <a:xfrm>
            <a:off x="7283216" y="4290298"/>
            <a:ext cx="573909" cy="253916"/>
          </a:xfrm>
          <a:prstGeom prst="rect">
            <a:avLst/>
          </a:prstGeom>
          <a:solidFill>
            <a:schemeClr val="bg1"/>
          </a:solidFill>
        </p:spPr>
        <p:txBody>
          <a:bodyPr wrap="square" rtlCol="0">
            <a:spAutoFit/>
          </a:bodyPr>
          <a:lstStyle/>
          <a:p>
            <a:r>
              <a:rPr lang="es-MX" sz="1050" dirty="0" smtClean="0"/>
              <a:t>areola</a:t>
            </a:r>
            <a:endParaRPr lang="en-GB" sz="1050" dirty="0"/>
          </a:p>
        </p:txBody>
      </p:sp>
      <p:sp>
        <p:nvSpPr>
          <p:cNvPr id="14" name="TextBox 13"/>
          <p:cNvSpPr txBox="1"/>
          <p:nvPr/>
        </p:nvSpPr>
        <p:spPr>
          <a:xfrm>
            <a:off x="8025341" y="5285367"/>
            <a:ext cx="784902" cy="253916"/>
          </a:xfrm>
          <a:prstGeom prst="rect">
            <a:avLst/>
          </a:prstGeom>
          <a:solidFill>
            <a:schemeClr val="bg1"/>
          </a:solidFill>
        </p:spPr>
        <p:txBody>
          <a:bodyPr wrap="square" rtlCol="0">
            <a:spAutoFit/>
          </a:bodyPr>
          <a:lstStyle/>
          <a:p>
            <a:r>
              <a:rPr lang="es-MX" sz="1050" dirty="0"/>
              <a:t>músculo</a:t>
            </a:r>
            <a:endParaRPr lang="en-GB" sz="1050" dirty="0"/>
          </a:p>
        </p:txBody>
      </p:sp>
      <p:sp>
        <p:nvSpPr>
          <p:cNvPr id="16" name="TextBox 15"/>
          <p:cNvSpPr txBox="1"/>
          <p:nvPr/>
        </p:nvSpPr>
        <p:spPr>
          <a:xfrm>
            <a:off x="7570171" y="4617106"/>
            <a:ext cx="866906" cy="253916"/>
          </a:xfrm>
          <a:prstGeom prst="rect">
            <a:avLst/>
          </a:prstGeom>
          <a:solidFill>
            <a:schemeClr val="bg1"/>
          </a:solidFill>
        </p:spPr>
        <p:txBody>
          <a:bodyPr wrap="square" rtlCol="0">
            <a:spAutoFit/>
          </a:bodyPr>
          <a:lstStyle/>
          <a:p>
            <a:r>
              <a:rPr lang="es-MX" sz="1050" dirty="0" smtClean="0"/>
              <a:t>conductos</a:t>
            </a:r>
            <a:endParaRPr lang="en-GB" sz="1050" dirty="0"/>
          </a:p>
        </p:txBody>
      </p:sp>
    </p:spTree>
    <p:extLst>
      <p:ext uri="{BB962C8B-B14F-4D97-AF65-F5344CB8AC3E}">
        <p14:creationId xmlns:p14="http://schemas.microsoft.com/office/powerpoint/2010/main" val="844816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6" y="164004"/>
            <a:ext cx="8596668" cy="989144"/>
          </a:xfrm>
        </p:spPr>
        <p:txBody>
          <a:bodyPr>
            <a:normAutofit/>
          </a:bodyPr>
          <a:lstStyle/>
          <a:p>
            <a:r>
              <a:rPr lang="es-MX" b="1" dirty="0"/>
              <a:t>Signos de cáncer de mama</a:t>
            </a:r>
          </a:p>
        </p:txBody>
      </p:sp>
      <p:sp>
        <p:nvSpPr>
          <p:cNvPr id="3" name="Rectangle 2"/>
          <p:cNvSpPr/>
          <p:nvPr/>
        </p:nvSpPr>
        <p:spPr>
          <a:xfrm>
            <a:off x="331177" y="828487"/>
            <a:ext cx="7088516" cy="4724370"/>
          </a:xfrm>
          <a:prstGeom prst="rect">
            <a:avLst/>
          </a:prstGeom>
        </p:spPr>
        <p:txBody>
          <a:bodyPr wrap="square">
            <a:spAutoFit/>
          </a:bodyPr>
          <a:lstStyle/>
          <a:p>
            <a:r>
              <a:rPr lang="es-MX" sz="1600" b="1" dirty="0">
                <a:latin typeface="Corbel" panose="020B0503020204020204" pitchFamily="34" charset="0"/>
              </a:rPr>
              <a:t>Los signos del cáncer de mama no son los mismos en todas las mujeres, </a:t>
            </a:r>
          </a:p>
          <a:p>
            <a:r>
              <a:rPr lang="es-MX" sz="1600" b="1" dirty="0">
                <a:latin typeface="Corbel" panose="020B0503020204020204" pitchFamily="34" charset="0"/>
              </a:rPr>
              <a:t>por lo que es muy importante que sepa cómo se ven y se sienten sus mamas normalmente</a:t>
            </a:r>
            <a:r>
              <a:rPr lang="es-MX" sz="1600" b="1" dirty="0" smtClean="0">
                <a:latin typeface="Corbel" panose="020B0503020204020204" pitchFamily="34" charset="0"/>
              </a:rPr>
              <a:t>.</a:t>
            </a:r>
            <a:endParaRPr lang="es-MX" sz="1600" b="1" dirty="0">
              <a:latin typeface="Corbel" panose="020B0503020204020204" pitchFamily="34" charset="0"/>
            </a:endParaRPr>
          </a:p>
          <a:p>
            <a:endParaRPr lang="es-MX" sz="1600" b="1" dirty="0">
              <a:latin typeface="Corbel" panose="020B0503020204020204" pitchFamily="34" charset="0"/>
            </a:endParaRPr>
          </a:p>
          <a:p>
            <a:r>
              <a:rPr lang="es-MX" sz="1600" b="1" dirty="0">
                <a:latin typeface="Corbel" panose="020B0503020204020204" pitchFamily="34" charset="0"/>
              </a:rPr>
              <a:t>Si observa algún cambio, ¡consulte a su Médico! </a:t>
            </a:r>
          </a:p>
          <a:p>
            <a:endParaRPr lang="es-MX" sz="1600" b="1" dirty="0">
              <a:latin typeface="Corbel" panose="020B0503020204020204" pitchFamily="34" charset="0"/>
            </a:endParaRPr>
          </a:p>
          <a:p>
            <a:pPr>
              <a:lnSpc>
                <a:spcPct val="150000"/>
              </a:lnSpc>
            </a:pPr>
            <a:r>
              <a:rPr lang="es-MX" sz="1400" b="1" dirty="0">
                <a:latin typeface="Corbel" panose="020B0503020204020204" pitchFamily="34" charset="0"/>
              </a:rPr>
              <a:t>¿Puede reconocer los signos y síntomas del cáncer de mama?</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Irritación de la piel o hoyuelos en la piel de la mama</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Enrojecimiento, oscurecimiento o calor en la mama </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Enrojecimiento, picazón, molestias o engrosamiento del pezón</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Retracción del pezón o mama (hundido/a)</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Un bulto en la mama o debajo de la axila</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Dolor en la mama o en el pezón</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Inflamación de toda la mama o parte de ella (aunque no sienta un bulto)</a:t>
            </a:r>
          </a:p>
          <a:p>
            <a:pPr marL="285750" indent="-285750">
              <a:lnSpc>
                <a:spcPct val="150000"/>
              </a:lnSpc>
              <a:buClr>
                <a:schemeClr val="accent1"/>
              </a:buClr>
              <a:buFont typeface="Wingdings" panose="05000000000000000000" pitchFamily="2" charset="2"/>
              <a:buChar char="q"/>
            </a:pPr>
            <a:r>
              <a:rPr lang="es-MX" sz="1400" dirty="0">
                <a:latin typeface="Corbel" panose="020B0503020204020204" pitchFamily="34" charset="0"/>
              </a:rPr>
              <a:t>Secreción en el pezón (que no es leche materna) </a:t>
            </a:r>
          </a:p>
          <a:p>
            <a:pPr marL="285750" indent="-285750">
              <a:buFont typeface="Arial" panose="020B0604020202020204" pitchFamily="34" charset="0"/>
              <a:buChar char="•"/>
            </a:pPr>
            <a:endParaRPr lang="es-MX" sz="1600"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519954A3-9DFD-4C44-94BA-B95130A3BA1C}" type="slidenum">
              <a:rPr lang="en-US" smtClean="0"/>
              <a:t>31</a:t>
            </a:fld>
            <a:endParaRPr lang="es-MX" dirty="0"/>
          </a:p>
        </p:txBody>
      </p:sp>
      <p:grpSp>
        <p:nvGrpSpPr>
          <p:cNvPr id="11" name="Group 10"/>
          <p:cNvGrpSpPr/>
          <p:nvPr/>
        </p:nvGrpSpPr>
        <p:grpSpPr>
          <a:xfrm>
            <a:off x="7395695" y="160052"/>
            <a:ext cx="2304288" cy="1645920"/>
            <a:chOff x="7395694" y="160052"/>
            <a:chExt cx="2304288" cy="1645920"/>
          </a:xfrm>
        </p:grpSpPr>
        <p:pic>
          <p:nvPicPr>
            <p:cNvPr id="17" name="Picture 16"/>
            <p:cNvPicPr>
              <a:picLocks noChangeAspect="1"/>
            </p:cNvPicPr>
            <p:nvPr/>
          </p:nvPicPr>
          <p:blipFill>
            <a:blip r:embed="rId2"/>
            <a:stretch>
              <a:fillRect/>
            </a:stretch>
          </p:blipFill>
          <p:spPr>
            <a:xfrm>
              <a:off x="7395694" y="160052"/>
              <a:ext cx="2304288" cy="1645920"/>
            </a:xfrm>
            <a:prstGeom prst="rect">
              <a:avLst/>
            </a:prstGeom>
            <a:ln w="38100">
              <a:solidFill>
                <a:srgbClr val="92D050"/>
              </a:solidFill>
            </a:ln>
          </p:spPr>
        </p:pic>
        <p:sp>
          <p:nvSpPr>
            <p:cNvPr id="18" name="Rectangle 17"/>
            <p:cNvSpPr/>
            <p:nvPr/>
          </p:nvSpPr>
          <p:spPr>
            <a:xfrm>
              <a:off x="7419693" y="166567"/>
              <a:ext cx="2190300" cy="605550"/>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Irritación de la piel o hoyuelos en la piel de la mama</a:t>
              </a:r>
              <a:endParaRPr lang="es-MX" sz="12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oup 11"/>
          <p:cNvGrpSpPr/>
          <p:nvPr/>
        </p:nvGrpSpPr>
        <p:grpSpPr>
          <a:xfrm>
            <a:off x="9756258" y="159258"/>
            <a:ext cx="2304289" cy="1645920"/>
            <a:chOff x="9756257" y="159258"/>
            <a:chExt cx="2304289" cy="1645920"/>
          </a:xfrm>
        </p:grpSpPr>
        <p:pic>
          <p:nvPicPr>
            <p:cNvPr id="16" name="Picture 15"/>
            <p:cNvPicPr>
              <a:picLocks noChangeAspect="1"/>
            </p:cNvPicPr>
            <p:nvPr/>
          </p:nvPicPr>
          <p:blipFill>
            <a:blip r:embed="rId3"/>
            <a:stretch>
              <a:fillRect/>
            </a:stretch>
          </p:blipFill>
          <p:spPr>
            <a:xfrm>
              <a:off x="9756257" y="159258"/>
              <a:ext cx="2304289" cy="1645920"/>
            </a:xfrm>
            <a:prstGeom prst="rect">
              <a:avLst/>
            </a:prstGeom>
            <a:ln w="38100">
              <a:solidFill>
                <a:srgbClr val="92D050"/>
              </a:solidFill>
            </a:ln>
          </p:spPr>
        </p:pic>
        <p:sp>
          <p:nvSpPr>
            <p:cNvPr id="23" name="Rectangle 22"/>
            <p:cNvSpPr/>
            <p:nvPr/>
          </p:nvSpPr>
          <p:spPr>
            <a:xfrm>
              <a:off x="9813251" y="182816"/>
              <a:ext cx="2190300" cy="600357"/>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Enrojecimiento, oscurecimiento o calor en la mama </a:t>
              </a:r>
            </a:p>
            <a:p>
              <a:pPr algn="ctr">
                <a:lnSpc>
                  <a:spcPct val="115000"/>
                </a:lnSpc>
              </a:pPr>
              <a:endParaRPr lang="es-MX" sz="4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9757645" y="1805972"/>
            <a:ext cx="2304288" cy="1645920"/>
            <a:chOff x="9757645" y="1805972"/>
            <a:chExt cx="2304288" cy="1645920"/>
          </a:xfrm>
        </p:grpSpPr>
        <p:pic>
          <p:nvPicPr>
            <p:cNvPr id="19" name="Picture 18"/>
            <p:cNvPicPr>
              <a:picLocks noChangeAspect="1"/>
            </p:cNvPicPr>
            <p:nvPr/>
          </p:nvPicPr>
          <p:blipFill>
            <a:blip r:embed="rId4"/>
            <a:stretch>
              <a:fillRect/>
            </a:stretch>
          </p:blipFill>
          <p:spPr>
            <a:xfrm>
              <a:off x="9757645" y="1805972"/>
              <a:ext cx="2304288" cy="1645920"/>
            </a:xfrm>
            <a:prstGeom prst="rect">
              <a:avLst/>
            </a:prstGeom>
            <a:ln w="38100">
              <a:solidFill>
                <a:srgbClr val="92D050"/>
              </a:solidFill>
            </a:ln>
          </p:spPr>
        </p:pic>
        <p:sp>
          <p:nvSpPr>
            <p:cNvPr id="24" name="Rectangle 23"/>
            <p:cNvSpPr/>
            <p:nvPr/>
          </p:nvSpPr>
          <p:spPr>
            <a:xfrm>
              <a:off x="9834798" y="1872831"/>
              <a:ext cx="2190300" cy="605550"/>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Retracción del pezón o mama (hundido/a)</a:t>
              </a: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p:cNvGrpSpPr/>
          <p:nvPr/>
        </p:nvGrpSpPr>
        <p:grpSpPr>
          <a:xfrm>
            <a:off x="9756258" y="3452088"/>
            <a:ext cx="2304289" cy="1645920"/>
            <a:chOff x="9756258" y="3452088"/>
            <a:chExt cx="2304289" cy="1645920"/>
          </a:xfrm>
        </p:grpSpPr>
        <p:pic>
          <p:nvPicPr>
            <p:cNvPr id="21" name="Picture 20"/>
            <p:cNvPicPr>
              <a:picLocks noChangeAspect="1"/>
            </p:cNvPicPr>
            <p:nvPr/>
          </p:nvPicPr>
          <p:blipFill>
            <a:blip r:embed="rId5"/>
            <a:stretch>
              <a:fillRect/>
            </a:stretch>
          </p:blipFill>
          <p:spPr>
            <a:xfrm>
              <a:off x="9756258" y="3452088"/>
              <a:ext cx="2304289" cy="1645920"/>
            </a:xfrm>
            <a:prstGeom prst="rect">
              <a:avLst/>
            </a:prstGeom>
            <a:ln w="38100">
              <a:solidFill>
                <a:srgbClr val="92D050"/>
              </a:solidFill>
            </a:ln>
          </p:spPr>
        </p:pic>
        <p:sp>
          <p:nvSpPr>
            <p:cNvPr id="25" name="Rectangle 24"/>
            <p:cNvSpPr/>
            <p:nvPr/>
          </p:nvSpPr>
          <p:spPr>
            <a:xfrm>
              <a:off x="9813251" y="3505053"/>
              <a:ext cx="2190300" cy="570156"/>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Dolor en la mama o en el pezón</a:t>
              </a:r>
            </a:p>
            <a:p>
              <a:pPr algn="ctr">
                <a:lnSpc>
                  <a:spcPct val="115000"/>
                </a:lnSpc>
              </a:pPr>
              <a:endParaRPr lang="es-MX" sz="1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7394697" y="5128972"/>
            <a:ext cx="2304288" cy="1645920"/>
            <a:chOff x="7394697" y="5128972"/>
            <a:chExt cx="2304288" cy="1645920"/>
          </a:xfrm>
        </p:grpSpPr>
        <p:pic>
          <p:nvPicPr>
            <p:cNvPr id="15" name="Picture 14"/>
            <p:cNvPicPr>
              <a:picLocks noChangeAspect="1"/>
            </p:cNvPicPr>
            <p:nvPr/>
          </p:nvPicPr>
          <p:blipFill>
            <a:blip r:embed="rId6"/>
            <a:stretch>
              <a:fillRect/>
            </a:stretch>
          </p:blipFill>
          <p:spPr>
            <a:xfrm>
              <a:off x="7394697" y="5128972"/>
              <a:ext cx="2304288" cy="1645920"/>
            </a:xfrm>
            <a:prstGeom prst="rect">
              <a:avLst/>
            </a:prstGeom>
            <a:ln w="38100">
              <a:solidFill>
                <a:srgbClr val="92D050"/>
              </a:solidFill>
            </a:ln>
          </p:spPr>
        </p:pic>
        <p:sp>
          <p:nvSpPr>
            <p:cNvPr id="26" name="Rectangle 25"/>
            <p:cNvSpPr/>
            <p:nvPr/>
          </p:nvSpPr>
          <p:spPr>
            <a:xfrm>
              <a:off x="7419693" y="5158792"/>
              <a:ext cx="2190300" cy="759632"/>
            </a:xfrm>
            <a:prstGeom prst="rect">
              <a:avLst/>
            </a:prstGeom>
            <a:solidFill>
              <a:schemeClr val="bg1"/>
            </a:solidFill>
          </p:spPr>
          <p:txBody>
            <a:bodyPr wrap="square">
              <a:spAutoFit/>
            </a:bodyPr>
            <a:lstStyle/>
            <a:p>
              <a:pPr algn="ctr">
                <a:lnSpc>
                  <a:spcPct val="115000"/>
                </a:lnSpc>
              </a:pPr>
              <a:r>
                <a:rPr lang="es-MX" sz="1100" b="1" dirty="0">
                  <a:latin typeface="Calibri" panose="020F0502020204030204" pitchFamily="34" charset="0"/>
                </a:rPr>
                <a:t>Inflamación de toda la mama o parte de ella (aunque no sienta un bulto)</a:t>
              </a:r>
            </a:p>
            <a:p>
              <a:pPr>
                <a:lnSpc>
                  <a:spcPct val="115000"/>
                </a:lnSpc>
              </a:pPr>
              <a:endParaRPr lang="es-MX" sz="4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p:cNvGrpSpPr/>
          <p:nvPr/>
        </p:nvGrpSpPr>
        <p:grpSpPr>
          <a:xfrm>
            <a:off x="7394696" y="1848812"/>
            <a:ext cx="2360175" cy="1685840"/>
            <a:chOff x="7394696" y="1848812"/>
            <a:chExt cx="2360175" cy="1685840"/>
          </a:xfrm>
        </p:grpSpPr>
        <p:pic>
          <p:nvPicPr>
            <p:cNvPr id="6" name="Picture 5"/>
            <p:cNvPicPr>
              <a:picLocks noChangeAspect="1"/>
            </p:cNvPicPr>
            <p:nvPr/>
          </p:nvPicPr>
          <p:blipFill>
            <a:blip r:embed="rId7"/>
            <a:stretch>
              <a:fillRect/>
            </a:stretch>
          </p:blipFill>
          <p:spPr>
            <a:xfrm>
              <a:off x="7394696" y="1848812"/>
              <a:ext cx="2360175" cy="1685840"/>
            </a:xfrm>
            <a:prstGeom prst="rect">
              <a:avLst/>
            </a:prstGeom>
            <a:ln w="38100">
              <a:solidFill>
                <a:schemeClr val="accent1"/>
              </a:solidFill>
            </a:ln>
          </p:spPr>
        </p:pic>
        <p:sp>
          <p:nvSpPr>
            <p:cNvPr id="28" name="Rectangle 27"/>
            <p:cNvSpPr/>
            <p:nvPr/>
          </p:nvSpPr>
          <p:spPr>
            <a:xfrm>
              <a:off x="7453257" y="1893686"/>
              <a:ext cx="2190300" cy="729430"/>
            </a:xfrm>
            <a:prstGeom prst="rect">
              <a:avLst/>
            </a:prstGeom>
            <a:solidFill>
              <a:schemeClr val="bg1"/>
            </a:solidFill>
          </p:spPr>
          <p:txBody>
            <a:bodyPr wrap="square">
              <a:spAutoFit/>
            </a:bodyPr>
            <a:lstStyle/>
            <a:p>
              <a:pPr algn="ctr">
                <a:lnSpc>
                  <a:spcPct val="115000"/>
                </a:lnSpc>
              </a:pPr>
              <a:r>
                <a:rPr lang="es-MX" sz="1100" b="1" dirty="0">
                  <a:latin typeface="Calibri" panose="020F0502020204030204" pitchFamily="34" charset="0"/>
                </a:rPr>
                <a:t>Enrojecimiento, picazón, molestias o</a:t>
              </a:r>
              <a:endParaRPr lang="es-MX" sz="4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s-MX" sz="1100" b="1" dirty="0">
                  <a:latin typeface="Calibri" panose="020F0502020204030204" pitchFamily="34" charset="0"/>
                </a:rPr>
                <a:t>engrosamiento del pezón</a:t>
              </a:r>
            </a:p>
            <a:p>
              <a:pPr algn="ctr">
                <a:lnSpc>
                  <a:spcPct val="115000"/>
                </a:lnSpc>
              </a:pPr>
              <a:endParaRPr lang="es-MX" sz="3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p:cNvGrpSpPr/>
          <p:nvPr/>
        </p:nvGrpSpPr>
        <p:grpSpPr>
          <a:xfrm>
            <a:off x="7394697" y="3454726"/>
            <a:ext cx="2304289" cy="1645920"/>
            <a:chOff x="7394697" y="3454726"/>
            <a:chExt cx="2304289" cy="1645920"/>
          </a:xfrm>
        </p:grpSpPr>
        <p:pic>
          <p:nvPicPr>
            <p:cNvPr id="14" name="Picture 13"/>
            <p:cNvPicPr>
              <a:picLocks noChangeAspect="1"/>
            </p:cNvPicPr>
            <p:nvPr/>
          </p:nvPicPr>
          <p:blipFill>
            <a:blip r:embed="rId8"/>
            <a:stretch>
              <a:fillRect/>
            </a:stretch>
          </p:blipFill>
          <p:spPr>
            <a:xfrm>
              <a:off x="7394697" y="3454726"/>
              <a:ext cx="2304289" cy="1645920"/>
            </a:xfrm>
            <a:prstGeom prst="rect">
              <a:avLst/>
            </a:prstGeom>
            <a:ln w="38100">
              <a:solidFill>
                <a:srgbClr val="92D050"/>
              </a:solidFill>
            </a:ln>
          </p:spPr>
        </p:pic>
        <p:sp>
          <p:nvSpPr>
            <p:cNvPr id="27" name="Rectangle 26"/>
            <p:cNvSpPr/>
            <p:nvPr/>
          </p:nvSpPr>
          <p:spPr>
            <a:xfrm>
              <a:off x="7455397" y="3482016"/>
              <a:ext cx="2190300" cy="605550"/>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Un bulto en la mama o debajo de la axila</a:t>
              </a:r>
            </a:p>
            <a:p>
              <a:pP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oup 12"/>
          <p:cNvGrpSpPr/>
          <p:nvPr/>
        </p:nvGrpSpPr>
        <p:grpSpPr>
          <a:xfrm>
            <a:off x="9757013" y="5134936"/>
            <a:ext cx="2304289" cy="1645920"/>
            <a:chOff x="9757013" y="5134936"/>
            <a:chExt cx="2304289" cy="1645920"/>
          </a:xfrm>
        </p:grpSpPr>
        <p:pic>
          <p:nvPicPr>
            <p:cNvPr id="20" name="Picture 19"/>
            <p:cNvPicPr>
              <a:picLocks noChangeAspect="1"/>
            </p:cNvPicPr>
            <p:nvPr/>
          </p:nvPicPr>
          <p:blipFill>
            <a:blip r:embed="rId9"/>
            <a:stretch>
              <a:fillRect/>
            </a:stretch>
          </p:blipFill>
          <p:spPr>
            <a:xfrm>
              <a:off x="9757013" y="5134936"/>
              <a:ext cx="2304289" cy="1645920"/>
            </a:xfrm>
            <a:prstGeom prst="rect">
              <a:avLst/>
            </a:prstGeom>
            <a:ln w="38100">
              <a:solidFill>
                <a:srgbClr val="92D050"/>
              </a:solidFill>
            </a:ln>
          </p:spPr>
        </p:pic>
        <p:sp>
          <p:nvSpPr>
            <p:cNvPr id="29" name="Rectangle 28"/>
            <p:cNvSpPr/>
            <p:nvPr/>
          </p:nvSpPr>
          <p:spPr>
            <a:xfrm>
              <a:off x="9813251" y="5170513"/>
              <a:ext cx="2190300" cy="605550"/>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Secreción en el pezón </a:t>
              </a:r>
            </a:p>
            <a:p>
              <a:pPr algn="ctr">
                <a:lnSpc>
                  <a:spcPct val="115000"/>
                </a:lnSpc>
              </a:pPr>
              <a:r>
                <a:rPr lang="es-MX" sz="1200" b="1" dirty="0">
                  <a:latin typeface="Calibri" panose="020F0502020204030204" pitchFamily="34" charset="0"/>
                </a:rPr>
                <a:t>(que no es leche materna) </a:t>
              </a:r>
            </a:p>
            <a:p>
              <a:pP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97315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75" y="258806"/>
            <a:ext cx="10321843" cy="1152326"/>
          </a:xfrm>
        </p:spPr>
        <p:txBody>
          <a:bodyPr>
            <a:normAutofit/>
          </a:bodyPr>
          <a:lstStyle/>
          <a:p>
            <a:r>
              <a:rPr lang="es-MX" b="1" dirty="0"/>
              <a:t>Haga estas cosas para la salud de las mamas</a:t>
            </a:r>
          </a:p>
        </p:txBody>
      </p:sp>
      <p:sp>
        <p:nvSpPr>
          <p:cNvPr id="3" name="Content Placeholder 2"/>
          <p:cNvSpPr>
            <a:spLocks noGrp="1"/>
          </p:cNvSpPr>
          <p:nvPr>
            <p:ph idx="1"/>
          </p:nvPr>
        </p:nvSpPr>
        <p:spPr>
          <a:xfrm>
            <a:off x="350875" y="999999"/>
            <a:ext cx="9118440" cy="5406488"/>
          </a:xfrm>
        </p:spPr>
        <p:txBody>
          <a:bodyPr>
            <a:normAutofit lnSpcReduction="10000"/>
          </a:bodyPr>
          <a:lstStyle/>
          <a:p>
            <a:pPr marL="0" indent="0">
              <a:buNone/>
            </a:pPr>
            <a:r>
              <a:rPr lang="es-MX" b="1" dirty="0">
                <a:latin typeface="Corbel" panose="020B0503020204020204" pitchFamily="34" charset="0"/>
              </a:rPr>
              <a:t>Estos pasos simples pueden ayudar a reducir su riesgo de cáncer de mama:</a:t>
            </a:r>
          </a:p>
          <a:p>
            <a:pPr>
              <a:buFont typeface="Wingdings" panose="05000000000000000000" pitchFamily="2" charset="2"/>
              <a:buChar char="q"/>
            </a:pPr>
            <a:r>
              <a:rPr lang="es-MX" sz="1600" b="1" dirty="0">
                <a:latin typeface="Corbel" panose="020B0503020204020204" pitchFamily="34" charset="0"/>
              </a:rPr>
              <a:t>Mantener un peso saludable: </a:t>
            </a:r>
            <a:r>
              <a:rPr lang="es-MX" sz="1600" dirty="0">
                <a:latin typeface="Corbel" panose="020B0503020204020204" pitchFamily="34" charset="0"/>
              </a:rPr>
              <a:t>Tener sobrepeso puede aumentar el riesgo de muchos cánceres diferentes, que incluye el cáncer de mama.</a:t>
            </a:r>
          </a:p>
          <a:p>
            <a:pPr>
              <a:buFont typeface="Wingdings" panose="05000000000000000000" pitchFamily="2" charset="2"/>
              <a:buChar char="q"/>
            </a:pPr>
            <a:r>
              <a:rPr lang="es-MX" sz="1600" b="1" dirty="0">
                <a:latin typeface="Corbel" panose="020B0503020204020204" pitchFamily="34" charset="0"/>
              </a:rPr>
              <a:t>Esté físicamente activa: </a:t>
            </a:r>
            <a:r>
              <a:rPr lang="es-MX" sz="1600" dirty="0">
                <a:latin typeface="Corbel" panose="020B0503020204020204" pitchFamily="34" charset="0"/>
              </a:rPr>
              <a:t>Las mujeres que están físicamente activas durante al menos 30 minutos por día tienen un menor riesgo de cáncer de mama. </a:t>
            </a:r>
          </a:p>
          <a:p>
            <a:pPr>
              <a:buFont typeface="Wingdings" panose="05000000000000000000" pitchFamily="2" charset="2"/>
              <a:buChar char="q"/>
            </a:pPr>
            <a:r>
              <a:rPr lang="es-MX" sz="1600" b="1" dirty="0">
                <a:latin typeface="Corbel" panose="020B0503020204020204" pitchFamily="34" charset="0"/>
              </a:rPr>
              <a:t>Evite consumir demasiado alcohol: </a:t>
            </a:r>
            <a:r>
              <a:rPr lang="es-MX" sz="1600" dirty="0">
                <a:latin typeface="Corbel" panose="020B0503020204020204" pitchFamily="34" charset="0"/>
              </a:rPr>
              <a:t>Sólo beba alcohol si lo hace moderadamente, lo que significa no más de un trago por día para las mujeres.</a:t>
            </a:r>
          </a:p>
          <a:p>
            <a:pPr>
              <a:buFont typeface="Wingdings" panose="05000000000000000000" pitchFamily="2" charset="2"/>
              <a:buChar char="q"/>
            </a:pPr>
            <a:r>
              <a:rPr lang="es-MX" sz="1600" b="1" dirty="0">
                <a:latin typeface="Corbel" panose="020B0503020204020204" pitchFamily="34" charset="0"/>
              </a:rPr>
              <a:t>Amamante, de ser posible: </a:t>
            </a:r>
            <a:r>
              <a:rPr lang="es-MX" sz="1600" dirty="0">
                <a:latin typeface="Corbel" panose="020B0503020204020204" pitchFamily="34" charset="0"/>
              </a:rPr>
              <a:t>Amamantar disminuye el riesgo de cáncer de mama. ¡También ofrece muchos beneficios saludables para bebé!</a:t>
            </a:r>
          </a:p>
          <a:p>
            <a:pPr>
              <a:buFont typeface="Wingdings" panose="05000000000000000000" pitchFamily="2" charset="2"/>
              <a:buChar char="q"/>
            </a:pPr>
            <a:r>
              <a:rPr lang="es-MX" sz="1600" b="1" dirty="0">
                <a:latin typeface="Corbel" panose="020B0503020204020204" pitchFamily="34" charset="0"/>
              </a:rPr>
              <a:t>Evite hormonas </a:t>
            </a:r>
            <a:r>
              <a:rPr lang="es-MX" sz="1600" b="1" dirty="0" smtClean="0">
                <a:latin typeface="Corbel" panose="020B0503020204020204" pitchFamily="34" charset="0"/>
              </a:rPr>
              <a:t>postmenopáusicas: </a:t>
            </a:r>
            <a:r>
              <a:rPr lang="es-MX" sz="1600" dirty="0">
                <a:latin typeface="Corbel" panose="020B0503020204020204" pitchFamily="34" charset="0"/>
              </a:rPr>
              <a:t>Si las mujeres toman hormonas postmenopáusicas, deberían hacerlo durante el tiempo más corto posible. Hable sobre los riesgos y beneficios de las hormonas postmenopáusicas con su Médico.</a:t>
            </a:r>
          </a:p>
          <a:p>
            <a:pPr>
              <a:buFont typeface="Wingdings" panose="05000000000000000000" pitchFamily="2" charset="2"/>
              <a:buChar char="q"/>
            </a:pPr>
            <a:r>
              <a:rPr lang="es-MX" sz="1600" b="1" dirty="0">
                <a:latin typeface="Corbel" panose="020B0503020204020204" pitchFamily="34" charset="0"/>
              </a:rPr>
              <a:t>Hable sobre sus antecedentes familiares: </a:t>
            </a:r>
            <a:r>
              <a:rPr lang="es-MX" sz="1600" dirty="0">
                <a:latin typeface="Corbel" panose="020B0503020204020204" pitchFamily="34" charset="0"/>
              </a:rPr>
              <a:t>Puede estar en alto riesgo de desarrollar cáncer de mama si su madre o hermana desarrolló cáncer de mama o de ovarios (especialmente, a una edad temprana) o si varios miembros de su familia (incluidos los hombres) desarrollaron cáncer de mama, de ovarios o de próstata. </a:t>
            </a:r>
          </a:p>
          <a:p>
            <a:pPr>
              <a:buFont typeface="Wingdings" panose="05000000000000000000" pitchFamily="2" charset="2"/>
              <a:buChar char="q"/>
            </a:pPr>
            <a:r>
              <a:rPr lang="es-MX" sz="1600" b="1" dirty="0">
                <a:latin typeface="Corbel" panose="020B0503020204020204" pitchFamily="34" charset="0"/>
              </a:rPr>
              <a:t>Lo que es más importante: ¡realícese un examen! </a:t>
            </a:r>
            <a:r>
              <a:rPr lang="es-MX" sz="1600" dirty="0">
                <a:latin typeface="Corbel" panose="020B0503020204020204" pitchFamily="34" charset="0"/>
              </a:rPr>
              <a:t>¡El examen de detección de cáncer de mama programado con regularidad sigue siendo la mejor y única forma de protegerse contra esta enfermedad! ¡Los exámenes pueden ayudar a encontrar el cáncer de manera temprana, cuando es más tratable!</a:t>
            </a:r>
          </a:p>
        </p:txBody>
      </p:sp>
      <p:sp>
        <p:nvSpPr>
          <p:cNvPr id="7" name="Slide Number Placeholder 6"/>
          <p:cNvSpPr>
            <a:spLocks noGrp="1"/>
          </p:cNvSpPr>
          <p:nvPr>
            <p:ph type="sldNum" sz="quarter" idx="12"/>
          </p:nvPr>
        </p:nvSpPr>
        <p:spPr/>
        <p:txBody>
          <a:bodyPr/>
          <a:lstStyle/>
          <a:p>
            <a:fld id="{519954A3-9DFD-4C44-94BA-B95130A3BA1C}" type="slidenum">
              <a:rPr lang="en-US" smtClean="0"/>
              <a:t>32</a:t>
            </a:fld>
            <a:endParaRPr lang="es-MX" dirty="0"/>
          </a:p>
        </p:txBody>
      </p:sp>
    </p:spTree>
    <p:extLst>
      <p:ext uri="{BB962C8B-B14F-4D97-AF65-F5344CB8AC3E}">
        <p14:creationId xmlns:p14="http://schemas.microsoft.com/office/powerpoint/2010/main" val="1025292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Text"/>
          <p:cNvSpPr>
            <a:spLocks noGrp="1"/>
          </p:cNvSpPr>
          <p:nvPr>
            <p:ph type="body" sz="quarter" idx="10"/>
          </p:nvPr>
        </p:nvSpPr>
        <p:spPr bwMode="auto">
          <a:xfrm>
            <a:off x="3362573" y="2067728"/>
            <a:ext cx="7112977" cy="2111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s-MX" altLang="en-US" sz="2000" b="1" dirty="0">
                <a:latin typeface="Corbel" panose="020B0503020204020204" pitchFamily="34" charset="0"/>
              </a:rPr>
              <a:t>Ella es Lía y sus mejores amigas. </a:t>
            </a:r>
          </a:p>
          <a:p>
            <a:pPr algn="ctr" eaLnBrk="1" hangingPunct="1"/>
            <a:r>
              <a:rPr lang="es-MX" altLang="en-US" sz="2000" b="1" dirty="0">
                <a:latin typeface="Corbel" panose="020B0503020204020204" pitchFamily="34" charset="0"/>
              </a:rPr>
              <a:t>Todas tienen más de 40 años. </a:t>
            </a:r>
          </a:p>
          <a:p>
            <a:pPr algn="ctr" eaLnBrk="1" hangingPunct="1"/>
            <a:r>
              <a:rPr lang="es-MX" altLang="en-US" sz="2000" b="1" dirty="0">
                <a:latin typeface="Corbel" panose="020B0503020204020204" pitchFamily="34" charset="0"/>
              </a:rPr>
              <a:t>¡Lía quiere darle a sus amigas consejos sobre cómo mantenerse saludable!</a:t>
            </a:r>
          </a:p>
          <a:p>
            <a:pPr algn="ctr" eaLnBrk="1" hangingPunct="1"/>
            <a:r>
              <a:rPr lang="es-MX" altLang="en-US" sz="2000" b="1" dirty="0">
                <a:latin typeface="Corbel" panose="020B0503020204020204" pitchFamily="34" charset="0"/>
              </a:rPr>
              <a:t>Lo mejor que puede decirle sobre la salud de las mamas es:</a:t>
            </a:r>
          </a:p>
          <a:p>
            <a:pPr algn="ctr"/>
            <a:r>
              <a:rPr lang="es-MX" altLang="en-US" sz="1800" dirty="0">
                <a:latin typeface="Corbel" panose="020B0503020204020204" pitchFamily="34" charset="0"/>
              </a:rPr>
              <a:t>(coloque un círculo en su consejo más abajo)</a:t>
            </a:r>
          </a:p>
          <a:p>
            <a:pPr algn="ctr" eaLnBrk="1" hangingPunct="1"/>
            <a:endParaRPr lang="es-MX" altLang="en-US" sz="2000" b="1" dirty="0">
              <a:latin typeface="Corbel" panose="020B0503020204020204" pitchFamily="34" charset="0"/>
            </a:endParaRPr>
          </a:p>
        </p:txBody>
      </p:sp>
      <p:sp>
        <p:nvSpPr>
          <p:cNvPr id="8" name="Title 1"/>
          <p:cNvSpPr txBox="1">
            <a:spLocks/>
          </p:cNvSpPr>
          <p:nvPr/>
        </p:nvSpPr>
        <p:spPr>
          <a:xfrm>
            <a:off x="3834208" y="1080131"/>
            <a:ext cx="6430392" cy="1152326"/>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800" b="1" dirty="0">
                <a:solidFill>
                  <a:schemeClr val="accent2"/>
                </a:solidFill>
              </a:rPr>
              <a:t>¡Ayude a Lía a hablar con sus amigas </a:t>
            </a:r>
          </a:p>
          <a:p>
            <a:pPr algn="ctr"/>
            <a:r>
              <a:rPr lang="es-MX" sz="2800" b="1" dirty="0">
                <a:solidFill>
                  <a:schemeClr val="accent2"/>
                </a:solidFill>
              </a:rPr>
              <a:t>sobre la salud de las mamas!</a:t>
            </a:r>
          </a:p>
          <a:p>
            <a:pPr algn="ctr"/>
            <a:endParaRPr lang="es-MX" sz="2800" dirty="0">
              <a:solidFill>
                <a:schemeClr val="accent2"/>
              </a:solidFill>
            </a:endParaRPr>
          </a:p>
        </p:txBody>
      </p:sp>
      <p:pic>
        <p:nvPicPr>
          <p:cNvPr id="2" name="Picture 1"/>
          <p:cNvPicPr>
            <a:picLocks noChangeAspect="1"/>
          </p:cNvPicPr>
          <p:nvPr/>
        </p:nvPicPr>
        <p:blipFill>
          <a:blip r:embed="rId4"/>
          <a:stretch>
            <a:fillRect/>
          </a:stretch>
        </p:blipFill>
        <p:spPr>
          <a:xfrm>
            <a:off x="2020876" y="4433527"/>
            <a:ext cx="1626577" cy="1626577"/>
          </a:xfrm>
          <a:prstGeom prst="rect">
            <a:avLst/>
          </a:prstGeom>
        </p:spPr>
      </p:pic>
      <p:pic>
        <p:nvPicPr>
          <p:cNvPr id="5" name="Picture 4"/>
          <p:cNvPicPr>
            <a:picLocks noChangeAspect="1"/>
          </p:cNvPicPr>
          <p:nvPr/>
        </p:nvPicPr>
        <p:blipFill rotWithShape="1">
          <a:blip r:embed="rId5"/>
          <a:srcRect l="31624" r="33504" b="15128"/>
          <a:stretch/>
        </p:blipFill>
        <p:spPr>
          <a:xfrm>
            <a:off x="3077693" y="5155960"/>
            <a:ext cx="569760" cy="1386693"/>
          </a:xfrm>
          <a:prstGeom prst="rect">
            <a:avLst/>
          </a:prstGeom>
        </p:spPr>
      </p:pic>
      <p:pic>
        <p:nvPicPr>
          <p:cNvPr id="3" name="Picture 2"/>
          <p:cNvPicPr>
            <a:picLocks noChangeAspect="1"/>
          </p:cNvPicPr>
          <p:nvPr/>
        </p:nvPicPr>
        <p:blipFill>
          <a:blip r:embed="rId6"/>
          <a:stretch>
            <a:fillRect/>
          </a:stretch>
        </p:blipFill>
        <p:spPr>
          <a:xfrm rot="20553577">
            <a:off x="297166" y="551768"/>
            <a:ext cx="3860889" cy="2575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p:cNvSpPr/>
          <p:nvPr/>
        </p:nvSpPr>
        <p:spPr>
          <a:xfrm>
            <a:off x="3647453" y="4823298"/>
            <a:ext cx="3401951" cy="1938992"/>
          </a:xfrm>
          <a:prstGeom prst="rect">
            <a:avLst/>
          </a:prstGeom>
        </p:spPr>
        <p:txBody>
          <a:bodyPr wrap="square">
            <a:spAutoFit/>
          </a:bodyPr>
          <a:lstStyle/>
          <a:p>
            <a:pPr algn="ctr" defTabSz="768058">
              <a:defRPr/>
            </a:pPr>
            <a:r>
              <a:rPr lang="es-MX" sz="2000" dirty="0">
                <a:latin typeface="Articulate" panose="02000503040000020004" pitchFamily="2" charset="0"/>
              </a:rPr>
              <a:t>Realizarse un mamograma anual, hacerse un autochequeo mensual, y hablar con el Médico si notan cambios en las mamas.</a:t>
            </a:r>
          </a:p>
        </p:txBody>
      </p:sp>
      <p:sp>
        <p:nvSpPr>
          <p:cNvPr id="13" name="Rectangle 12"/>
          <p:cNvSpPr/>
          <p:nvPr/>
        </p:nvSpPr>
        <p:spPr>
          <a:xfrm>
            <a:off x="7211198" y="5032264"/>
            <a:ext cx="2530997" cy="1323439"/>
          </a:xfrm>
          <a:prstGeom prst="rect">
            <a:avLst/>
          </a:prstGeom>
        </p:spPr>
        <p:txBody>
          <a:bodyPr wrap="square">
            <a:spAutoFit/>
          </a:bodyPr>
          <a:lstStyle/>
          <a:p>
            <a:pPr algn="ctr" defTabSz="768058">
              <a:defRPr/>
            </a:pPr>
            <a:r>
              <a:rPr lang="es-MX" sz="2000" dirty="0">
                <a:latin typeface="Articulate" panose="02000503040000020004" pitchFamily="2" charset="0"/>
              </a:rPr>
              <a:t>Dado que nunca tuvieron un problema, ¡dígales que no se preocupen!</a:t>
            </a:r>
          </a:p>
        </p:txBody>
      </p:sp>
    </p:spTree>
    <p:custDataLst>
      <p:tags r:id="rId1"/>
    </p:custDataLst>
    <p:extLst>
      <p:ext uri="{BB962C8B-B14F-4D97-AF65-F5344CB8AC3E}">
        <p14:creationId xmlns:p14="http://schemas.microsoft.com/office/powerpoint/2010/main" val="3292008005"/>
      </p:ext>
    </p:extLst>
  </p:cSld>
  <p:clrMapOvr>
    <a:masterClrMapping/>
  </p:clrMapOvr>
  <p:transition spd="slow"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bwMode="white">
          <a:xfrm>
            <a:off x="0" y="0"/>
            <a:ext cx="12192000" cy="6858000"/>
          </a:xfrm>
          <a:prstGeom prst="rect">
            <a:avLst/>
          </a:prstGeom>
          <a:solidFill>
            <a:schemeClr val="bg1"/>
          </a:solidFill>
          <a:ln>
            <a:noFill/>
          </a:ln>
          <a:effectLst/>
        </p:spPr>
      </p:sp>
      <p:grpSp>
        <p:nvGrpSpPr>
          <p:cNvPr id="13" name="Group 12"/>
          <p:cNvGrpSpPr>
            <a:grpSpLocks noGrp="1" noUngrp="1" noRot="1" noChangeAspect="1" noMove="1" noResize="1"/>
          </p:cNvGrp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GrpSpPr>
        <p:grpSpPr>
          <a:xfrm>
            <a:off x="0" y="-8467"/>
            <a:ext cx="12192000" cy="6866467"/>
            <a:chOff x="0" y="-8467"/>
            <a:chExt cx="12192000" cy="6866467"/>
          </a:xfrm>
        </p:grpSpPr>
        <p:cxnSp>
          <p:nvCxnSpPr>
            <p:cNvPr id="14" name="Straight Connector 13"/>
            <p:cNvCxn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extLst>
                <p:ext uri="{386F3935-93C4-4BCD-93E2-E3B085C9AB24}">
                  <p16:designElem xmlns:p16="http://schemas.microsoft.com/office/powerpoint/2015/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p:cNvPicPr>
            <a:picLocks noChangeAspect="1"/>
          </p:cNvPicPr>
          <p:nvPr/>
        </p:nvPicPr>
        <p:blipFill>
          <a:blip r:embed="rId2"/>
          <a:stretch>
            <a:fillRect/>
          </a:stretch>
        </p:blipFill>
        <p:spPr>
          <a:xfrm rot="364908">
            <a:off x="-139531" y="35929"/>
            <a:ext cx="4578490" cy="4055341"/>
          </a:xfrm>
          <a:prstGeom prst="rect">
            <a:avLst/>
          </a:prstGeom>
        </p:spPr>
      </p:pic>
      <p:pic>
        <p:nvPicPr>
          <p:cNvPr id="9" name="Picture 8"/>
          <p:cNvPicPr>
            <a:picLocks noChangeAspect="1"/>
          </p:cNvPicPr>
          <p:nvPr/>
        </p:nvPicPr>
        <p:blipFill>
          <a:blip r:embed="rId2"/>
          <a:stretch>
            <a:fillRect/>
          </a:stretch>
        </p:blipFill>
        <p:spPr>
          <a:xfrm rot="364908">
            <a:off x="3958583" y="-351"/>
            <a:ext cx="4578490" cy="4055341"/>
          </a:xfrm>
          <a:prstGeom prst="rect">
            <a:avLst/>
          </a:prstGeom>
        </p:spPr>
      </p:pic>
      <p:sp>
        <p:nvSpPr>
          <p:cNvPr id="2" name="Title 1"/>
          <p:cNvSpPr>
            <a:spLocks noGrp="1"/>
          </p:cNvSpPr>
          <p:nvPr>
            <p:ph type="title"/>
          </p:nvPr>
        </p:nvSpPr>
        <p:spPr>
          <a:xfrm>
            <a:off x="462213" y="5190615"/>
            <a:ext cx="3493866" cy="1095059"/>
          </a:xfrm>
        </p:spPr>
        <p:txBody>
          <a:bodyPr vert="horz" lIns="91440" tIns="45720" rIns="91440" bIns="45720" rtlCol="0" anchor="b">
            <a:normAutofit fontScale="90000"/>
          </a:bodyPr>
          <a:lstStyle/>
          <a:p>
            <a:r>
              <a:rPr lang="es-MX" sz="4800" dirty="0"/>
              <a:t>Sus notas importantes</a:t>
            </a:r>
          </a:p>
        </p:txBody>
      </p:sp>
      <p:sp>
        <p:nvSpPr>
          <p:cNvPr id="4" name="Slide Number Placeholder 3"/>
          <p:cNvSpPr>
            <a:spLocks noGrp="1"/>
          </p:cNvSpPr>
          <p:nvPr>
            <p:ph type="sldNum" sz="quarter" idx="12"/>
          </p:nvPr>
        </p:nvSpPr>
        <p:spPr/>
        <p:txBody>
          <a:bodyPr vert="horz" lIns="91440" tIns="45720" rIns="91440" bIns="45720" rtlCol="0" anchor="ctr">
            <a:normAutofit/>
          </a:bodyPr>
          <a:lstStyle/>
          <a:p>
            <a:pPr defTabSz="914400"/>
            <a:fld id="{519954A3-9DFD-4C44-94BA-B95130A3BA1C}" type="slidenum">
              <a:rPr lang="en-US" smtClean="0"/>
              <a:pPr defTabSz="914400"/>
              <a:t>34</a:t>
            </a:fld>
            <a:endParaRPr lang="es-MX" dirty="0"/>
          </a:p>
        </p:txBody>
      </p:sp>
      <p:sp>
        <p:nvSpPr>
          <p:cNvPr id="3" name="TextBox 2"/>
          <p:cNvSpPr txBox="1"/>
          <p:nvPr/>
        </p:nvSpPr>
        <p:spPr>
          <a:xfrm>
            <a:off x="170285" y="830528"/>
            <a:ext cx="2589170" cy="369332"/>
          </a:xfrm>
          <a:prstGeom prst="rect">
            <a:avLst/>
          </a:prstGeom>
          <a:noFill/>
        </p:spPr>
        <p:txBody>
          <a:bodyPr wrap="none" rtlCol="0">
            <a:spAutoFit/>
          </a:bodyPr>
          <a:lstStyle/>
          <a:p>
            <a:r>
              <a:rPr lang="es-MX" dirty="0" smtClean="0"/>
              <a:t>Notas sobre el estilo de vida saludable</a:t>
            </a:r>
          </a:p>
        </p:txBody>
      </p:sp>
      <p:sp>
        <p:nvSpPr>
          <p:cNvPr id="24" name="TextBox 23"/>
          <p:cNvSpPr txBox="1"/>
          <p:nvPr/>
        </p:nvSpPr>
        <p:spPr>
          <a:xfrm>
            <a:off x="8893166" y="2079088"/>
            <a:ext cx="2241319" cy="369332"/>
          </a:xfrm>
          <a:prstGeom prst="rect">
            <a:avLst/>
          </a:prstGeom>
          <a:noFill/>
        </p:spPr>
        <p:txBody>
          <a:bodyPr wrap="none" rtlCol="0">
            <a:spAutoFit/>
          </a:bodyPr>
          <a:lstStyle/>
          <a:p>
            <a:r>
              <a:rPr lang="es-MX" smtClean="0"/>
              <a:t>Notas sobre la salud de las mamas</a:t>
            </a:r>
          </a:p>
        </p:txBody>
      </p:sp>
      <p:sp>
        <p:nvSpPr>
          <p:cNvPr id="25" name="TextBox 24"/>
          <p:cNvSpPr txBox="1"/>
          <p:nvPr/>
        </p:nvSpPr>
        <p:spPr>
          <a:xfrm>
            <a:off x="4270748" y="821092"/>
            <a:ext cx="2425664" cy="369332"/>
          </a:xfrm>
          <a:prstGeom prst="rect">
            <a:avLst/>
          </a:prstGeom>
          <a:noFill/>
        </p:spPr>
        <p:txBody>
          <a:bodyPr wrap="none" rtlCol="0">
            <a:spAutoFit/>
          </a:bodyPr>
          <a:lstStyle/>
          <a:p>
            <a:r>
              <a:rPr lang="es-MX" dirty="0" smtClean="0"/>
              <a:t>Notas sobre la salud del cuello uterino</a:t>
            </a:r>
          </a:p>
        </p:txBody>
      </p:sp>
      <p:pic>
        <p:nvPicPr>
          <p:cNvPr id="26" name="Picture 25"/>
          <p:cNvPicPr>
            <a:picLocks noChangeAspect="1"/>
          </p:cNvPicPr>
          <p:nvPr/>
        </p:nvPicPr>
        <p:blipFill>
          <a:blip r:embed="rId2"/>
          <a:stretch>
            <a:fillRect/>
          </a:stretch>
        </p:blipFill>
        <p:spPr>
          <a:xfrm rot="364908">
            <a:off x="4028723" y="3513796"/>
            <a:ext cx="4588512" cy="3644094"/>
          </a:xfrm>
          <a:prstGeom prst="rect">
            <a:avLst/>
          </a:prstGeom>
        </p:spPr>
      </p:pic>
      <p:sp>
        <p:nvSpPr>
          <p:cNvPr id="27" name="TextBox 26"/>
          <p:cNvSpPr txBox="1"/>
          <p:nvPr/>
        </p:nvSpPr>
        <p:spPr>
          <a:xfrm>
            <a:off x="4957781" y="4119593"/>
            <a:ext cx="2523448" cy="369332"/>
          </a:xfrm>
          <a:prstGeom prst="rect">
            <a:avLst/>
          </a:prstGeom>
          <a:noFill/>
        </p:spPr>
        <p:txBody>
          <a:bodyPr wrap="none" rtlCol="0">
            <a:spAutoFit/>
          </a:bodyPr>
          <a:lstStyle/>
          <a:p>
            <a:r>
              <a:rPr lang="es-MX" smtClean="0"/>
              <a:t>Otras notas importantes</a:t>
            </a:r>
          </a:p>
        </p:txBody>
      </p:sp>
      <p:pic>
        <p:nvPicPr>
          <p:cNvPr id="28" name="Picture 27"/>
          <p:cNvPicPr>
            <a:picLocks noChangeAspect="1"/>
          </p:cNvPicPr>
          <p:nvPr/>
        </p:nvPicPr>
        <p:blipFill>
          <a:blip r:embed="rId2"/>
          <a:stretch>
            <a:fillRect/>
          </a:stretch>
        </p:blipFill>
        <p:spPr>
          <a:xfrm rot="364908">
            <a:off x="8000052" y="-351"/>
            <a:ext cx="4578490" cy="4055341"/>
          </a:xfrm>
          <a:prstGeom prst="rect">
            <a:avLst/>
          </a:prstGeom>
        </p:spPr>
      </p:pic>
      <p:sp>
        <p:nvSpPr>
          <p:cNvPr id="29" name="TextBox 28"/>
          <p:cNvSpPr txBox="1"/>
          <p:nvPr/>
        </p:nvSpPr>
        <p:spPr>
          <a:xfrm>
            <a:off x="8455849" y="788082"/>
            <a:ext cx="2241319" cy="369332"/>
          </a:xfrm>
          <a:prstGeom prst="rect">
            <a:avLst/>
          </a:prstGeom>
          <a:noFill/>
        </p:spPr>
        <p:txBody>
          <a:bodyPr wrap="none" rtlCol="0">
            <a:spAutoFit/>
          </a:bodyPr>
          <a:lstStyle/>
          <a:p>
            <a:r>
              <a:rPr lang="es-MX" dirty="0" smtClean="0"/>
              <a:t>Notas sobre la salud de las mamas</a:t>
            </a:r>
          </a:p>
        </p:txBody>
      </p:sp>
    </p:spTree>
    <p:extLst>
      <p:ext uri="{BB962C8B-B14F-4D97-AF65-F5344CB8AC3E}">
        <p14:creationId xmlns:p14="http://schemas.microsoft.com/office/powerpoint/2010/main" val="2459303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a:t>Resumen de aprendizaje</a:t>
            </a:r>
          </a:p>
        </p:txBody>
      </p:sp>
      <p:sp>
        <p:nvSpPr>
          <p:cNvPr id="3" name="Content Placeholder 2"/>
          <p:cNvSpPr>
            <a:spLocks noGrp="1"/>
          </p:cNvSpPr>
          <p:nvPr>
            <p:ph idx="1"/>
          </p:nvPr>
        </p:nvSpPr>
        <p:spPr>
          <a:xfrm>
            <a:off x="677334" y="1468315"/>
            <a:ext cx="6089538" cy="4573047"/>
          </a:xfrm>
        </p:spPr>
        <p:txBody>
          <a:bodyPr>
            <a:normAutofit lnSpcReduction="10000"/>
          </a:bodyPr>
          <a:lstStyle/>
          <a:p>
            <a:pPr marL="0" indent="0">
              <a:buNone/>
            </a:pPr>
            <a:r>
              <a:rPr lang="es-MX" sz="1600" b="1" dirty="0">
                <a:latin typeface="Corbel" panose="020B0503020204020204" pitchFamily="34" charset="0"/>
              </a:rPr>
              <a:t>Debería poder...</a:t>
            </a:r>
          </a:p>
          <a:p>
            <a:pPr>
              <a:buFont typeface="+mj-lt"/>
              <a:buAutoNum type="arabicPeriod"/>
            </a:pPr>
            <a:r>
              <a:rPr lang="es-MX" sz="1400" dirty="0">
                <a:latin typeface="Corbel" panose="020B0503020204020204" pitchFamily="34" charset="0"/>
              </a:rPr>
              <a:t>Describir las opciones de un estilo de vida saludable para promover la salud de las mamas y del cuello uterino, que incluye el examen y la detección temprana mediante mamogramas, examen de Pap, y consultas ginecológicas. </a:t>
            </a:r>
          </a:p>
          <a:p>
            <a:pPr>
              <a:buFont typeface="+mj-lt"/>
              <a:buAutoNum type="arabicPeriod"/>
            </a:pPr>
            <a:r>
              <a:rPr lang="es-MX" sz="1400" dirty="0">
                <a:latin typeface="Corbel" panose="020B0503020204020204" pitchFamily="34" charset="0"/>
              </a:rPr>
              <a:t>Entender y analizar los cánceres de cuello uterino y de mama.</a:t>
            </a:r>
          </a:p>
          <a:p>
            <a:pPr>
              <a:buFont typeface="+mj-lt"/>
              <a:buAutoNum type="arabicPeriod"/>
            </a:pPr>
            <a:r>
              <a:rPr lang="es-MX" sz="1400" dirty="0">
                <a:latin typeface="Corbel" panose="020B0503020204020204" pitchFamily="34" charset="0"/>
              </a:rPr>
              <a:t>Describir los roles de sus Médicos y Enfermeras a la hora de ayudarla a mantenerse sana.</a:t>
            </a:r>
          </a:p>
          <a:p>
            <a:pPr>
              <a:buFont typeface="+mj-lt"/>
              <a:buAutoNum type="arabicPeriod"/>
            </a:pPr>
            <a:r>
              <a:rPr lang="es-MX" sz="1400" dirty="0">
                <a:latin typeface="Corbel" panose="020B0503020204020204" pitchFamily="34" charset="0"/>
              </a:rPr>
              <a:t>Identificar los signos de alarma del cáncer de cuello uterino y de mama.</a:t>
            </a:r>
          </a:p>
          <a:p>
            <a:pPr marL="0" indent="0">
              <a:buNone/>
            </a:pPr>
            <a:endParaRPr lang="es-MX" dirty="0">
              <a:latin typeface="Corbel" panose="020B0503020204020204" pitchFamily="34" charset="0"/>
            </a:endParaRPr>
          </a:p>
          <a:p>
            <a:pPr marL="0" indent="0">
              <a:buNone/>
            </a:pPr>
            <a:r>
              <a:rPr lang="es-MX" sz="1400" dirty="0">
                <a:latin typeface="Corbel" panose="020B0503020204020204" pitchFamily="34" charset="0"/>
              </a:rPr>
              <a:t>Para más información sobre See, Test &amp; Treat, comuníquese con:</a:t>
            </a:r>
          </a:p>
          <a:p>
            <a:pPr marL="0" indent="0">
              <a:buNone/>
            </a:pPr>
            <a:r>
              <a:rPr lang="es-MX" sz="1400" dirty="0">
                <a:latin typeface="Corbel" panose="020B0503020204020204" pitchFamily="34" charset="0"/>
              </a:rPr>
              <a:t>College of American Pathologist Foundation</a:t>
            </a:r>
          </a:p>
          <a:p>
            <a:pPr marL="0" indent="0">
              <a:buNone/>
            </a:pPr>
            <a:r>
              <a:rPr lang="es-MX" sz="1400" dirty="0">
                <a:latin typeface="Corbel" panose="020B0503020204020204" pitchFamily="34" charset="0"/>
              </a:rPr>
              <a:t>325 Waukegan Road</a:t>
            </a:r>
          </a:p>
          <a:p>
            <a:pPr marL="0" indent="0">
              <a:buNone/>
            </a:pPr>
            <a:r>
              <a:rPr lang="es-MX" sz="1400" dirty="0">
                <a:latin typeface="Corbel" panose="020B0503020204020204" pitchFamily="34" charset="0"/>
              </a:rPr>
              <a:t>Northfield, IL 60093-2750</a:t>
            </a:r>
          </a:p>
          <a:p>
            <a:pPr marL="0" indent="0">
              <a:buNone/>
            </a:pPr>
            <a:r>
              <a:rPr lang="es-MX" sz="1400" dirty="0">
                <a:latin typeface="Corbel" panose="020B0503020204020204" pitchFamily="34" charset="0"/>
              </a:rPr>
              <a:t>Teléfono (847) 832-7438</a:t>
            </a:r>
          </a:p>
          <a:p>
            <a:pPr marL="0" indent="0">
              <a:buNone/>
            </a:pPr>
            <a:endParaRPr lang="es-MX" dirty="0">
              <a:latin typeface="Corbel" panose="020B0503020204020204" pitchFamily="34" charset="0"/>
            </a:endParaRPr>
          </a:p>
          <a:p>
            <a:pPr marL="0" indent="0">
              <a:buNone/>
            </a:pPr>
            <a:endParaRPr lang="es-MX" dirty="0">
              <a:latin typeface="Corbel" panose="020B0503020204020204" pitchFamily="34" charset="0"/>
            </a:endParaRPr>
          </a:p>
        </p:txBody>
      </p:sp>
      <p:pic>
        <p:nvPicPr>
          <p:cNvPr id="6" name="Picture 2" descr="https://scontent.ftpa1-1.fna.fbcdn.net/t31.0-8/11935675_864538503629152_755622514171051465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363255"/>
            <a:ext cx="4803512" cy="2867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Slide Number Placeholder 3"/>
          <p:cNvSpPr>
            <a:spLocks noGrp="1"/>
          </p:cNvSpPr>
          <p:nvPr>
            <p:ph type="sldNum" sz="quarter" idx="12"/>
          </p:nvPr>
        </p:nvSpPr>
        <p:spPr/>
        <p:txBody>
          <a:bodyPr/>
          <a:lstStyle/>
          <a:p>
            <a:fld id="{519954A3-9DFD-4C44-94BA-B95130A3BA1C}" type="slidenum">
              <a:rPr lang="en-US" smtClean="0"/>
              <a:t>35</a:t>
            </a:fld>
            <a:endParaRPr lang="es-MX" dirty="0"/>
          </a:p>
        </p:txBody>
      </p:sp>
      <p:grpSp>
        <p:nvGrpSpPr>
          <p:cNvPr id="5" name="Group 4"/>
          <p:cNvGrpSpPr/>
          <p:nvPr/>
        </p:nvGrpSpPr>
        <p:grpSpPr>
          <a:xfrm>
            <a:off x="7398327" y="3497998"/>
            <a:ext cx="4298868" cy="2867176"/>
            <a:chOff x="8264303" y="406906"/>
            <a:chExt cx="4298868" cy="2677656"/>
          </a:xfrm>
        </p:grpSpPr>
        <p:sp>
          <p:nvSpPr>
            <p:cNvPr id="8" name="Rectangle 7"/>
            <p:cNvSpPr/>
            <p:nvPr/>
          </p:nvSpPr>
          <p:spPr>
            <a:xfrm>
              <a:off x="8264303" y="406906"/>
              <a:ext cx="4298868" cy="267765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50000"/>
                </a:lnSpc>
              </a:pPr>
              <a:r>
                <a:rPr lang="es-MX" sz="1400" b="1" dirty="0">
                  <a:latin typeface="Corbel" panose="020B0503020204020204" pitchFamily="34" charset="0"/>
                </a:rPr>
                <a:t>Al estar con nosotros hoy, ha dado un paso importante hacia mantenerse saludable.</a:t>
              </a:r>
            </a:p>
            <a:p>
              <a:pPr algn="ctr">
                <a:lnSpc>
                  <a:spcPct val="150000"/>
                </a:lnSpc>
              </a:pPr>
              <a:endParaRPr lang="es-MX" sz="600" b="1" dirty="0">
                <a:latin typeface="Corbel" panose="020B0503020204020204" pitchFamily="34" charset="0"/>
                <a:ea typeface="Tahoma" panose="020B0604030504040204" pitchFamily="34" charset="0"/>
                <a:cs typeface="Tahoma" panose="020B0604030504040204" pitchFamily="34" charset="0"/>
              </a:endParaRPr>
            </a:p>
            <a:p>
              <a:pPr algn="ctr">
                <a:lnSpc>
                  <a:spcPct val="150000"/>
                </a:lnSpc>
              </a:pPr>
              <a:r>
                <a:rPr lang="es-MX" sz="1400" dirty="0">
                  <a:latin typeface="Corbel" panose="020B0503020204020204" pitchFamily="34" charset="0"/>
                </a:rPr>
                <a:t>¡Por favor, coméntele a un miembro de su familia o amiga sobre su experiencia con el programa See, Test &amp; Treat </a:t>
              </a:r>
              <a:r>
                <a:rPr lang="es-MX" sz="1400" dirty="0" smtClean="0">
                  <a:latin typeface="Corbel" panose="020B0503020204020204" pitchFamily="34" charset="0"/>
                </a:rPr>
                <a:t>para </a:t>
              </a:r>
              <a:r>
                <a:rPr lang="es-MX" sz="1400" dirty="0">
                  <a:latin typeface="Corbel" panose="020B0503020204020204" pitchFamily="34" charset="0"/>
                </a:rPr>
                <a:t>que consideren también participar!</a:t>
              </a:r>
            </a:p>
            <a:p>
              <a:pPr marL="285750" indent="-285750" algn="ctr">
                <a:lnSpc>
                  <a:spcPct val="150000"/>
                </a:lnSpc>
                <a:buFont typeface="Wingdings" panose="05000000000000000000" pitchFamily="2" charset="2"/>
                <a:buChar char="ü"/>
              </a:pPr>
              <a:endParaRPr lang="es-MX" sz="1200" dirty="0">
                <a:latin typeface="Corbel" panose="020B0503020204020204" pitchFamily="34" charset="0"/>
                <a:ea typeface="Tahoma" panose="020B0604030504040204" pitchFamily="34" charset="0"/>
                <a:cs typeface="Tahoma" panose="020B0604030504040204" pitchFamily="34" charset="0"/>
              </a:endParaRPr>
            </a:p>
            <a:p>
              <a:pPr>
                <a:lnSpc>
                  <a:spcPct val="150000"/>
                </a:lnSpc>
              </a:pPr>
              <a:endParaRPr lang="es-MX" sz="1200" dirty="0">
                <a:latin typeface="Corbel" panose="020B050302020402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ü"/>
              </a:pPr>
              <a:endParaRPr lang="es-MX" sz="1200" dirty="0">
                <a:latin typeface="Corbel" panose="020B050302020402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3"/>
            <a:srcRect b="14985"/>
            <a:stretch/>
          </p:blipFill>
          <p:spPr>
            <a:xfrm>
              <a:off x="9887577" y="2167750"/>
              <a:ext cx="1052319" cy="894632"/>
            </a:xfrm>
            <a:prstGeom prst="rect">
              <a:avLst/>
            </a:prstGeom>
          </p:spPr>
        </p:pic>
      </p:grpSp>
    </p:spTree>
    <p:extLst>
      <p:ext uri="{BB962C8B-B14F-4D97-AF65-F5344CB8AC3E}">
        <p14:creationId xmlns:p14="http://schemas.microsoft.com/office/powerpoint/2010/main" val="1556446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81" y="239478"/>
            <a:ext cx="11051604" cy="1320800"/>
          </a:xfrm>
        </p:spPr>
        <p:txBody>
          <a:bodyPr/>
          <a:lstStyle/>
          <a:p>
            <a:r>
              <a:rPr lang="es-MX" dirty="0" smtClean="0"/>
              <a:t>Referencias para la información de esta Guía</a:t>
            </a:r>
          </a:p>
        </p:txBody>
      </p:sp>
      <p:sp>
        <p:nvSpPr>
          <p:cNvPr id="3" name="Content Placeholder 2"/>
          <p:cNvSpPr>
            <a:spLocks noGrp="1"/>
          </p:cNvSpPr>
          <p:nvPr>
            <p:ph idx="1"/>
          </p:nvPr>
        </p:nvSpPr>
        <p:spPr>
          <a:xfrm>
            <a:off x="578399" y="899878"/>
            <a:ext cx="6955165" cy="5266005"/>
          </a:xfrm>
        </p:spPr>
        <p:txBody>
          <a:bodyPr>
            <a:normAutofit/>
          </a:bodyPr>
          <a:lstStyle/>
          <a:p>
            <a:pPr lvl="0"/>
            <a:r>
              <a:rPr lang="es-MX" sz="1100" dirty="0">
                <a:latin typeface="Corbel" panose="020B0503020204020204" pitchFamily="34" charset="0"/>
              </a:rPr>
              <a:t>American College of Radiology (Colegio Estadounidense de Radiología)</a:t>
            </a:r>
          </a:p>
          <a:p>
            <a:pPr lvl="0"/>
            <a:r>
              <a:rPr lang="es-MX" sz="1100" dirty="0">
                <a:latin typeface="Corbel" panose="020B0503020204020204" pitchFamily="34" charset="0"/>
              </a:rPr>
              <a:t>American Cancer Society (Sociedad Estadounidense de Cáncer)</a:t>
            </a:r>
          </a:p>
          <a:p>
            <a:pPr lvl="0"/>
            <a:r>
              <a:rPr lang="es-MX" sz="1100" dirty="0">
                <a:latin typeface="Corbel" panose="020B0503020204020204" pitchFamily="34" charset="0"/>
              </a:rPr>
              <a:t>American Diabetes Association (Asociación Estadounidense de Diabetes)</a:t>
            </a:r>
          </a:p>
          <a:p>
            <a:pPr lvl="0"/>
            <a:r>
              <a:rPr lang="es-MX" sz="1100" dirty="0">
                <a:latin typeface="Corbel" panose="020B0503020204020204" pitchFamily="34" charset="0"/>
              </a:rPr>
              <a:t>American Society of Clinical Oncology (Sociedad Estadounidense de Oncología Clínica)</a:t>
            </a:r>
          </a:p>
          <a:p>
            <a:pPr lvl="0"/>
            <a:r>
              <a:rPr lang="es-MX" sz="1100" dirty="0">
                <a:latin typeface="Corbel" panose="020B0503020204020204" pitchFamily="34" charset="0"/>
              </a:rPr>
              <a:t>Cancer Centers of America (Centros Estadounidenses del Cáncer)</a:t>
            </a:r>
          </a:p>
          <a:p>
            <a:pPr lvl="0"/>
            <a:r>
              <a:rPr lang="es-MX" sz="1100" dirty="0">
                <a:latin typeface="Corbel" panose="020B0503020204020204" pitchFamily="34" charset="0"/>
              </a:rPr>
              <a:t>Centers for Disease Control (Centros para el Control de Enfermedades)</a:t>
            </a:r>
          </a:p>
          <a:p>
            <a:r>
              <a:rPr lang="es-MX" sz="1100" dirty="0">
                <a:latin typeface="Corbel" panose="020B0503020204020204" pitchFamily="34" charset="0"/>
              </a:rPr>
              <a:t>Organización Mundial de la Salud</a:t>
            </a:r>
          </a:p>
          <a:p>
            <a:r>
              <a:rPr lang="es-MX" sz="1100" dirty="0">
                <a:latin typeface="Corbel" panose="020B0503020204020204" pitchFamily="34" charset="0"/>
              </a:rPr>
              <a:t>American Heart Association (Asociación Estadounidense del Corazón)</a:t>
            </a:r>
          </a:p>
          <a:p>
            <a:r>
              <a:rPr lang="es-MX" sz="1100" dirty="0">
                <a:latin typeface="Corbel" panose="020B0503020204020204" pitchFamily="34" charset="0"/>
              </a:rPr>
              <a:t>National Institute of Health (Instituto Nacional de la Salud)</a:t>
            </a:r>
          </a:p>
          <a:p>
            <a:r>
              <a:rPr lang="es-MX" sz="1100" dirty="0">
                <a:latin typeface="Corbel" panose="020B0503020204020204" pitchFamily="34" charset="0"/>
              </a:rPr>
              <a:t>National Cervical Cancer Coalition (Coalición Nacional para el Cáncer de Cuello Uterino)</a:t>
            </a:r>
          </a:p>
          <a:p>
            <a:r>
              <a:rPr lang="es-MX" sz="1100" dirty="0">
                <a:latin typeface="Corbel" panose="020B0503020204020204" pitchFamily="34" charset="0"/>
              </a:rPr>
              <a:t>American College of Obstetricians and Gynecologists (Colegio Estadounidense de Obstetras y Ginecólogos)</a:t>
            </a:r>
          </a:p>
          <a:p>
            <a:r>
              <a:rPr lang="es-MX" sz="1100" dirty="0">
                <a:latin typeface="Corbel" panose="020B0503020204020204" pitchFamily="34" charset="0"/>
              </a:rPr>
              <a:t>Association of Reproductive Health Professionals (Asociación de Profesionales de la Salud Reproductiva)</a:t>
            </a:r>
          </a:p>
          <a:p>
            <a:r>
              <a:rPr lang="es-MX" sz="1100" dirty="0">
                <a:latin typeface="Corbel" panose="020B0503020204020204" pitchFamily="34" charset="0"/>
              </a:rPr>
              <a:t>Foundation for Women’s Cancer (Fundación para el Cáncer de Mujeres)</a:t>
            </a:r>
          </a:p>
          <a:p>
            <a:r>
              <a:rPr lang="es-MX" sz="1100" dirty="0">
                <a:latin typeface="Corbel" panose="020B0503020204020204" pitchFamily="34" charset="0"/>
              </a:rPr>
              <a:t>College of American Pathologist (Colegio de Patólogos Estadounidenses)</a:t>
            </a:r>
          </a:p>
          <a:p>
            <a:endParaRPr lang="es-MX" sz="1200" dirty="0">
              <a:latin typeface="Corbel" panose="020B0503020204020204" pitchFamily="34" charset="0"/>
            </a:endParaRPr>
          </a:p>
          <a:p>
            <a:pPr>
              <a:lnSpc>
                <a:spcPct val="120000"/>
              </a:lnSpc>
            </a:pPr>
            <a:endParaRPr lang="es-MX" sz="1200" dirty="0">
              <a:latin typeface="Corbel" panose="020B0503020204020204" pitchFamily="34" charset="0"/>
            </a:endParaRPr>
          </a:p>
          <a:p>
            <a:endParaRPr lang="es-MX" sz="1200"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519954A3-9DFD-4C44-94BA-B95130A3BA1C}" type="slidenum">
              <a:rPr lang="en-US" smtClean="0"/>
              <a:t>36</a:t>
            </a:fld>
            <a:endParaRPr lang="es-MX" dirty="0"/>
          </a:p>
        </p:txBody>
      </p:sp>
      <p:sp>
        <p:nvSpPr>
          <p:cNvPr id="6" name="Rectangle 5"/>
          <p:cNvSpPr/>
          <p:nvPr/>
        </p:nvSpPr>
        <p:spPr>
          <a:xfrm>
            <a:off x="7016262" y="4102425"/>
            <a:ext cx="4545623" cy="830997"/>
          </a:xfrm>
          <a:prstGeom prst="rect">
            <a:avLst/>
          </a:prstGeom>
        </p:spPr>
        <p:txBody>
          <a:bodyPr wrap="square">
            <a:spAutoFit/>
          </a:bodyPr>
          <a:lstStyle/>
          <a:p>
            <a:pPr algn="ctr"/>
            <a:r>
              <a:rPr lang="es-MX" sz="1200" dirty="0">
                <a:solidFill>
                  <a:srgbClr val="222222"/>
                </a:solidFill>
                <a:latin typeface="Calibri" panose="020F0502020204030204" pitchFamily="34" charset="0"/>
              </a:rPr>
              <a:t>“Estoy muy feliz de que este programa esté disponible. </a:t>
            </a:r>
          </a:p>
          <a:p>
            <a:pPr algn="ctr"/>
            <a:r>
              <a:rPr lang="es-MX" sz="1200" dirty="0">
                <a:solidFill>
                  <a:srgbClr val="222222"/>
                </a:solidFill>
                <a:latin typeface="Calibri" panose="020F0502020204030204" pitchFamily="34" charset="0"/>
              </a:rPr>
              <a:t>Toda la educación sobre la salud y el estilo de vida es muy bien recibida. Creo que es una muy buena manera de que nuestra comunidad se mantenga saludable”.</a:t>
            </a:r>
            <a:endParaRPr lang="es-MX" sz="1200" dirty="0"/>
          </a:p>
        </p:txBody>
      </p:sp>
      <p:pic>
        <p:nvPicPr>
          <p:cNvPr id="7" name="Picture 6"/>
          <p:cNvPicPr>
            <a:picLocks noChangeAspect="1"/>
          </p:cNvPicPr>
          <p:nvPr/>
        </p:nvPicPr>
        <p:blipFill>
          <a:blip r:embed="rId2"/>
          <a:stretch>
            <a:fillRect/>
          </a:stretch>
        </p:blipFill>
        <p:spPr>
          <a:xfrm>
            <a:off x="7310369" y="992772"/>
            <a:ext cx="3796812" cy="3037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7419540" y="4902847"/>
            <a:ext cx="3578469" cy="160043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s-MX" sz="1400" dirty="0">
                <a:latin typeface="Corbel" panose="020B0503020204020204" pitchFamily="34" charset="0"/>
              </a:rPr>
              <a:t>¿Tiene alguna pregunta </a:t>
            </a:r>
          </a:p>
          <a:p>
            <a:r>
              <a:rPr lang="es-MX" sz="1400" dirty="0">
                <a:latin typeface="Corbel" panose="020B0503020204020204" pitchFamily="34" charset="0"/>
              </a:rPr>
              <a:t>sobre lo que aprendió aquí hoy? </a:t>
            </a:r>
          </a:p>
          <a:p>
            <a:endParaRPr lang="es-MX" sz="1400" dirty="0">
              <a:latin typeface="Corbel" panose="020B0503020204020204" pitchFamily="34" charset="0"/>
              <a:ea typeface="Tahoma" panose="020B0604030504040204" pitchFamily="34" charset="0"/>
              <a:cs typeface="Tahoma" panose="020B0604030504040204" pitchFamily="34" charset="0"/>
            </a:endParaRPr>
          </a:p>
          <a:p>
            <a:r>
              <a:rPr lang="es-MX" sz="1400" dirty="0">
                <a:latin typeface="Corbel" panose="020B0503020204020204" pitchFamily="34" charset="0"/>
              </a:rPr>
              <a:t>¿Necesita ayuda para </a:t>
            </a:r>
          </a:p>
          <a:p>
            <a:r>
              <a:rPr lang="es-MX" sz="1400" dirty="0">
                <a:latin typeface="Corbel" panose="020B0503020204020204" pitchFamily="34" charset="0"/>
              </a:rPr>
              <a:t>encontrar servicios a la salud adicionales?</a:t>
            </a:r>
          </a:p>
          <a:p>
            <a:endParaRPr lang="es-MX" sz="1400" dirty="0">
              <a:latin typeface="Corbel" panose="020B0503020204020204" pitchFamily="34" charset="0"/>
              <a:ea typeface="Tahoma" panose="020B0604030504040204" pitchFamily="34" charset="0"/>
              <a:cs typeface="Tahoma" panose="020B0604030504040204" pitchFamily="34" charset="0"/>
            </a:endParaRPr>
          </a:p>
          <a:p>
            <a:r>
              <a:rPr lang="es-MX" sz="1400" dirty="0">
                <a:latin typeface="Corbel" panose="020B0503020204020204" pitchFamily="34" charset="0"/>
              </a:rPr>
              <a:t> Nos encantará ayudarla. ¡Sólo pregunte!</a:t>
            </a:r>
            <a:endParaRPr lang="es-MX" sz="1400" dirty="0">
              <a:latin typeface="Corbel" panose="020B050302020402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a:stretch>
            <a:fillRect/>
          </a:stretch>
        </p:blipFill>
        <p:spPr>
          <a:xfrm>
            <a:off x="10081095" y="4959872"/>
            <a:ext cx="789731" cy="789731"/>
          </a:xfrm>
          <a:prstGeom prst="rect">
            <a:avLst/>
          </a:prstGeom>
        </p:spPr>
      </p:pic>
      <p:sp>
        <p:nvSpPr>
          <p:cNvPr id="4" name="Rectangle 3"/>
          <p:cNvSpPr/>
          <p:nvPr/>
        </p:nvSpPr>
        <p:spPr>
          <a:xfrm>
            <a:off x="282047" y="5106841"/>
            <a:ext cx="7028322" cy="1384995"/>
          </a:xfrm>
          <a:prstGeom prst="rect">
            <a:avLst/>
          </a:prstGeom>
        </p:spPr>
        <p:txBody>
          <a:bodyPr wrap="square">
            <a:spAutoFit/>
          </a:bodyPr>
          <a:lstStyle/>
          <a:p>
            <a:r>
              <a:rPr lang="es-MX" sz="1400" b="1" dirty="0">
                <a:solidFill>
                  <a:schemeClr val="accent1"/>
                </a:solidFill>
                <a:latin typeface="+mj-lt"/>
                <a:ea typeface="+mj-ea"/>
                <a:cs typeface="+mj-cs"/>
              </a:rPr>
              <a:t>Agradecimientos</a:t>
            </a:r>
            <a:r>
              <a:rPr lang="es-MX" sz="1000" b="1" dirty="0"/>
              <a:t> </a:t>
            </a:r>
            <a:endParaRPr lang="en-GB" sz="1000" dirty="0"/>
          </a:p>
          <a:p>
            <a:r>
              <a:rPr lang="es-MX" sz="1000" dirty="0"/>
              <a:t>El material gráfico incluido en esta guía fue proporcionado por los artistas de </a:t>
            </a:r>
            <a:r>
              <a:rPr lang="es-MX" sz="1000" dirty="0" err="1"/>
              <a:t>The</a:t>
            </a:r>
            <a:r>
              <a:rPr lang="es-MX" sz="1000" dirty="0"/>
              <a:t> </a:t>
            </a:r>
            <a:r>
              <a:rPr lang="es-MX" sz="1000" dirty="0" err="1"/>
              <a:t>Noun</a:t>
            </a:r>
            <a:r>
              <a:rPr lang="es-MX" sz="1000" dirty="0"/>
              <a:t> Project: Marie Van den </a:t>
            </a:r>
            <a:r>
              <a:rPr lang="es-MX" sz="1000" dirty="0" err="1"/>
              <a:t>Broeck</a:t>
            </a:r>
            <a:r>
              <a:rPr lang="es-MX" sz="1000" dirty="0"/>
              <a:t>, </a:t>
            </a:r>
            <a:r>
              <a:rPr lang="es-MX" sz="1000" dirty="0" err="1"/>
              <a:t>Romzicom</a:t>
            </a:r>
            <a:r>
              <a:rPr lang="es-MX" sz="1000" dirty="0"/>
              <a:t>, Marco </a:t>
            </a:r>
            <a:r>
              <a:rPr lang="es-MX" sz="1000" dirty="0" err="1"/>
              <a:t>Fleseri</a:t>
            </a:r>
            <a:r>
              <a:rPr lang="es-MX" sz="1000" dirty="0"/>
              <a:t>, Alex </a:t>
            </a:r>
            <a:r>
              <a:rPr lang="es-MX" sz="1000" dirty="0" err="1"/>
              <a:t>Sheyn</a:t>
            </a:r>
            <a:r>
              <a:rPr lang="es-MX" sz="1000" dirty="0"/>
              <a:t>, Carla </a:t>
            </a:r>
            <a:r>
              <a:rPr lang="es-MX" sz="1000" dirty="0" err="1"/>
              <a:t>Dias</a:t>
            </a:r>
            <a:r>
              <a:rPr lang="es-MX" sz="1000" dirty="0"/>
              <a:t>, </a:t>
            </a:r>
            <a:r>
              <a:rPr lang="es-MX" sz="1000" dirty="0" err="1"/>
              <a:t>Gabor</a:t>
            </a:r>
            <a:r>
              <a:rPr lang="es-MX" sz="1000" dirty="0"/>
              <a:t> </a:t>
            </a:r>
            <a:r>
              <a:rPr lang="es-MX" sz="1000" dirty="0" err="1"/>
              <a:t>Fulop</a:t>
            </a:r>
            <a:r>
              <a:rPr lang="es-MX" sz="1000" dirty="0"/>
              <a:t>, Claire Jones, </a:t>
            </a:r>
            <a:r>
              <a:rPr lang="es-MX" sz="1000" dirty="0" err="1"/>
              <a:t>Lemon</a:t>
            </a:r>
            <a:r>
              <a:rPr lang="es-MX" sz="1000" dirty="0"/>
              <a:t> Liu, Martin </a:t>
            </a:r>
            <a:r>
              <a:rPr lang="es-MX" sz="1000" dirty="0" err="1"/>
              <a:t>Vanco</a:t>
            </a:r>
            <a:r>
              <a:rPr lang="es-MX" sz="1000" dirty="0"/>
              <a:t>, </a:t>
            </a:r>
            <a:r>
              <a:rPr lang="es-MX" sz="1000" dirty="0" err="1"/>
              <a:t>lastspark</a:t>
            </a:r>
            <a:r>
              <a:rPr lang="es-MX" sz="1000" dirty="0"/>
              <a:t>, Wilson Joseph, </a:t>
            </a:r>
            <a:r>
              <a:rPr lang="es-MX" sz="1000" dirty="0" err="1"/>
              <a:t>Karolina</a:t>
            </a:r>
            <a:r>
              <a:rPr lang="es-MX" sz="1000" dirty="0"/>
              <a:t> </a:t>
            </a:r>
            <a:r>
              <a:rPr lang="es-MX" sz="1000" dirty="0" err="1"/>
              <a:t>Brantas</a:t>
            </a:r>
            <a:r>
              <a:rPr lang="es-MX" sz="1000" dirty="0"/>
              <a:t>, </a:t>
            </a:r>
            <a:r>
              <a:rPr lang="es-MX" sz="1000" dirty="0" err="1"/>
              <a:t>Delwar</a:t>
            </a:r>
            <a:r>
              <a:rPr lang="es-MX" sz="1000" dirty="0"/>
              <a:t> </a:t>
            </a:r>
            <a:r>
              <a:rPr lang="es-MX" sz="1000" dirty="0" err="1"/>
              <a:t>Hassain</a:t>
            </a:r>
            <a:r>
              <a:rPr lang="es-MX" sz="1000" dirty="0"/>
              <a:t>, </a:t>
            </a:r>
            <a:r>
              <a:rPr lang="es-MX" sz="1000" dirty="0" err="1"/>
              <a:t>Clockwise</a:t>
            </a:r>
            <a:r>
              <a:rPr lang="es-MX" sz="1000" dirty="0"/>
              <a:t>, Melissa Schmitt y </a:t>
            </a:r>
            <a:r>
              <a:rPr lang="es-MX" sz="1000" dirty="0" err="1"/>
              <a:t>Yazmin</a:t>
            </a:r>
            <a:r>
              <a:rPr lang="es-MX" sz="1000" dirty="0"/>
              <a:t> </a:t>
            </a:r>
            <a:r>
              <a:rPr lang="es-MX" sz="1000" dirty="0" err="1"/>
              <a:t>Alanis</a:t>
            </a:r>
            <a:r>
              <a:rPr lang="es-MX" sz="1000" dirty="0"/>
              <a:t>. Acceso: diciembre de 2016</a:t>
            </a:r>
            <a:endParaRPr lang="en-GB" sz="1000" dirty="0"/>
          </a:p>
          <a:p>
            <a:r>
              <a:rPr lang="es-MX" sz="1000" dirty="0"/>
              <a:t>Fuentes de las imágenes: </a:t>
            </a:r>
            <a:r>
              <a:rPr lang="es-MX" sz="1000" dirty="0" err="1"/>
              <a:t>Winslow</a:t>
            </a:r>
            <a:r>
              <a:rPr lang="es-MX" sz="1000" dirty="0"/>
              <a:t>, Teresa. https://www.cancer.gov/types/cervical/understanding-cervical-changes. Actualizado en 2009. Acceso: diciembre de 2016; https://www.cdc.gov/cancer/hpv/pdf/HPV_Testing_2012_English.pdf. Acceso: diciembre de 2016; http://Patient.info/diagram/breast-diagram. Acceso: diciembre de 2016</a:t>
            </a:r>
            <a:endParaRPr lang="en-GB" sz="1000" dirty="0"/>
          </a:p>
          <a:p>
            <a:r>
              <a:rPr lang="es-MX" sz="1000" dirty="0"/>
              <a:t>Fotografía: </a:t>
            </a:r>
            <a:r>
              <a:rPr lang="es-MX" sz="1000" dirty="0" err="1"/>
              <a:t>Jill</a:t>
            </a:r>
            <a:r>
              <a:rPr lang="es-MX" sz="1000" dirty="0"/>
              <a:t> </a:t>
            </a:r>
            <a:r>
              <a:rPr lang="es-MX" sz="1000" dirty="0" err="1"/>
              <a:t>Barrett</a:t>
            </a:r>
            <a:r>
              <a:rPr lang="es-MX" sz="1000" dirty="0"/>
              <a:t> </a:t>
            </a:r>
            <a:r>
              <a:rPr lang="es-MX" sz="1000" dirty="0" err="1"/>
              <a:t>Photography</a:t>
            </a:r>
            <a:endParaRPr lang="es-MX" sz="1000" dirty="0">
              <a:latin typeface="Corbel" panose="020B0503020204020204" pitchFamily="34" charset="0"/>
            </a:endParaRPr>
          </a:p>
        </p:txBody>
      </p:sp>
    </p:spTree>
    <p:extLst>
      <p:ext uri="{BB962C8B-B14F-4D97-AF65-F5344CB8AC3E}">
        <p14:creationId xmlns:p14="http://schemas.microsoft.com/office/powerpoint/2010/main" val="49100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s-MX" sz="2400" b="1" dirty="0"/>
              <a:t>¡Gracias por estar con nosotros hoy!</a:t>
            </a:r>
          </a:p>
        </p:txBody>
      </p:sp>
      <p:pic>
        <p:nvPicPr>
          <p:cNvPr id="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3200" y="5858504"/>
            <a:ext cx="6096000" cy="867930"/>
          </a:xfrm>
          <a:prstGeom prst="rect">
            <a:avLst/>
          </a:prstGeom>
        </p:spPr>
        <p:txBody>
          <a:bodyPr>
            <a:spAutoFit/>
          </a:bodyPr>
          <a:lstStyle/>
          <a:p>
            <a:pPr>
              <a:lnSpc>
                <a:spcPct val="120000"/>
              </a:lnSpc>
            </a:pPr>
            <a:r>
              <a:rPr lang="es-MX" sz="1050" b="1" dirty="0">
                <a:latin typeface="Corbel" panose="020B0503020204020204" pitchFamily="34" charset="0"/>
              </a:rPr>
              <a:t>Esta Guía de actividades para pacientes es propiedad de CAP Foundation. </a:t>
            </a:r>
          </a:p>
          <a:p>
            <a:pPr>
              <a:lnSpc>
                <a:spcPct val="120000"/>
              </a:lnSpc>
            </a:pPr>
            <a:r>
              <a:rPr lang="es-MX" sz="1050" b="1" dirty="0">
                <a:latin typeface="Corbel" panose="020B0503020204020204" pitchFamily="34" charset="0"/>
              </a:rPr>
              <a:t>El material de la presente se entrega para motivos educacionales sin fines de lucro en su integridad. </a:t>
            </a:r>
          </a:p>
          <a:p>
            <a:pPr>
              <a:lnSpc>
                <a:spcPct val="120000"/>
              </a:lnSpc>
            </a:pPr>
            <a:r>
              <a:rPr lang="es-MX" sz="1050" b="1" dirty="0">
                <a:latin typeface="Corbel" panose="020B0503020204020204" pitchFamily="34" charset="0"/>
              </a:rPr>
              <a:t>El permiso para reproducir este trabajo, en parte o en su totalidad, para cualquier propósito que no sea dentro del programa de See, Test &amp; Treat deberá ser autorizado por escrito por CAP Foundation. </a:t>
            </a:r>
          </a:p>
        </p:txBody>
      </p:sp>
    </p:spTree>
    <p:extLst>
      <p:ext uri="{BB962C8B-B14F-4D97-AF65-F5344CB8AC3E}">
        <p14:creationId xmlns:p14="http://schemas.microsoft.com/office/powerpoint/2010/main" val="344248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39" y="230566"/>
            <a:ext cx="9560560" cy="1320800"/>
          </a:xfrm>
        </p:spPr>
        <p:txBody>
          <a:bodyPr>
            <a:normAutofit/>
          </a:bodyPr>
          <a:lstStyle/>
          <a:p>
            <a:r>
              <a:rPr lang="es-MX" sz="2400" dirty="0"/>
              <a:t>Visite cada área de educación, participe y márquelas cuando termine</a:t>
            </a:r>
          </a:p>
        </p:txBody>
      </p:sp>
      <p:sp>
        <p:nvSpPr>
          <p:cNvPr id="4" name="Slide Number Placeholder 3"/>
          <p:cNvSpPr>
            <a:spLocks noGrp="1"/>
          </p:cNvSpPr>
          <p:nvPr>
            <p:ph type="sldNum" sz="quarter" idx="12"/>
          </p:nvPr>
        </p:nvSpPr>
        <p:spPr/>
        <p:txBody>
          <a:bodyPr/>
          <a:lstStyle/>
          <a:p>
            <a:fld id="{519954A3-9DFD-4C44-94BA-B95130A3BA1C}" type="slidenum">
              <a:rPr lang="en-US" smtClean="0"/>
              <a:t>4</a:t>
            </a:fld>
            <a:endParaRPr lang="es-MX" dirty="0"/>
          </a:p>
        </p:txBody>
      </p:sp>
      <p:graphicFrame>
        <p:nvGraphicFramePr>
          <p:cNvPr id="8" name="Table 7"/>
          <p:cNvGraphicFramePr>
            <a:graphicFrameLocks noGrp="1"/>
          </p:cNvGraphicFramePr>
          <p:nvPr>
            <p:extLst>
              <p:ext uri="{D42A27DB-BD31-4B8C-83A1-F6EECF244321}">
                <p14:modId xmlns:p14="http://schemas.microsoft.com/office/powerpoint/2010/main" val="763437977"/>
              </p:ext>
            </p:extLst>
          </p:nvPr>
        </p:nvGraphicFramePr>
        <p:xfrm>
          <a:off x="2232835" y="773157"/>
          <a:ext cx="7424732" cy="5628640"/>
        </p:xfrm>
        <a:graphic>
          <a:graphicData uri="http://schemas.openxmlformats.org/drawingml/2006/table">
            <a:tbl>
              <a:tblPr firstRow="1" firstCol="1" bandRow="1"/>
              <a:tblGrid>
                <a:gridCol w="5877691">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4054109385"/>
                    </a:ext>
                  </a:extLst>
                </a:gridCol>
                <a:gridCol w="1547041">
                  <a:extLst>
                    <a:ext uri="{9D8B030D-6E8A-4147-A177-3AD203B41FA5}">
                      <a16:col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601560724"/>
                    </a:ext>
                  </a:extLst>
                </a:gridCol>
              </a:tblGrid>
              <a:tr h="502335">
                <a:tc>
                  <a:txBody>
                    <a:bodyPr/>
                    <a:lstStyle/>
                    <a:p>
                      <a:pPr marL="0" marR="0" algn="ctr">
                        <a:spcBef>
                          <a:spcPts val="0"/>
                        </a:spcBef>
                        <a:spcAft>
                          <a:spcPts val="1000"/>
                        </a:spcAft>
                      </a:pPr>
                      <a:r>
                        <a:rPr lang="es-MX" sz="1800" b="1" dirty="0">
                          <a:effectLst/>
                          <a:latin typeface="+mn-lt"/>
                        </a:rPr>
                        <a:t>Actividades educativas de See, Test &amp; Treat</a:t>
                      </a: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1000"/>
                        </a:spcAft>
                      </a:pPr>
                      <a:r>
                        <a:rPr lang="es-MX" sz="1800" b="1" dirty="0">
                          <a:effectLst/>
                          <a:latin typeface="+mn-lt"/>
                        </a:rPr>
                        <a:t>¿Terminó?</a:t>
                      </a: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21935821"/>
                  </a:ext>
                </a:extLst>
              </a:tr>
              <a:tr h="1123259">
                <a:tc>
                  <a:txBody>
                    <a:bodyPr/>
                    <a:lstStyle/>
                    <a:p>
                      <a:pPr marL="0" marR="0" algn="ctr">
                        <a:spcBef>
                          <a:spcPts val="0"/>
                        </a:spcBef>
                        <a:spcAft>
                          <a:spcPts val="1000"/>
                        </a:spcAft>
                      </a:pPr>
                      <a:r>
                        <a:rPr lang="es-MX" sz="1800" dirty="0">
                          <a:effectLst/>
                          <a:latin typeface="+mn-lt"/>
                        </a:rPr>
                        <a:t>Visite la Estación educativa "Preguntarle a un médico".</a:t>
                      </a:r>
                    </a:p>
                    <a:p>
                      <a:pPr marL="0" marR="0" algn="ctr">
                        <a:spcBef>
                          <a:spcPts val="0"/>
                        </a:spcBef>
                        <a:spcAft>
                          <a:spcPts val="1000"/>
                        </a:spcAft>
                      </a:pP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1000"/>
                        </a:spcAft>
                      </a:pPr>
                      <a:r>
                        <a:rPr lang="es-MX" sz="1050" dirty="0">
                          <a:effectLst/>
                          <a:latin typeface="+mn-lt"/>
                        </a:rPr>
                        <a:t> </a:t>
                      </a: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322642026"/>
                  </a:ext>
                </a:extLst>
              </a:tr>
              <a:tr h="1371606">
                <a:tc>
                  <a:txBody>
                    <a:bodyPr/>
                    <a:lstStyle/>
                    <a:p>
                      <a:pPr marL="0" marR="0" algn="ctr">
                        <a:spcBef>
                          <a:spcPts val="0"/>
                        </a:spcBef>
                        <a:spcAft>
                          <a:spcPts val="1000"/>
                        </a:spcAft>
                      </a:pPr>
                      <a:r>
                        <a:rPr lang="es-MX" sz="1800" dirty="0">
                          <a:effectLst/>
                          <a:latin typeface="+mn-lt"/>
                        </a:rPr>
                        <a:t>Visite la Feria de salud.</a:t>
                      </a: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1000"/>
                        </a:spcAft>
                      </a:pPr>
                      <a:endParaRPr lang="en-US" sz="1200" dirty="0">
                        <a:effectLst/>
                        <a:latin typeface="+mn-lt"/>
                        <a:ea typeface="Times New Roman" panose="02020603050405020304" pitchFamily="18" charset="0"/>
                        <a:cs typeface="Times New Roman" panose="02020603050405020304" pitchFamily="18" charset="0"/>
                      </a:endParaRPr>
                    </a:p>
                  </a:txBody>
                  <a:tcPr marL="53360" marR="53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478326077"/>
                  </a:ext>
                </a:extLst>
              </a:tr>
              <a:tr h="1290320">
                <a:tc>
                  <a:txBody>
                    <a:bodyPr/>
                    <a:lstStyle/>
                    <a:p>
                      <a:pPr marL="0" marR="0" algn="ctr">
                        <a:spcBef>
                          <a:spcPts val="0"/>
                        </a:spcBef>
                        <a:spcAft>
                          <a:spcPts val="1000"/>
                        </a:spcAft>
                      </a:pPr>
                      <a:r>
                        <a:rPr lang="es-MX" sz="1800" dirty="0">
                          <a:effectLst/>
                          <a:latin typeface="+mn-lt"/>
                        </a:rPr>
                        <a:t>Visite un Navegador de seguro médico.</a:t>
                      </a: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1000"/>
                        </a:spcAft>
                      </a:pPr>
                      <a:r>
                        <a:rPr lang="es-MX" sz="1050" dirty="0">
                          <a:effectLst/>
                          <a:latin typeface="+mn-lt"/>
                        </a:rPr>
                        <a:t> </a:t>
                      </a: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2205411189"/>
                  </a:ext>
                </a:extLst>
              </a:tr>
              <a:tr h="1341120">
                <a:tc>
                  <a:txBody>
                    <a:bodyPr/>
                    <a:lstStyle/>
                    <a:p>
                      <a:pPr marL="0" marR="0" algn="ctr">
                        <a:spcBef>
                          <a:spcPts val="0"/>
                        </a:spcBef>
                        <a:spcAft>
                          <a:spcPts val="1000"/>
                        </a:spcAft>
                      </a:pPr>
                      <a:r>
                        <a:rPr lang="es-MX" sz="1800" dirty="0">
                          <a:effectLst/>
                          <a:latin typeface="+mn-lt"/>
                        </a:rPr>
                        <a:t>Visite la Estación educativa "Hacer un cambio saludable".</a:t>
                      </a:r>
                    </a:p>
                    <a:p>
                      <a:pPr marL="0" marR="0" algn="ctr">
                        <a:spcBef>
                          <a:spcPts val="0"/>
                        </a:spcBef>
                        <a:spcAft>
                          <a:spcPts val="1000"/>
                        </a:spcAft>
                      </a:pP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1000"/>
                        </a:spcAft>
                      </a:pPr>
                      <a:r>
                        <a:rPr lang="es-MX" sz="1050" dirty="0">
                          <a:effectLst/>
                          <a:latin typeface="+mn-lt"/>
                        </a:rPr>
                        <a:t> </a:t>
                      </a:r>
                    </a:p>
                    <a:p>
                      <a:pPr marL="0" marR="0">
                        <a:spcBef>
                          <a:spcPts val="0"/>
                        </a:spcBef>
                        <a:spcAft>
                          <a:spcPts val="1000"/>
                        </a:spcAft>
                      </a:pPr>
                      <a:endParaRPr lang="es-MX" sz="1050" dirty="0">
                        <a:effectLst/>
                        <a:latin typeface="+mn-lt"/>
                        <a:ea typeface="Times New Roman" panose="02020603050405020304" pitchFamily="18" charset="0"/>
                        <a:cs typeface="Times New Roman" panose="02020603050405020304" pitchFamily="18" charset="0"/>
                      </a:endParaRPr>
                    </a:p>
                    <a:p>
                      <a:pPr marL="0" marR="0">
                        <a:spcBef>
                          <a:spcPts val="0"/>
                        </a:spcBef>
                        <a:spcAft>
                          <a:spcPts val="1000"/>
                        </a:spcAft>
                      </a:pPr>
                      <a:endParaRPr lang="es-MX" sz="1050" dirty="0">
                        <a:effectLst/>
                        <a:latin typeface="+mn-lt"/>
                        <a:ea typeface="Times New Roman" panose="02020603050405020304" pitchFamily="18" charset="0"/>
                        <a:cs typeface="Times New Roman" panose="02020603050405020304" pitchFamily="18" charset="0"/>
                      </a:endParaRPr>
                    </a:p>
                    <a:p>
                      <a:pPr marL="0" marR="0">
                        <a:spcBef>
                          <a:spcPts val="0"/>
                        </a:spcBef>
                        <a:spcAft>
                          <a:spcPts val="1000"/>
                        </a:spcAft>
                      </a:pPr>
                      <a:endParaRPr lang="es-MX" sz="1050" dirty="0">
                        <a:effectLst/>
                        <a:latin typeface="+mn-lt"/>
                        <a:ea typeface="Times New Roman" panose="02020603050405020304" pitchFamily="18" charset="0"/>
                        <a:cs typeface="Times New Roman" panose="02020603050405020304" pitchFamily="18" charset="0"/>
                      </a:endParaRPr>
                    </a:p>
                    <a:p>
                      <a:pPr marL="0" marR="0">
                        <a:spcBef>
                          <a:spcPts val="0"/>
                        </a:spcBef>
                        <a:spcAft>
                          <a:spcPts val="1000"/>
                        </a:spcAft>
                      </a:pPr>
                      <a:endParaRPr lang="es-MX" sz="1200" dirty="0">
                        <a:effectLst/>
                        <a:latin typeface="+mn-lt"/>
                        <a:ea typeface="Times New Roman" panose="02020603050405020304" pitchFamily="18" charset="0"/>
                        <a:cs typeface="Times New Roman" panose="02020603050405020304" pitchFamily="18" charset="0"/>
                      </a:endParaRPr>
                    </a:p>
                  </a:txBody>
                  <a:tcPr marL="53360" marR="533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3399638140"/>
                  </a:ext>
                </a:extLst>
              </a:tr>
            </a:tbl>
          </a:graphicData>
        </a:graphic>
      </p:graphicFrame>
      <p:pic>
        <p:nvPicPr>
          <p:cNvPr id="12" name="Picture 11" descr="C:\Users\Jeannine\Downloads\noun_58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182" y="1591566"/>
            <a:ext cx="594074" cy="617855"/>
          </a:xfrm>
          <a:prstGeom prst="rect">
            <a:avLst/>
          </a:prstGeom>
          <a:noFill/>
          <a:ln>
            <a:noFill/>
          </a:ln>
        </p:spPr>
      </p:pic>
      <p:pic>
        <p:nvPicPr>
          <p:cNvPr id="15" name="Picture 14" descr="C:\Users\Jeannine\Downloads\noun_68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9997" y="2806519"/>
            <a:ext cx="759841" cy="756231"/>
          </a:xfrm>
          <a:prstGeom prst="rect">
            <a:avLst/>
          </a:prstGeom>
          <a:noFill/>
          <a:ln>
            <a:noFill/>
          </a:ln>
        </p:spPr>
      </p:pic>
      <p:pic>
        <p:nvPicPr>
          <p:cNvPr id="16" name="Picture 15" descr="C:\Users\Jeannine\Downloads\noun_2290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3496" y="5453588"/>
            <a:ext cx="729007" cy="758190"/>
          </a:xfrm>
          <a:prstGeom prst="rect">
            <a:avLst/>
          </a:prstGeom>
          <a:noFill/>
          <a:ln>
            <a:noFill/>
          </a:ln>
        </p:spPr>
      </p:pic>
      <p:pic>
        <p:nvPicPr>
          <p:cNvPr id="17" name="Picture 16" descr="C:\Users\Jeannine\Downloads\noun_620.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0331" y="4186224"/>
            <a:ext cx="619106" cy="643890"/>
          </a:xfrm>
          <a:prstGeom prst="rect">
            <a:avLst/>
          </a:prstGeom>
          <a:noFill/>
          <a:ln>
            <a:noFill/>
          </a:ln>
        </p:spPr>
      </p:pic>
    </p:spTree>
    <p:extLst>
      <p:ext uri="{BB962C8B-B14F-4D97-AF65-F5344CB8AC3E}">
        <p14:creationId xmlns:p14="http://schemas.microsoft.com/office/powerpoint/2010/main" val="1499277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49" y="162242"/>
            <a:ext cx="8596668" cy="1320800"/>
          </a:xfrm>
        </p:spPr>
        <p:txBody>
          <a:bodyPr/>
          <a:lstStyle/>
          <a:p>
            <a:r>
              <a:rPr lang="es-MX" b="1" dirty="0"/>
              <a:t>Preguntas comunes sobre la salud</a:t>
            </a:r>
          </a:p>
        </p:txBody>
      </p:sp>
      <p:sp>
        <p:nvSpPr>
          <p:cNvPr id="3" name="Content Placeholder 2"/>
          <p:cNvSpPr>
            <a:spLocks noGrp="1"/>
          </p:cNvSpPr>
          <p:nvPr>
            <p:ph idx="1"/>
          </p:nvPr>
        </p:nvSpPr>
        <p:spPr>
          <a:xfrm>
            <a:off x="545449" y="993531"/>
            <a:ext cx="8596668" cy="5728220"/>
          </a:xfrm>
        </p:spPr>
        <p:txBody>
          <a:bodyPr>
            <a:normAutofit/>
          </a:bodyPr>
          <a:lstStyle/>
          <a:p>
            <a:pPr marL="0" indent="0">
              <a:buNone/>
            </a:pPr>
            <a:r>
              <a:rPr lang="es-MX" sz="1500" b="1" dirty="0">
                <a:latin typeface="Corbel" panose="020B0503020204020204" pitchFamily="34" charset="0"/>
              </a:rPr>
              <a:t>Aquí presentamos algunas preguntas comunes que escuchamos en See, Test &amp; Treat:</a:t>
            </a:r>
          </a:p>
          <a:p>
            <a:pPr marL="0" indent="0">
              <a:lnSpc>
                <a:spcPct val="120000"/>
              </a:lnSpc>
              <a:buNone/>
            </a:pPr>
            <a:r>
              <a:rPr lang="es-MX" sz="1300" b="1" dirty="0">
                <a:latin typeface="Corbel" panose="020B0503020204020204" pitchFamily="34" charset="0"/>
              </a:rPr>
              <a:t>¿Por qué debo hacerme un mamograma? </a:t>
            </a:r>
          </a:p>
          <a:p>
            <a:pPr marL="0" indent="0">
              <a:lnSpc>
                <a:spcPct val="120000"/>
              </a:lnSpc>
              <a:buNone/>
            </a:pPr>
            <a:r>
              <a:rPr lang="es-MX" sz="1300" dirty="0">
                <a:latin typeface="Corbel" panose="020B0503020204020204" pitchFamily="34" charset="0"/>
              </a:rPr>
              <a:t>Los mamogramas anuales pueden detectar el cáncer de manera temprana, cuando es más posible tratarlo. ¡De hecho, los mamogramas muestran cambios de hasta dos años antes de que una paciente o un médico puedan llegar a percibirlos! </a:t>
            </a:r>
            <a:endParaRPr lang="es-MX" sz="1300" b="1" dirty="0">
              <a:latin typeface="Corbel" panose="020B0503020204020204" pitchFamily="34" charset="0"/>
            </a:endParaRPr>
          </a:p>
          <a:p>
            <a:pPr marL="0" indent="0">
              <a:lnSpc>
                <a:spcPct val="120000"/>
              </a:lnSpc>
              <a:buNone/>
            </a:pPr>
            <a:r>
              <a:rPr lang="es-MX" sz="1300" b="1" dirty="0">
                <a:latin typeface="Corbel" panose="020B0503020204020204" pitchFamily="34" charset="0"/>
              </a:rPr>
              <a:t>¿Por qué debo hacerme un examen de Pap? </a:t>
            </a:r>
          </a:p>
          <a:p>
            <a:pPr marL="0" indent="0">
              <a:lnSpc>
                <a:spcPct val="120000"/>
              </a:lnSpc>
              <a:buNone/>
            </a:pPr>
            <a:r>
              <a:rPr lang="es-MX" sz="1300" dirty="0">
                <a:latin typeface="Corbel" panose="020B0503020204020204" pitchFamily="34" charset="0"/>
              </a:rPr>
              <a:t>Un examen de Pap explora en busca de cáncer de cuello uterino. ¡Si se detecta y trata de manera temprana, el cáncer de cuello uterino no es una amenaza para la vida!</a:t>
            </a:r>
          </a:p>
          <a:p>
            <a:pPr marL="0" indent="0">
              <a:lnSpc>
                <a:spcPct val="120000"/>
              </a:lnSpc>
              <a:buNone/>
            </a:pPr>
            <a:r>
              <a:rPr lang="es-MX" sz="1300" b="1" dirty="0">
                <a:latin typeface="Corbel" panose="020B0503020204020204" pitchFamily="34" charset="0"/>
              </a:rPr>
              <a:t>¿Cuándo debo realizarme una prueba para detectar el virus del papiloma humano (VPH)? </a:t>
            </a:r>
          </a:p>
          <a:p>
            <a:pPr marL="0" indent="0">
              <a:lnSpc>
                <a:spcPct val="120000"/>
              </a:lnSpc>
              <a:buNone/>
            </a:pPr>
            <a:r>
              <a:rPr lang="es-MX" sz="1300" dirty="0">
                <a:latin typeface="Corbel" panose="020B0503020204020204" pitchFamily="34" charset="0"/>
              </a:rPr>
              <a:t>En una mujer mayor de 30 años, el examen de Pap puede combinarse con una prueba para detectar el VPH. El VPH es una infección de transmisión sexual muy común que puede provocar cáncer de cuello uterino.</a:t>
            </a:r>
          </a:p>
          <a:p>
            <a:pPr marL="0" indent="0">
              <a:lnSpc>
                <a:spcPct val="120000"/>
              </a:lnSpc>
              <a:buNone/>
            </a:pPr>
            <a:r>
              <a:rPr lang="es-MX" sz="1300" b="1" dirty="0">
                <a:latin typeface="Corbel" panose="020B0503020204020204" pitchFamily="34" charset="0"/>
              </a:rPr>
              <a:t>¿Por qué debo llevar una vida saludable? </a:t>
            </a:r>
          </a:p>
          <a:p>
            <a:pPr marL="0" indent="0">
              <a:lnSpc>
                <a:spcPct val="120000"/>
              </a:lnSpc>
              <a:buNone/>
            </a:pPr>
            <a:r>
              <a:rPr lang="es-MX" sz="1300" dirty="0">
                <a:latin typeface="Corbel" panose="020B0503020204020204" pitchFamily="34" charset="0"/>
              </a:rPr>
              <a:t>El ejercicio, alimentos saludables, y visitas regulares a su equipo de atención a la salud la ayudará a tener</a:t>
            </a:r>
            <a:r>
              <a:rPr lang="es-MX" sz="1300" dirty="0" smtClean="0"/>
              <a:t> </a:t>
            </a:r>
            <a:r>
              <a:rPr lang="es-MX" sz="1300" dirty="0">
                <a:latin typeface="Corbel" panose="020B0503020204020204" pitchFamily="34" charset="0"/>
              </a:rPr>
              <a:t>más energía, dormir mejor y podrá estar en mejor estado para pelear contra la enfermedad. Si bien no todas las enfermedades pueden prevenirse, la mayoría de los cánceres pueden mejorarse en gran medida al ser diagnosticados de manera temprana y recibir la atención de inmediato.</a:t>
            </a:r>
            <a:endParaRPr lang="es-MX" sz="1300" b="1" dirty="0">
              <a:latin typeface="Corbel" panose="020B0503020204020204" pitchFamily="34" charset="0"/>
            </a:endParaRPr>
          </a:p>
          <a:p>
            <a:pPr marL="0" indent="0">
              <a:lnSpc>
                <a:spcPct val="120000"/>
              </a:lnSpc>
              <a:buNone/>
            </a:pPr>
            <a:r>
              <a:rPr lang="es-MX" sz="1300" dirty="0">
                <a:latin typeface="Corbel" panose="020B0503020204020204" pitchFamily="34" charset="0"/>
              </a:rPr>
              <a:t>¡Llevar un estilo de vida saludable y realizarse exámenes de salud salvan vidas!</a:t>
            </a:r>
          </a:p>
          <a:p>
            <a:pPr marL="0" indent="0">
              <a:buNone/>
            </a:pPr>
            <a:endParaRPr lang="es-MX" sz="1600"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5</a:t>
            </a:fld>
            <a:endParaRPr lang="es-MX" dirty="0"/>
          </a:p>
        </p:txBody>
      </p:sp>
      <p:sp>
        <p:nvSpPr>
          <p:cNvPr id="8" name="Rectangle 7"/>
          <p:cNvSpPr/>
          <p:nvPr/>
        </p:nvSpPr>
        <p:spPr>
          <a:xfrm>
            <a:off x="9048995" y="2197436"/>
            <a:ext cx="3075021" cy="4293483"/>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MX" sz="1300" b="1" dirty="0">
                <a:latin typeface="Corbel" panose="020B0503020204020204" pitchFamily="34" charset="0"/>
              </a:rPr>
              <a:t>De no tener seguro ni un diagnóstico al tratamiento en 40 días</a:t>
            </a:r>
          </a:p>
          <a:p>
            <a:pPr algn="ctr"/>
            <a:endParaRPr lang="es-MX" sz="1300" dirty="0">
              <a:latin typeface="Corbel" panose="020B0503020204020204" pitchFamily="34" charset="0"/>
            </a:endParaRPr>
          </a:p>
          <a:p>
            <a:pPr algn="ctr"/>
            <a:r>
              <a:rPr lang="es-MX" sz="1300" dirty="0">
                <a:latin typeface="Corbel" panose="020B0503020204020204" pitchFamily="34" charset="0"/>
              </a:rPr>
              <a:t>“Identificamos un bulto en una mama de una de las Pacientes de See, Test &amp; Treat que se realizó el examen. Ese día, la derivamos a uno de nuestros proveedores de atención a la salud para recibir la atención de seguimiento. Se le pudo realizar una biopsia de inmediato, que confirmó que el bulto era un tumor maligno. En una semana, se le realizó una cirugía para extirpar el tumor”. </a:t>
            </a:r>
          </a:p>
          <a:p>
            <a:pPr algn="ctr"/>
            <a:endParaRPr lang="es-MX" sz="1300" dirty="0">
              <a:latin typeface="Corbel" panose="020B0503020204020204" pitchFamily="34" charset="0"/>
            </a:endParaRPr>
          </a:p>
          <a:p>
            <a:pPr algn="ctr"/>
            <a:r>
              <a:rPr lang="es-MX" sz="1300" dirty="0">
                <a:latin typeface="Corbel" panose="020B0503020204020204" pitchFamily="34" charset="0"/>
              </a:rPr>
              <a:t>¡Gracias al programa See, Test &amp; Treat, pasó de no tener seguro ni un diagnóstico a recibir tratamiento en 40 días!</a:t>
            </a:r>
          </a:p>
          <a:p>
            <a:pPr algn="ctr"/>
            <a:endParaRPr lang="es-MX" sz="1300" dirty="0">
              <a:latin typeface="Corbel" panose="020B0503020204020204" pitchFamily="34" charset="0"/>
            </a:endParaRPr>
          </a:p>
          <a:p>
            <a:pPr lvl="0" algn="ctr"/>
            <a:r>
              <a:rPr lang="es-MX" sz="1300" dirty="0">
                <a:solidFill>
                  <a:prstClr val="black"/>
                </a:solidFill>
                <a:latin typeface="Corbel" panose="020B0503020204020204" pitchFamily="34" charset="0"/>
              </a:rPr>
              <a:t>Enviado por Marilyn Kasmiersky, Directora de Desarrollo Comercial | Centro de Salud Lone Star Family | Conroe, Texas</a:t>
            </a:r>
          </a:p>
        </p:txBody>
      </p:sp>
      <p:pic>
        <p:nvPicPr>
          <p:cNvPr id="5" name="Picture 4"/>
          <p:cNvPicPr>
            <a:picLocks noChangeAspect="1"/>
          </p:cNvPicPr>
          <p:nvPr/>
        </p:nvPicPr>
        <p:blipFill>
          <a:blip r:embed="rId3"/>
          <a:stretch>
            <a:fillRect/>
          </a:stretch>
        </p:blipFill>
        <p:spPr>
          <a:xfrm>
            <a:off x="9130104" y="126215"/>
            <a:ext cx="2946689" cy="19632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47762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12" y="155591"/>
            <a:ext cx="10480104" cy="1320800"/>
          </a:xfrm>
        </p:spPr>
        <p:txBody>
          <a:bodyPr/>
          <a:lstStyle/>
          <a:p>
            <a:r>
              <a:rPr lang="es-MX" b="1" dirty="0"/>
              <a:t>Su Programa de See, Test &amp; Treat</a:t>
            </a:r>
          </a:p>
        </p:txBody>
      </p:sp>
      <p:pic>
        <p:nvPicPr>
          <p:cNvPr id="4" name="Picture 3"/>
          <p:cNvPicPr>
            <a:picLocks noChangeAspect="1"/>
          </p:cNvPicPr>
          <p:nvPr/>
        </p:nvPicPr>
        <p:blipFill>
          <a:blip r:embed="rId2"/>
          <a:stretch>
            <a:fillRect/>
          </a:stretch>
        </p:blipFill>
        <p:spPr>
          <a:xfrm>
            <a:off x="8949511" y="462579"/>
            <a:ext cx="2857500" cy="2857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stretch>
            <a:fillRect/>
          </a:stretch>
        </p:blipFill>
        <p:spPr>
          <a:xfrm>
            <a:off x="6971722" y="3666752"/>
            <a:ext cx="4933773" cy="27409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p:txBody>
          <a:bodyPr/>
          <a:lstStyle/>
          <a:p>
            <a:fld id="{519954A3-9DFD-4C44-94BA-B95130A3BA1C}" type="slidenum">
              <a:rPr lang="en-US" smtClean="0"/>
              <a:t>6</a:t>
            </a:fld>
            <a:endParaRPr lang="es-MX" dirty="0"/>
          </a:p>
        </p:txBody>
      </p:sp>
      <p:sp>
        <p:nvSpPr>
          <p:cNvPr id="6" name="Rectangle 5"/>
          <p:cNvSpPr/>
          <p:nvPr/>
        </p:nvSpPr>
        <p:spPr>
          <a:xfrm>
            <a:off x="297712" y="1008856"/>
            <a:ext cx="8208335" cy="4780796"/>
          </a:xfrm>
          <a:prstGeom prst="rect">
            <a:avLst/>
          </a:prstGeom>
        </p:spPr>
        <p:txBody>
          <a:bodyPr wrap="square">
            <a:spAutoFit/>
          </a:bodyPr>
          <a:lstStyle/>
          <a:p>
            <a:pPr>
              <a:lnSpc>
                <a:spcPct val="150000"/>
              </a:lnSpc>
            </a:pPr>
            <a:r>
              <a:rPr lang="es-MX" sz="1500" b="1" dirty="0">
                <a:latin typeface="Corbel" panose="020B0503020204020204" pitchFamily="34" charset="0"/>
              </a:rPr>
              <a:t>Ninguna mujer en América debería morir de cáncer de mama o cuello uterino no diagnosticado. </a:t>
            </a:r>
          </a:p>
          <a:p>
            <a:pPr>
              <a:lnSpc>
                <a:spcPct val="150000"/>
              </a:lnSpc>
            </a:pPr>
            <a:r>
              <a:rPr lang="es-MX" sz="1300" dirty="0">
                <a:latin typeface="Corbel" panose="020B0503020204020204" pitchFamily="34" charset="0"/>
              </a:rPr>
              <a:t>Pero miles de mujeres descubren estos cánceres demasiado tarde. ¡Este programa está aquí para ayudarla!</a:t>
            </a:r>
          </a:p>
          <a:p>
            <a:pPr marL="342900" indent="-342900">
              <a:spcBef>
                <a:spcPts val="1000"/>
              </a:spcBef>
              <a:buClr>
                <a:srgbClr val="90C226"/>
              </a:buClr>
              <a:buSzPct val="80000"/>
              <a:buFont typeface="Wingdings 3" charset="2"/>
              <a:buChar char=""/>
            </a:pPr>
            <a:r>
              <a:rPr lang="es-MX" sz="1300" dirty="0">
                <a:latin typeface="Corbel" panose="020B0503020204020204" pitchFamily="34" charset="0"/>
              </a:rPr>
              <a:t>Aquí no hay barreras (como el idioma, transporte y cuidado de los niños) para que usted reciba atención.</a:t>
            </a:r>
          </a:p>
          <a:p>
            <a:pPr marL="342900" lvl="0" indent="-342900">
              <a:spcBef>
                <a:spcPts val="1000"/>
              </a:spcBef>
              <a:buClr>
                <a:srgbClr val="90C226"/>
              </a:buClr>
              <a:buSzPct val="80000"/>
              <a:buFont typeface="Wingdings 3" charset="2"/>
              <a:buChar char=""/>
            </a:pPr>
            <a:r>
              <a:rPr lang="es-MX" sz="1300" dirty="0">
                <a:solidFill>
                  <a:prstClr val="black">
                    <a:lumMod val="75000"/>
                    <a:lumOff val="25000"/>
                  </a:prstClr>
                </a:solidFill>
                <a:latin typeface="Corbel" panose="020B0503020204020204" pitchFamily="34" charset="0"/>
              </a:rPr>
              <a:t>Usted recibe sus resultados el mismo día en que se le realiza el examen.</a:t>
            </a:r>
          </a:p>
          <a:p>
            <a:pPr marL="342900" lvl="0" indent="-342900">
              <a:spcBef>
                <a:spcPts val="1000"/>
              </a:spcBef>
              <a:buClr>
                <a:srgbClr val="90C226"/>
              </a:buClr>
              <a:buSzPct val="80000"/>
              <a:buFont typeface="Wingdings 3" charset="2"/>
              <a:buChar char=""/>
            </a:pPr>
            <a:r>
              <a:rPr lang="es-MX" sz="1300" dirty="0">
                <a:solidFill>
                  <a:prstClr val="black">
                    <a:lumMod val="75000"/>
                    <a:lumOff val="25000"/>
                  </a:prstClr>
                </a:solidFill>
                <a:latin typeface="Corbel" panose="020B0503020204020204" pitchFamily="34" charset="0"/>
              </a:rPr>
              <a:t>Tiene la posibilidad de analizar sus resultados en persona con un Médico.</a:t>
            </a:r>
          </a:p>
          <a:p>
            <a:pPr marL="342900" lvl="0" indent="-342900">
              <a:spcBef>
                <a:spcPts val="1000"/>
              </a:spcBef>
              <a:buClr>
                <a:srgbClr val="90C226"/>
              </a:buClr>
              <a:buSzPct val="80000"/>
              <a:buFont typeface="Wingdings 3" charset="2"/>
              <a:buChar char=""/>
            </a:pPr>
            <a:r>
              <a:rPr lang="es-MX" sz="1300" dirty="0">
                <a:solidFill>
                  <a:prstClr val="black">
                    <a:lumMod val="75000"/>
                    <a:lumOff val="25000"/>
                  </a:prstClr>
                </a:solidFill>
                <a:latin typeface="Corbel" panose="020B0503020204020204" pitchFamily="34" charset="0"/>
              </a:rPr>
              <a:t>Tiene la posibilidad de aprender sobre su salud directamente de un Patólogo o Residente en Patología. </a:t>
            </a:r>
          </a:p>
          <a:p>
            <a:pPr marL="342900" lvl="0" indent="-342900">
              <a:spcBef>
                <a:spcPts val="1000"/>
              </a:spcBef>
              <a:buClr>
                <a:srgbClr val="90C226"/>
              </a:buClr>
              <a:buSzPct val="80000"/>
              <a:buFont typeface="Wingdings 3" charset="2"/>
              <a:buChar char=""/>
            </a:pPr>
            <a:r>
              <a:rPr lang="es-MX" sz="1300" dirty="0">
                <a:solidFill>
                  <a:prstClr val="black">
                    <a:lumMod val="75000"/>
                    <a:lumOff val="25000"/>
                  </a:prstClr>
                </a:solidFill>
                <a:latin typeface="Corbel" panose="020B0503020204020204" pitchFamily="34" charset="0"/>
              </a:rPr>
              <a:t>Usted</a:t>
            </a:r>
            <a:r>
              <a:rPr lang="es-MX" sz="1300" dirty="0">
                <a:latin typeface="Corbel" panose="020B0503020204020204" pitchFamily="34" charset="0"/>
              </a:rPr>
              <a:t>puede programar cualquier cita de seguimiento que sea necesaria el mismo día.</a:t>
            </a:r>
          </a:p>
          <a:p>
            <a:pPr>
              <a:lnSpc>
                <a:spcPct val="150000"/>
              </a:lnSpc>
            </a:pPr>
            <a:endParaRPr lang="es-MX" sz="1300" b="1" dirty="0">
              <a:latin typeface="Corbel" panose="020B0503020204020204" pitchFamily="34" charset="0"/>
            </a:endParaRPr>
          </a:p>
          <a:p>
            <a:pPr>
              <a:lnSpc>
                <a:spcPct val="150000"/>
              </a:lnSpc>
            </a:pPr>
            <a:endParaRPr lang="es-MX" sz="1300" b="1" dirty="0">
              <a:latin typeface="Corbel" panose="020B0503020204020204" pitchFamily="34" charset="0"/>
            </a:endParaRPr>
          </a:p>
          <a:p>
            <a:pPr>
              <a:lnSpc>
                <a:spcPct val="150000"/>
              </a:lnSpc>
            </a:pPr>
            <a:r>
              <a:rPr lang="es-MX" sz="1300" b="1" dirty="0">
                <a:latin typeface="Corbel" panose="020B0503020204020204" pitchFamily="34" charset="0"/>
              </a:rPr>
              <a:t>¿Cuál es la función de CAP Foundation en el programa See, Test &amp; Treat?</a:t>
            </a:r>
          </a:p>
          <a:p>
            <a:pPr>
              <a:lnSpc>
                <a:spcPct val="150000"/>
              </a:lnSpc>
            </a:pPr>
            <a:r>
              <a:rPr lang="es-MX" sz="1300" dirty="0">
                <a:latin typeface="Corbel" panose="020B0503020204020204" pitchFamily="34" charset="0"/>
              </a:rPr>
              <a:t>Con el apoyo del College of American Pathologists (Colegio de Patólogos Estadounidenses), </a:t>
            </a:r>
            <a:r>
              <a:rPr lang="es-MX" sz="1300" dirty="0" smtClean="0">
                <a:latin typeface="Corbel" panose="020B0503020204020204" pitchFamily="34" charset="0"/>
              </a:rPr>
              <a:t/>
            </a:r>
            <a:br>
              <a:rPr lang="es-MX" sz="1300" dirty="0" smtClean="0">
                <a:latin typeface="Corbel" panose="020B0503020204020204" pitchFamily="34" charset="0"/>
              </a:rPr>
            </a:br>
            <a:r>
              <a:rPr lang="es-MX" sz="1300" dirty="0" smtClean="0">
                <a:latin typeface="Corbel" panose="020B0503020204020204" pitchFamily="34" charset="0"/>
              </a:rPr>
              <a:t>la </a:t>
            </a:r>
            <a:r>
              <a:rPr lang="es-MX" sz="1300" dirty="0">
                <a:latin typeface="Corbel" panose="020B0503020204020204" pitchFamily="34" charset="0"/>
              </a:rPr>
              <a:t>CAP Foundation </a:t>
            </a:r>
            <a:r>
              <a:rPr lang="es-MX" sz="1300" dirty="0" smtClean="0">
                <a:latin typeface="Corbel" panose="020B0503020204020204" pitchFamily="34" charset="0"/>
              </a:rPr>
              <a:t>ha </a:t>
            </a:r>
            <a:r>
              <a:rPr lang="es-MX" sz="1300" dirty="0">
                <a:latin typeface="Corbel" panose="020B0503020204020204" pitchFamily="34" charset="0"/>
              </a:rPr>
              <a:t>patrocinado muchos de los programas de See, Test &amp; Treat, ayudando </a:t>
            </a:r>
            <a:r>
              <a:rPr lang="es-MX" sz="1300" dirty="0" smtClean="0">
                <a:latin typeface="Corbel" panose="020B0503020204020204" pitchFamily="34" charset="0"/>
              </a:rPr>
              <a:t/>
            </a:r>
            <a:br>
              <a:rPr lang="es-MX" sz="1300" dirty="0" smtClean="0">
                <a:latin typeface="Corbel" panose="020B0503020204020204" pitchFamily="34" charset="0"/>
              </a:rPr>
            </a:br>
            <a:r>
              <a:rPr lang="es-MX" sz="1300" dirty="0" smtClean="0">
                <a:latin typeface="Corbel" panose="020B0503020204020204" pitchFamily="34" charset="0"/>
              </a:rPr>
              <a:t>a </a:t>
            </a:r>
            <a:r>
              <a:rPr lang="es-MX" sz="1300" dirty="0">
                <a:latin typeface="Corbel" panose="020B0503020204020204" pitchFamily="34" charset="0"/>
              </a:rPr>
              <a:t>miles de mujeres </a:t>
            </a:r>
            <a:r>
              <a:rPr lang="es-MX" sz="1300" dirty="0" smtClean="0">
                <a:latin typeface="Corbel" panose="020B0503020204020204" pitchFamily="34" charset="0"/>
              </a:rPr>
              <a:t>en </a:t>
            </a:r>
            <a:r>
              <a:rPr lang="es-MX" sz="1300" dirty="0">
                <a:latin typeface="Corbel" panose="020B0503020204020204" pitchFamily="34" charset="0"/>
              </a:rPr>
              <a:t>todos los Estados Unidos. El camino hacia la salud comienza con el </a:t>
            </a:r>
            <a:r>
              <a:rPr lang="es-MX" sz="1300" dirty="0" smtClean="0">
                <a:latin typeface="Corbel" panose="020B0503020204020204" pitchFamily="34" charset="0"/>
              </a:rPr>
              <a:t/>
            </a:r>
            <a:br>
              <a:rPr lang="es-MX" sz="1300" dirty="0" smtClean="0">
                <a:latin typeface="Corbel" panose="020B0503020204020204" pitchFamily="34" charset="0"/>
              </a:rPr>
            </a:br>
            <a:r>
              <a:rPr lang="es-MX" sz="1300" dirty="0" smtClean="0">
                <a:latin typeface="Corbel" panose="020B0503020204020204" pitchFamily="34" charset="0"/>
              </a:rPr>
              <a:t>diagnóstico </a:t>
            </a:r>
            <a:r>
              <a:rPr lang="es-MX" sz="1300" dirty="0">
                <a:latin typeface="Corbel" panose="020B0503020204020204" pitchFamily="34" charset="0"/>
              </a:rPr>
              <a:t>temprano </a:t>
            </a:r>
            <a:r>
              <a:rPr lang="es-MX" sz="1300" dirty="0" smtClean="0">
                <a:latin typeface="Corbel" panose="020B0503020204020204" pitchFamily="34" charset="0"/>
              </a:rPr>
              <a:t>y </a:t>
            </a:r>
            <a:r>
              <a:rPr lang="es-MX" sz="1300" dirty="0">
                <a:latin typeface="Corbel" panose="020B0503020204020204" pitchFamily="34" charset="0"/>
              </a:rPr>
              <a:t>este examen es el primer paso en la prevención de la enfermedad.</a:t>
            </a:r>
          </a:p>
          <a:p>
            <a:pPr>
              <a:lnSpc>
                <a:spcPct val="150000"/>
              </a:lnSpc>
            </a:pPr>
            <a:endParaRPr lang="es-MX" sz="1300" dirty="0">
              <a:latin typeface="Corbel" panose="020B0503020204020204" pitchFamily="34" charset="0"/>
            </a:endParaRPr>
          </a:p>
        </p:txBody>
      </p:sp>
    </p:spTree>
    <p:extLst>
      <p:ext uri="{BB962C8B-B14F-4D97-AF65-F5344CB8AC3E}">
        <p14:creationId xmlns:p14="http://schemas.microsoft.com/office/powerpoint/2010/main" val="237991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69" y="137224"/>
            <a:ext cx="10480104" cy="1320800"/>
          </a:xfrm>
        </p:spPr>
        <p:txBody>
          <a:bodyPr/>
          <a:lstStyle/>
          <a:p>
            <a:r>
              <a:rPr lang="es-MX" b="1" dirty="0"/>
              <a:t>Su Equipo de See, Test &amp; Treat</a:t>
            </a:r>
          </a:p>
        </p:txBody>
      </p:sp>
      <p:sp>
        <p:nvSpPr>
          <p:cNvPr id="6" name="Rectangle 5"/>
          <p:cNvSpPr/>
          <p:nvPr/>
        </p:nvSpPr>
        <p:spPr>
          <a:xfrm>
            <a:off x="263769" y="799146"/>
            <a:ext cx="8853854" cy="5078313"/>
          </a:xfrm>
          <a:prstGeom prst="rect">
            <a:avLst/>
          </a:prstGeom>
        </p:spPr>
        <p:txBody>
          <a:bodyPr wrap="square">
            <a:spAutoFit/>
          </a:bodyPr>
          <a:lstStyle/>
          <a:p>
            <a:r>
              <a:rPr lang="es-MX" sz="1600" b="1" dirty="0">
                <a:latin typeface="Corbel" panose="020B0503020204020204" pitchFamily="34" charset="0"/>
              </a:rPr>
              <a:t>Usted recibirá el apoyo de un equipo de profesionales de la atención a la salud.</a:t>
            </a:r>
          </a:p>
          <a:p>
            <a:endParaRPr lang="es-MX" sz="1400" dirty="0">
              <a:latin typeface="Corbel" panose="020B0503020204020204" pitchFamily="34" charset="0"/>
            </a:endParaRPr>
          </a:p>
          <a:p>
            <a:r>
              <a:rPr lang="es-MX" sz="1400" dirty="0">
                <a:latin typeface="Corbel" panose="020B0503020204020204" pitchFamily="34" charset="0"/>
              </a:rPr>
              <a:t>Los líderes del programa de See, Test &amp; Treat incluyen Médicos que practican la medicina familiar, patología, radiología y obstetricia/ginecología.</a:t>
            </a:r>
          </a:p>
          <a:p>
            <a:endParaRPr lang="es-MX" sz="1400" b="1" dirty="0">
              <a:latin typeface="Corbel" panose="020B0503020204020204" pitchFamily="34" charset="0"/>
            </a:endParaRPr>
          </a:p>
          <a:p>
            <a:r>
              <a:rPr lang="es-MX" sz="1400" b="1" dirty="0">
                <a:latin typeface="Corbel" panose="020B0503020204020204" pitchFamily="34" charset="0"/>
              </a:rPr>
              <a:t>¿Qué es la Medicina familiar?</a:t>
            </a:r>
          </a:p>
          <a:p>
            <a:r>
              <a:rPr lang="es-MX" sz="1400" dirty="0">
                <a:latin typeface="Corbel" panose="020B0503020204020204" pitchFamily="34" charset="0"/>
              </a:rPr>
              <a:t>Los Médicos de la Medicina familiar ofrecen atención a las personas de todas las edades. En una clínica de Medicina familiar, podrá encontrarse con un Médico de atención primaria, una Practicante de enfermería o un Ayudante médico.</a:t>
            </a:r>
          </a:p>
          <a:p>
            <a:endParaRPr lang="es-MX" sz="1400" dirty="0">
              <a:latin typeface="Corbel" panose="020B0503020204020204" pitchFamily="34" charset="0"/>
            </a:endParaRPr>
          </a:p>
          <a:p>
            <a:r>
              <a:rPr lang="es-MX" sz="1400" b="1" dirty="0">
                <a:latin typeface="Corbel" panose="020B0503020204020204" pitchFamily="34" charset="0"/>
              </a:rPr>
              <a:t>¿Qué es un Patólogo?</a:t>
            </a:r>
          </a:p>
          <a:p>
            <a:r>
              <a:rPr lang="es-MX" sz="1400" dirty="0">
                <a:latin typeface="Corbel" panose="020B0503020204020204" pitchFamily="34" charset="0"/>
              </a:rPr>
              <a:t>Los Patólogos son Médicos que diagnostican la enfermedad observando las muestras de sangre y tejido. Los Patólogos se comunican con sus otros Médicos para decidir la mejor manera para que usted goce de salud. </a:t>
            </a:r>
          </a:p>
          <a:p>
            <a:endParaRPr lang="es-MX" sz="1400" dirty="0">
              <a:latin typeface="Corbel" panose="020B0503020204020204" pitchFamily="34" charset="0"/>
            </a:endParaRPr>
          </a:p>
          <a:p>
            <a:r>
              <a:rPr lang="es-MX" sz="1400" b="1" dirty="0">
                <a:latin typeface="Corbel" panose="020B0503020204020204" pitchFamily="34" charset="0"/>
              </a:rPr>
              <a:t>¿Qué es un Radiólogo?</a:t>
            </a:r>
          </a:p>
          <a:p>
            <a:r>
              <a:rPr lang="es-MX" sz="1400" dirty="0">
                <a:latin typeface="Corbel" panose="020B0503020204020204" pitchFamily="34" charset="0"/>
              </a:rPr>
              <a:t>Los Radiólogos son Médicos que diagnostican la enfermedad usando mamogramas y rayos X y otras técnicas de imágenes. Los Radiólogos se comunican con sus otros Médicos para decidir la mejor manera para que usted goce de salud. </a:t>
            </a:r>
          </a:p>
          <a:p>
            <a:endParaRPr lang="es-MX" sz="1400" b="1" dirty="0">
              <a:latin typeface="Corbel" panose="020B0503020204020204" pitchFamily="34" charset="0"/>
            </a:endParaRPr>
          </a:p>
          <a:p>
            <a:r>
              <a:rPr lang="es-MX" sz="1400" b="1" dirty="0">
                <a:latin typeface="Corbel" panose="020B0503020204020204" pitchFamily="34" charset="0"/>
              </a:rPr>
              <a:t>¿Qué es un Obstetra y Ginecólogo?</a:t>
            </a:r>
          </a:p>
          <a:p>
            <a:r>
              <a:rPr lang="es-MX" sz="1400" dirty="0">
                <a:latin typeface="Corbel" panose="020B0503020204020204" pitchFamily="34" charset="0"/>
              </a:rPr>
              <a:t>Los Obstetras y Ginecólogos (Ob/Gin) son Médicos que ofrecen atención específicamente a las mujeres. Son expertos en embarazos y nacimientos. </a:t>
            </a:r>
            <a:endParaRPr lang="es-MX" sz="1400" b="1" dirty="0">
              <a:latin typeface="Corbel" panose="020B0503020204020204" pitchFamily="34" charset="0"/>
            </a:endParaRPr>
          </a:p>
          <a:p>
            <a:endParaRPr lang="es-MX" sz="1400" b="1" dirty="0">
              <a:latin typeface="Corbel" panose="020B0503020204020204" pitchFamily="34" charset="0"/>
            </a:endParaRPr>
          </a:p>
          <a:p>
            <a:r>
              <a:rPr lang="es-MX" sz="1400" b="1" dirty="0">
                <a:latin typeface="Corbel" panose="020B0503020204020204" pitchFamily="34" charset="0"/>
              </a:rPr>
              <a:t>Los Médicos en todas estas funciones, y más, trabajan en conjunto para ofrecerle atención a la salud.</a:t>
            </a:r>
          </a:p>
        </p:txBody>
      </p:sp>
      <p:sp>
        <p:nvSpPr>
          <p:cNvPr id="10" name="Rectangle 9"/>
          <p:cNvSpPr/>
          <p:nvPr/>
        </p:nvSpPr>
        <p:spPr>
          <a:xfrm>
            <a:off x="9117623" y="3366393"/>
            <a:ext cx="2922662" cy="2893100"/>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s-MX" sz="1300" b="1" dirty="0">
                <a:latin typeface="Corbel" panose="020B0503020204020204" pitchFamily="34" charset="0"/>
              </a:rPr>
              <a:t>Punto destacado por el Equipo de See, Test &amp; Treat</a:t>
            </a:r>
          </a:p>
          <a:p>
            <a:r>
              <a:rPr lang="es-MX" sz="1300" dirty="0">
                <a:latin typeface="Corbel" panose="020B0503020204020204" pitchFamily="34" charset="0"/>
              </a:rPr>
              <a:t>Paula Kezdi-Rogus es un Radióloga en la Universidad de Loyola. Ella nos compartió:</a:t>
            </a:r>
          </a:p>
          <a:p>
            <a:endParaRPr lang="es-MX" sz="1300" dirty="0">
              <a:latin typeface="Corbel" panose="020B0503020204020204" pitchFamily="34" charset="0"/>
            </a:endParaRPr>
          </a:p>
          <a:p>
            <a:r>
              <a:rPr lang="es-MX" sz="1300" dirty="0">
                <a:latin typeface="Corbel" panose="020B0503020204020204" pitchFamily="34" charset="0"/>
              </a:rPr>
              <a:t>“Intentamos reducir la ansiedad lo más que podemos”, Dr. Kezdi-Rogus. “La posibilidad de tener una anormalidad es un pensamiento aterrador. Pero si le podemos decir a una mujer lo más rápido posible que todo es benigno, eso lo hace tan fácil y libre de ansiedad como sea posible”.</a:t>
            </a:r>
          </a:p>
        </p:txBody>
      </p:sp>
      <p:pic>
        <p:nvPicPr>
          <p:cNvPr id="3" name="Picture 2"/>
          <p:cNvPicPr>
            <a:picLocks noChangeAspect="1"/>
          </p:cNvPicPr>
          <p:nvPr/>
        </p:nvPicPr>
        <p:blipFill>
          <a:blip r:embed="rId2"/>
          <a:stretch>
            <a:fillRect/>
          </a:stretch>
        </p:blipFill>
        <p:spPr>
          <a:xfrm>
            <a:off x="9442811" y="797624"/>
            <a:ext cx="2101488" cy="22925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p:cNvSpPr>
            <a:spLocks noGrp="1"/>
          </p:cNvSpPr>
          <p:nvPr>
            <p:ph type="sldNum" sz="quarter" idx="12"/>
          </p:nvPr>
        </p:nvSpPr>
        <p:spPr/>
        <p:txBody>
          <a:bodyPr/>
          <a:lstStyle/>
          <a:p>
            <a:fld id="{519954A3-9DFD-4C44-94BA-B95130A3BA1C}" type="slidenum">
              <a:rPr lang="en-US" smtClean="0"/>
              <a:t>7</a:t>
            </a:fld>
            <a:endParaRPr lang="es-MX" dirty="0"/>
          </a:p>
        </p:txBody>
      </p:sp>
    </p:spTree>
    <p:extLst>
      <p:ext uri="{BB962C8B-B14F-4D97-AF65-F5344CB8AC3E}">
        <p14:creationId xmlns:p14="http://schemas.microsoft.com/office/powerpoint/2010/main" val="4214182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3" y="126355"/>
            <a:ext cx="9654498" cy="1320800"/>
          </a:xfrm>
        </p:spPr>
        <p:txBody>
          <a:bodyPr anchor="t">
            <a:normAutofit/>
          </a:bodyPr>
          <a:lstStyle/>
          <a:p>
            <a:r>
              <a:rPr lang="es-MX" b="1" dirty="0"/>
              <a:t>Historias de las Pacientes de See, Test &amp; Treat</a:t>
            </a:r>
          </a:p>
        </p:txBody>
      </p:sp>
      <p:sp>
        <p:nvSpPr>
          <p:cNvPr id="4" name="Content Placeholder 3"/>
          <p:cNvSpPr>
            <a:spLocks noGrp="1"/>
          </p:cNvSpPr>
          <p:nvPr>
            <p:ph idx="1"/>
          </p:nvPr>
        </p:nvSpPr>
        <p:spPr>
          <a:xfrm>
            <a:off x="3447061" y="1059316"/>
            <a:ext cx="6278288" cy="4578568"/>
          </a:xfrm>
        </p:spPr>
        <p:txBody>
          <a:bodyPr>
            <a:noAutofit/>
          </a:bodyPr>
          <a:lstStyle/>
          <a:p>
            <a:pPr marL="0" indent="0">
              <a:buNone/>
            </a:pPr>
            <a:r>
              <a:rPr lang="es-MX" sz="1500" b="1" dirty="0">
                <a:latin typeface="Corbel" panose="020B0503020204020204" pitchFamily="34" charset="0"/>
              </a:rPr>
              <a:t>Muchas mujeres no tienen acceso a la atención a la salud o deben tomar decisiones difíciles para recibir la atención que necesitan. </a:t>
            </a:r>
          </a:p>
          <a:p>
            <a:pPr marL="0" indent="0">
              <a:buNone/>
            </a:pPr>
            <a:r>
              <a:rPr lang="es-MX" sz="1300" dirty="0">
                <a:latin typeface="Corbel" panose="020B0503020204020204" pitchFamily="34" charset="0"/>
              </a:rPr>
              <a:t>Algunas no pueden sustentar la atención a la salud adecuada, pero ganan mucho como para poder recibir Medicaid. </a:t>
            </a:r>
            <a:r>
              <a:rPr sz="1300" dirty="0"/>
              <a:t/>
            </a:r>
            <a:br>
              <a:rPr sz="1300" dirty="0"/>
            </a:br>
            <a:r>
              <a:rPr lang="es-MX" sz="1300" dirty="0">
                <a:latin typeface="Corbel" panose="020B0503020204020204" pitchFamily="34" charset="0"/>
              </a:rPr>
              <a:t>Algunas deben elegir entre los gastos diarios de la vida del hogar y su propia atención.</a:t>
            </a:r>
          </a:p>
          <a:p>
            <a:pPr marL="0" indent="0">
              <a:buNone/>
            </a:pPr>
            <a:r>
              <a:rPr lang="es-MX" sz="1300" dirty="0">
                <a:latin typeface="Corbel" panose="020B0503020204020204" pitchFamily="34" charset="0"/>
              </a:rPr>
              <a:t>María era una de ellas, hasta que participó en el programa de See, Test &amp; Treat.</a:t>
            </a:r>
          </a:p>
          <a:p>
            <a:pPr marL="0" indent="0">
              <a:buNone/>
            </a:pPr>
            <a:r>
              <a:rPr lang="es-MX" sz="1300" dirty="0">
                <a:latin typeface="Corbel" panose="020B0503020204020204" pitchFamily="34" charset="0"/>
              </a:rPr>
              <a:t>Ya pasaron siete años del último mamograma de María, y nunca fue al Médico para realizarse un examen de Pap. A la noche, no podía dormir. El dolor en su mama era demasiado fuerte y la preocupación era agobiante.</a:t>
            </a:r>
          </a:p>
          <a:p>
            <a:pPr marL="0" indent="0">
              <a:buNone/>
            </a:pPr>
            <a:r>
              <a:rPr lang="es-MX" sz="1300" dirty="0">
                <a:latin typeface="Corbel" panose="020B0503020204020204" pitchFamily="34" charset="0"/>
              </a:rPr>
              <a:t>Entre ella y los exámenes regulares para cáncer de mama y de cuello uterino había solo una barrera: el seguro.</a:t>
            </a:r>
          </a:p>
          <a:p>
            <a:pPr marL="0" indent="0">
              <a:buNone/>
            </a:pPr>
            <a:r>
              <a:rPr lang="es-MX" sz="1300" dirty="0">
                <a:latin typeface="Corbel" panose="020B0503020204020204" pitchFamily="34" charset="0"/>
              </a:rPr>
              <a:t>“Para aquellas que no tenemos seguro, nosotros somos nuestros propios Médicos”, María contó. “Prescribimos nuestros propios medicamentos si tenemos fiebre o necesitamos algo como un antibiótico. Salimos y lo obtenemos donde podemos. Muchas de nosotros preferimos pagar la educación de nuestros hijos que pagar un seguro médico o servicios médicos”.</a:t>
            </a:r>
          </a:p>
          <a:p>
            <a:pPr marL="0" indent="0">
              <a:buNone/>
            </a:pPr>
            <a:r>
              <a:rPr lang="es-MX" sz="1300" dirty="0">
                <a:latin typeface="Corbel" panose="020B0503020204020204" pitchFamily="34" charset="0"/>
              </a:rPr>
              <a:t>El mamograma de María evidenció una anormalidad en su mama. Todos los días, ella pensaba en ir al Médico. Secándose las lágrimas, nos dijo que estaba contenta de haber decido sacar ventaja de See, Test &amp; Treat.</a:t>
            </a:r>
          </a:p>
          <a:p>
            <a:pPr marL="0" indent="0">
              <a:buNone/>
            </a:pPr>
            <a:r>
              <a:rPr lang="es-MX" sz="1300" dirty="0">
                <a:latin typeface="Corbel" panose="020B0503020204020204" pitchFamily="34" charset="0"/>
              </a:rPr>
              <a:t>“Me darán seguimiento”, María contó. “Si no hubiese sabido de este programa, hubiera desarrollado cáncer y nunca hubiera podido hacer nada al respecto”.</a:t>
            </a:r>
          </a:p>
          <a:p>
            <a:pPr marL="0" indent="0">
              <a:lnSpc>
                <a:spcPct val="80000"/>
              </a:lnSpc>
              <a:buNone/>
            </a:pPr>
            <a:endParaRPr lang="es-MX" sz="1300" dirty="0">
              <a:latin typeface="Corbel" panose="020B0503020204020204" pitchFamily="34" charset="0"/>
            </a:endParaRPr>
          </a:p>
          <a:p>
            <a:pPr marL="0" indent="0">
              <a:lnSpc>
                <a:spcPct val="80000"/>
              </a:lnSpc>
              <a:buNone/>
            </a:pPr>
            <a:endParaRPr lang="es-MX" sz="1200" dirty="0">
              <a:latin typeface="Corbel" panose="020B0503020204020204" pitchFamily="34" charset="0"/>
            </a:endParaRPr>
          </a:p>
          <a:p>
            <a:pPr marL="0" indent="0">
              <a:lnSpc>
                <a:spcPct val="80000"/>
              </a:lnSpc>
              <a:buNone/>
            </a:pPr>
            <a:endParaRPr lang="es-MX" sz="1200" dirty="0">
              <a:latin typeface="Corbel" panose="020B0503020204020204" pitchFamily="34" charset="0"/>
            </a:endParaRPr>
          </a:p>
        </p:txBody>
      </p:sp>
      <p:pic>
        <p:nvPicPr>
          <p:cNvPr id="5" name="Picture 4"/>
          <p:cNvPicPr>
            <a:picLocks noChangeAspect="1"/>
          </p:cNvPicPr>
          <p:nvPr/>
        </p:nvPicPr>
        <p:blipFill>
          <a:blip r:embed="rId2"/>
          <a:stretch>
            <a:fillRect/>
          </a:stretch>
        </p:blipFill>
        <p:spPr>
          <a:xfrm>
            <a:off x="400256" y="1271303"/>
            <a:ext cx="2769727" cy="41545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78690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78" y="159149"/>
            <a:ext cx="10579396" cy="1320800"/>
          </a:xfrm>
        </p:spPr>
        <p:txBody>
          <a:bodyPr/>
          <a:lstStyle/>
          <a:p>
            <a:r>
              <a:rPr lang="es-MX" b="1" dirty="0"/>
              <a:t>Historias de las Pacientes de See, Test &amp; Treat</a:t>
            </a:r>
          </a:p>
        </p:txBody>
      </p:sp>
      <p:sp>
        <p:nvSpPr>
          <p:cNvPr id="6" name="Content Placeholder 5"/>
          <p:cNvSpPr>
            <a:spLocks noGrp="1"/>
          </p:cNvSpPr>
          <p:nvPr>
            <p:ph idx="1"/>
          </p:nvPr>
        </p:nvSpPr>
        <p:spPr>
          <a:xfrm>
            <a:off x="372141" y="1004186"/>
            <a:ext cx="6608951" cy="4969699"/>
          </a:xfrm>
        </p:spPr>
        <p:txBody>
          <a:bodyPr>
            <a:noAutofit/>
          </a:bodyPr>
          <a:lstStyle/>
          <a:p>
            <a:pPr marL="0" indent="0">
              <a:buNone/>
            </a:pPr>
            <a:r>
              <a:rPr lang="es-MX" sz="1600" b="1" dirty="0">
                <a:latin typeface="Corbel" panose="020B0503020204020204" pitchFamily="34" charset="0"/>
              </a:rPr>
              <a:t>Historia de Laura e Irma</a:t>
            </a:r>
          </a:p>
          <a:p>
            <a:pPr marL="0" indent="0">
              <a:buNone/>
            </a:pPr>
            <a:r>
              <a:rPr lang="es-MX" sz="1400" dirty="0">
                <a:latin typeface="Corbel" panose="020B0503020204020204" pitchFamily="34" charset="0"/>
              </a:rPr>
              <a:t>Se sonríen una a la otra y, a veces, se toman la mano, terminando la frase de la otra. Son madre e hija. Irma vive con su hija, Laura,</a:t>
            </a:r>
            <a:r>
              <a:rPr lang="es-MX" dirty="0" smtClean="0"/>
              <a:t> </a:t>
            </a:r>
            <a:r>
              <a:rPr lang="es-MX" sz="1400" dirty="0">
                <a:latin typeface="Corbel" panose="020B0503020204020204" pitchFamily="34" charset="0"/>
              </a:rPr>
              <a:t>y su nieto. Laura no puede imaginar su vida sin ella. </a:t>
            </a:r>
          </a:p>
          <a:p>
            <a:pPr marL="0" indent="0">
              <a:buNone/>
            </a:pPr>
            <a:r>
              <a:rPr lang="es-MX" sz="1400" dirty="0">
                <a:latin typeface="Corbel" panose="020B0503020204020204" pitchFamily="34" charset="0"/>
              </a:rPr>
              <a:t>“Mi madre es todo, por ello debo cuidarla”, Laura contó. Y así lo hizo un sábado frío y lluvioso cuando la llevó a See, Test &amp; Treat.</a:t>
            </a:r>
          </a:p>
          <a:p>
            <a:pPr marL="0" indent="0">
              <a:buNone/>
            </a:pPr>
            <a:r>
              <a:rPr lang="es-MX" sz="1400" dirty="0">
                <a:latin typeface="Corbel" panose="020B0503020204020204" pitchFamily="34" charset="0"/>
              </a:rPr>
              <a:t>“Ella no maneja y no tiene seguro médico”, contó. “Vimos que esto quedaba cerca de donde vivimos, y no lo pensamos dos veces. Sólo vinimos”.</a:t>
            </a:r>
          </a:p>
          <a:p>
            <a:pPr marL="0" indent="0">
              <a:buNone/>
            </a:pPr>
            <a:r>
              <a:rPr lang="es-MX" sz="1400" dirty="0">
                <a:latin typeface="Corbel" panose="020B0503020204020204" pitchFamily="34" charset="0"/>
              </a:rPr>
              <a:t>A lo largo de los años, habían descuidado su salud , asistiendo pocas veces a ver al Médico. “Cuando era niña, iba al Médico sólo cuando me enfermaba”, Laura contó. “Cuando era pequeña, era difícil ir al Médico para hacerse controles”.</a:t>
            </a:r>
          </a:p>
          <a:p>
            <a:pPr marL="0" indent="0">
              <a:buNone/>
            </a:pPr>
            <a:r>
              <a:rPr lang="es-MX" sz="1400" dirty="0">
                <a:latin typeface="Corbel" panose="020B0503020204020204" pitchFamily="34" charset="0"/>
              </a:rPr>
              <a:t>Laura trabaja como operaria de máquinas y tiene seguro médico por la empresa. Pero su madre no está cubierta. Laura no trabaja los sábados,</a:t>
            </a:r>
            <a:r>
              <a:rPr lang="es-MX" dirty="0" smtClean="0"/>
              <a:t> </a:t>
            </a:r>
            <a:r>
              <a:rPr lang="es-MX" sz="1400" dirty="0">
                <a:latin typeface="Corbel" panose="020B0503020204020204" pitchFamily="34" charset="0"/>
              </a:rPr>
              <a:t>entonces cuando vio la publicidad de See, Test &amp; Treat, sabía que debía llevar a su madre.</a:t>
            </a:r>
          </a:p>
          <a:p>
            <a:pPr marL="0" indent="0">
              <a:buNone/>
            </a:pPr>
            <a:r>
              <a:rPr lang="es-MX" sz="1400" dirty="0">
                <a:latin typeface="Corbel" panose="020B0503020204020204" pitchFamily="34" charset="0"/>
              </a:rPr>
              <a:t>“Era importante ver si ella tenía algún tipo de cáncer porque nunca se sabe”, dijo.</a:t>
            </a:r>
          </a:p>
          <a:p>
            <a:pPr marL="0" indent="0">
              <a:buNone/>
            </a:pPr>
            <a:r>
              <a:rPr lang="es-MX" sz="1400" dirty="0">
                <a:latin typeface="Corbel" panose="020B0503020204020204" pitchFamily="34" charset="0"/>
              </a:rPr>
              <a:t>Irma obtuvo resultados favorables. Ella y su hija sonrieron al final del día, aliviadas de que ella estaba sana.</a:t>
            </a:r>
          </a:p>
        </p:txBody>
      </p:sp>
      <p:sp>
        <p:nvSpPr>
          <p:cNvPr id="4" name="Slide Number Placeholder 3"/>
          <p:cNvSpPr>
            <a:spLocks noGrp="1"/>
          </p:cNvSpPr>
          <p:nvPr>
            <p:ph type="sldNum" sz="quarter" idx="12"/>
          </p:nvPr>
        </p:nvSpPr>
        <p:spPr/>
        <p:txBody>
          <a:bodyPr/>
          <a:lstStyle/>
          <a:p>
            <a:fld id="{519954A3-9DFD-4C44-94BA-B95130A3BA1C}" type="slidenum">
              <a:rPr lang="en-US" smtClean="0"/>
              <a:t>9</a:t>
            </a:fld>
            <a:endParaRPr lang="es-MX" dirty="0"/>
          </a:p>
        </p:txBody>
      </p:sp>
      <p:pic>
        <p:nvPicPr>
          <p:cNvPr id="5" name="Picture 4"/>
          <p:cNvPicPr>
            <a:picLocks noChangeAspect="1"/>
          </p:cNvPicPr>
          <p:nvPr/>
        </p:nvPicPr>
        <p:blipFill>
          <a:blip r:embed="rId2"/>
          <a:stretch>
            <a:fillRect/>
          </a:stretch>
        </p:blipFill>
        <p:spPr>
          <a:xfrm>
            <a:off x="7360968" y="1230922"/>
            <a:ext cx="4438308" cy="29603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987527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40721</TotalTime>
  <Words>5899</Words>
  <Application>Microsoft Office PowerPoint</Application>
  <PresentationFormat>Custom</PresentationFormat>
  <Paragraphs>518</Paragraphs>
  <Slides>37</Slides>
  <Notes>4</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Facet</vt:lpstr>
      <vt:lpstr>PowerPoint Presentation</vt:lpstr>
      <vt:lpstr>Bienvenidos</vt:lpstr>
      <vt:lpstr>Aprender sobre su salud</vt:lpstr>
      <vt:lpstr>Visite cada área de educación, participe y márquelas cuando termine</vt:lpstr>
      <vt:lpstr>Preguntas comunes sobre la salud</vt:lpstr>
      <vt:lpstr>Su Programa de See, Test &amp; Treat</vt:lpstr>
      <vt:lpstr>Su Equipo de See, Test &amp; Treat</vt:lpstr>
      <vt:lpstr>Historias de las Pacientes de See, Test &amp; Treat</vt:lpstr>
      <vt:lpstr>Historias de las Pacientes de See, Test &amp; Treat</vt:lpstr>
      <vt:lpstr>PowerPoint Presentation</vt:lpstr>
      <vt:lpstr>Un estilo de vida saludable significa... </vt:lpstr>
      <vt:lpstr>Hechos sobre los estilos de vida saludables</vt:lpstr>
      <vt:lpstr>Más hechos sobre los estilos de vida saludables</vt:lpstr>
      <vt:lpstr>Barreras comunes para un estilo de vida saludable</vt:lpstr>
      <vt:lpstr>Lo que debe saber sobre su cáncer </vt:lpstr>
      <vt:lpstr>PowerPoint Presentation</vt:lpstr>
      <vt:lpstr>PowerPoint Presentation</vt:lpstr>
      <vt:lpstr>Hechos sobre el Cáncer de cuello uterino</vt:lpstr>
      <vt:lpstr>Términos clave relacionados con su salud del cuello uterino </vt:lpstr>
      <vt:lpstr>¡Los exámenes pélvicos y de Pap salvan vidas!</vt:lpstr>
      <vt:lpstr>Signos del Cáncer de cuello uterino</vt:lpstr>
      <vt:lpstr>Tipos de cáncer de cuello uterino</vt:lpstr>
      <vt:lpstr>Hechos sobre el Cáncer de cuello uterino</vt:lpstr>
      <vt:lpstr>Más sobre el VPH y la salud del cuello uterino</vt:lpstr>
      <vt:lpstr>Vacunas contra el VPH para preadolescentes y adultos jóvenes</vt:lpstr>
      <vt:lpstr>Haga estas cosas para la salud de cuello uterino</vt:lpstr>
      <vt:lpstr>PowerPoint Presentation</vt:lpstr>
      <vt:lpstr>PowerPoint Presentation</vt:lpstr>
      <vt:lpstr>Hechos sobre el Cáncer de mama</vt:lpstr>
      <vt:lpstr>Términos clave relacionados con su cáncer de mama</vt:lpstr>
      <vt:lpstr>Signos de cáncer de mama</vt:lpstr>
      <vt:lpstr>Haga estas cosas para la salud de las mamas</vt:lpstr>
      <vt:lpstr>PowerPoint Presentation</vt:lpstr>
      <vt:lpstr>Sus notas importantes</vt:lpstr>
      <vt:lpstr>Resumen de aprendizaje</vt:lpstr>
      <vt:lpstr>Referencias para la información de esta Guía</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TEST, TREAT</dc:title>
  <dc:creator>J Lyons</dc:creator>
  <cp:lastModifiedBy>ML07-</cp:lastModifiedBy>
  <cp:revision>621</cp:revision>
  <dcterms:created xsi:type="dcterms:W3CDTF">2016-06-03T14:22:07Z</dcterms:created>
  <dcterms:modified xsi:type="dcterms:W3CDTF">2017-04-12T13:46:10Z</dcterms:modified>
</cp:coreProperties>
</file>