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bookmarkIdSeed="2">
  <p:sldMasterIdLst>
    <p:sldMasterId id="2147483742" r:id="rId1"/>
    <p:sldMasterId id="2147483760" r:id="rId2"/>
  </p:sldMasterIdLst>
  <p:notesMasterIdLst>
    <p:notesMasterId r:id="rId31"/>
  </p:notesMasterIdLst>
  <p:handoutMasterIdLst>
    <p:handoutMasterId r:id="rId32"/>
  </p:handoutMasterIdLst>
  <p:sldIdLst>
    <p:sldId id="256" r:id="rId3"/>
    <p:sldId id="346" r:id="rId4"/>
    <p:sldId id="355" r:id="rId5"/>
    <p:sldId id="370" r:id="rId6"/>
    <p:sldId id="360" r:id="rId7"/>
    <p:sldId id="363" r:id="rId8"/>
    <p:sldId id="365" r:id="rId9"/>
    <p:sldId id="374" r:id="rId10"/>
    <p:sldId id="375" r:id="rId11"/>
    <p:sldId id="371" r:id="rId12"/>
    <p:sldId id="378" r:id="rId13"/>
    <p:sldId id="368" r:id="rId14"/>
    <p:sldId id="372" r:id="rId15"/>
    <p:sldId id="369" r:id="rId16"/>
    <p:sldId id="377" r:id="rId17"/>
    <p:sldId id="373" r:id="rId18"/>
    <p:sldId id="353" r:id="rId19"/>
    <p:sldId id="352" r:id="rId20"/>
    <p:sldId id="337" r:id="rId21"/>
    <p:sldId id="354" r:id="rId22"/>
    <p:sldId id="336" r:id="rId23"/>
    <p:sldId id="318" r:id="rId24"/>
    <p:sldId id="376" r:id="rId25"/>
    <p:sldId id="367" r:id="rId26"/>
    <p:sldId id="348" r:id="rId27"/>
    <p:sldId id="358" r:id="rId28"/>
    <p:sldId id="357" r:id="rId29"/>
    <p:sldId id="35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7" autoAdjust="0"/>
    <p:restoredTop sz="87485" autoAdjust="0"/>
  </p:normalViewPr>
  <p:slideViewPr>
    <p:cSldViewPr snapToGrid="0">
      <p:cViewPr varScale="1">
        <p:scale>
          <a:sx n="100" d="100"/>
          <a:sy n="100" d="100"/>
        </p:scale>
        <p:origin x="1188"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B971CD3-5628-4F9A-B1ED-A82EBECFEEE3}" type="datetimeFigureOut">
              <a:rPr lang="en-US" smtClean="0"/>
              <a:t>2/28/2020</a:t>
            </a:fld>
            <a:endParaRPr lang="es-MX"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6FF686-FBBC-4518-9112-2E4F113BA8C8}" type="slidenum">
              <a:rPr lang="en-US" smtClean="0"/>
              <a:t>‹#›</a:t>
            </a:fld>
            <a:endParaRPr lang="es-MX" dirty="0"/>
          </a:p>
        </p:txBody>
      </p:sp>
    </p:spTree>
    <p:extLst>
      <p:ext uri="{BB962C8B-B14F-4D97-AF65-F5344CB8AC3E}">
        <p14:creationId xmlns:p14="http://schemas.microsoft.com/office/powerpoint/2010/main" val="2336282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5663016-0569-4762-9CD7-B6B2606750B1}" type="datetimeFigureOut">
              <a:rPr lang="en-US" smtClean="0"/>
              <a:t>2/28/2020</a:t>
            </a:fld>
            <a:endParaRPr lang="es-MX"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34D05-3B63-473C-A6F7-274E4FB4B354}" type="slidenum">
              <a:rPr lang="en-US" smtClean="0"/>
              <a:t>‹#›</a:t>
            </a:fld>
            <a:endParaRPr lang="es-MX" dirty="0"/>
          </a:p>
        </p:txBody>
      </p:sp>
    </p:spTree>
    <p:extLst>
      <p:ext uri="{BB962C8B-B14F-4D97-AF65-F5344CB8AC3E}">
        <p14:creationId xmlns:p14="http://schemas.microsoft.com/office/powerpoint/2010/main" val="950106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1</a:t>
            </a:fld>
            <a:endParaRPr lang="es-MX" dirty="0"/>
          </a:p>
        </p:txBody>
      </p:sp>
    </p:spTree>
    <p:extLst>
      <p:ext uri="{BB962C8B-B14F-4D97-AF65-F5344CB8AC3E}">
        <p14:creationId xmlns:p14="http://schemas.microsoft.com/office/powerpoint/2010/main" val="69286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s-MX" sz="1400" b="1" dirty="0">
                <a:latin typeface="Corbel" panose="020B0503020204020204" pitchFamily="34" charset="0"/>
              </a:rPr>
              <a:t>Elija alimentos sanos: </a:t>
            </a:r>
            <a:r>
              <a:rPr lang="es-MX" sz="1400" dirty="0">
                <a:latin typeface="Corbel" panose="020B0503020204020204" pitchFamily="34" charset="0"/>
              </a:rPr>
              <a:t>Una dieta rica en vegetales y proteínas magras, y baja en grasas y azúcar, promueve la salud y energía generales. Hay pruebas de que comer frutas y vegetales puede reducir levemente el riesgo de determinados cánceres de mama.</a:t>
            </a:r>
          </a:p>
          <a:p>
            <a:pPr>
              <a:buFont typeface="Wingdings" panose="05000000000000000000" pitchFamily="2" charset="2"/>
              <a:buNone/>
            </a:pPr>
            <a:r>
              <a:rPr lang="es-MX" sz="1400" b="1" dirty="0">
                <a:latin typeface="Corbel" panose="020B0503020204020204" pitchFamily="34" charset="0"/>
              </a:rPr>
              <a:t>Mantener un peso saludable: </a:t>
            </a:r>
            <a:r>
              <a:rPr lang="es-MX" sz="1400" dirty="0">
                <a:latin typeface="Corbel" panose="020B0503020204020204" pitchFamily="34" charset="0"/>
              </a:rPr>
              <a:t>Tener sobrepeso puede aumentar el riesgo de muchos cánceres diferentes, que incluye el cáncer de mama.</a:t>
            </a:r>
          </a:p>
          <a:p>
            <a:pPr>
              <a:buFont typeface="Wingdings" panose="05000000000000000000" pitchFamily="2" charset="2"/>
              <a:buNone/>
            </a:pPr>
            <a:r>
              <a:rPr lang="es-MX" sz="1400" b="1" dirty="0">
                <a:latin typeface="Corbel" panose="020B0503020204020204" pitchFamily="34" charset="0"/>
              </a:rPr>
              <a:t>Esté físicamente activa: </a:t>
            </a:r>
            <a:r>
              <a:rPr lang="es-MX" sz="1400" dirty="0">
                <a:latin typeface="Corbel" panose="020B0503020204020204" pitchFamily="34" charset="0"/>
              </a:rPr>
              <a:t>Las mujeres que están físicamente activas durante al menos 30 minutos por día tienen un menor riesgo de cáncer de mama. </a:t>
            </a:r>
          </a:p>
          <a:p>
            <a:pPr>
              <a:buFont typeface="Wingdings" panose="05000000000000000000" pitchFamily="2" charset="2"/>
              <a:buNone/>
            </a:pPr>
            <a:r>
              <a:rPr lang="es-MX" sz="1400" b="1" dirty="0">
                <a:latin typeface="Corbel" panose="020B0503020204020204" pitchFamily="34" charset="0"/>
              </a:rPr>
              <a:t>Evite consumir demasiado alcohol: </a:t>
            </a:r>
            <a:r>
              <a:rPr lang="es-MX" sz="1400" dirty="0">
                <a:latin typeface="Corbel" panose="020B0503020204020204" pitchFamily="34" charset="0"/>
              </a:rPr>
              <a:t>Sólo beba alcohol si lo hace moderadamente, lo que significa no más de un trago por día para las mujeres.</a:t>
            </a:r>
          </a:p>
          <a:p>
            <a:pPr>
              <a:buFont typeface="Wingdings" panose="05000000000000000000" pitchFamily="2" charset="2"/>
              <a:buNone/>
            </a:pPr>
            <a:r>
              <a:rPr lang="es-MX" sz="1400" b="1" dirty="0">
                <a:latin typeface="Corbel" panose="020B0503020204020204" pitchFamily="34" charset="0"/>
              </a:rPr>
              <a:t>Amamante, de ser posible: </a:t>
            </a:r>
            <a:r>
              <a:rPr lang="es-MX" sz="1400" dirty="0">
                <a:latin typeface="Corbel" panose="020B0503020204020204" pitchFamily="34" charset="0"/>
              </a:rPr>
              <a:t>Amamantar disminuye el riesgo de cáncer de mama. ¡También ofrece muchos beneficios saludables para bebé!</a:t>
            </a:r>
          </a:p>
          <a:p>
            <a:pPr>
              <a:buFont typeface="Wingdings" panose="05000000000000000000" pitchFamily="2" charset="2"/>
              <a:buNone/>
            </a:pPr>
            <a:r>
              <a:rPr lang="es-MX" sz="1400" b="1" dirty="0">
                <a:latin typeface="Corbel" panose="020B0503020204020204" pitchFamily="34" charset="0"/>
              </a:rPr>
              <a:t>Evite hormonas postmenopáusicas: </a:t>
            </a:r>
            <a:r>
              <a:rPr lang="es-MX" sz="1400" dirty="0">
                <a:latin typeface="Corbel" panose="020B0503020204020204" pitchFamily="34" charset="0"/>
              </a:rPr>
              <a:t>Si las mujeres toman hormonas postmenopáusicas, deberían hacerlo durante el tiempo más corto posible. Hable sobre los riesgos y beneficios de las hormonas postmenopáusicas con su Médico.</a:t>
            </a:r>
          </a:p>
          <a:p>
            <a:pPr>
              <a:buFont typeface="Wingdings" panose="05000000000000000000" pitchFamily="2" charset="2"/>
              <a:buNone/>
            </a:pPr>
            <a:r>
              <a:rPr lang="es-MX" sz="1400" b="1" dirty="0">
                <a:latin typeface="Corbel" panose="020B0503020204020204" pitchFamily="34" charset="0"/>
              </a:rPr>
              <a:t>Manténgase informada:</a:t>
            </a:r>
          </a:p>
          <a:p>
            <a:pPr lvl="1">
              <a:buFont typeface="Wingdings" panose="05000000000000000000" pitchFamily="2" charset="2"/>
              <a:buChar char="q"/>
            </a:pPr>
            <a:r>
              <a:rPr lang="es-MX" sz="1200" b="1" dirty="0">
                <a:latin typeface="Corbel" panose="020B0503020204020204" pitchFamily="34" charset="0"/>
              </a:rPr>
              <a:t>Conozca sus antecedentes familiares: </a:t>
            </a:r>
            <a:r>
              <a:rPr lang="es-MX" sz="1200" dirty="0">
                <a:latin typeface="Corbel" panose="020B0503020204020204" pitchFamily="34" charset="0"/>
              </a:rPr>
              <a:t>Puede estar en alto riesgo de desarrollar cáncer de mama si su madre o hermana desarrolló cáncer de mama o de ovarios (especialmente, a una edad temprana) o si varios miembros de su familia (incluidos los hombres) desarrollaron cáncer de mama, de ovarios o de próstata. </a:t>
            </a:r>
          </a:p>
          <a:p>
            <a:pPr lvl="1">
              <a:buFont typeface="Wingdings" panose="05000000000000000000" pitchFamily="2" charset="2"/>
              <a:buChar char="q"/>
            </a:pPr>
            <a:r>
              <a:rPr lang="es-MX" sz="1200" b="1" dirty="0">
                <a:latin typeface="Corbel" panose="020B0503020204020204" pitchFamily="34" charset="0"/>
              </a:rPr>
              <a:t>Continúe haciéndose exámenes: </a:t>
            </a:r>
            <a:r>
              <a:rPr lang="es-MX" sz="1200" dirty="0">
                <a:latin typeface="Corbel" panose="020B0503020204020204" pitchFamily="34" charset="0"/>
              </a:rPr>
              <a:t>¡El examen de detección de cáncer de mama programado con regularidad sigue siendo la mejor y única forma de protegerse contra esta enfermedad! ¡Los exámenes pueden ayudar a encontrar el cáncer de manera temprana, cuando es más tratable!</a:t>
            </a:r>
          </a:p>
          <a:p>
            <a:endParaRPr lang="es-MX" dirty="0"/>
          </a:p>
        </p:txBody>
      </p:sp>
      <p:sp>
        <p:nvSpPr>
          <p:cNvPr id="4" name="Slide Number Placeholder 3"/>
          <p:cNvSpPr>
            <a:spLocks noGrp="1"/>
          </p:cNvSpPr>
          <p:nvPr>
            <p:ph type="sldNum" sz="quarter" idx="10"/>
          </p:nvPr>
        </p:nvSpPr>
        <p:spPr/>
        <p:txBody>
          <a:bodyPr/>
          <a:lstStyle/>
          <a:p>
            <a:fld id="{DB734D05-3B63-473C-A6F7-274E4FB4B354}" type="slidenum">
              <a:rPr lang="en-US" smtClean="0"/>
              <a:t>21</a:t>
            </a:fld>
            <a:endParaRPr lang="es-MX" dirty="0"/>
          </a:p>
        </p:txBody>
      </p:sp>
    </p:spTree>
    <p:extLst>
      <p:ext uri="{BB962C8B-B14F-4D97-AF65-F5344CB8AC3E}">
        <p14:creationId xmlns:p14="http://schemas.microsoft.com/office/powerpoint/2010/main" val="3643967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22</a:t>
            </a:fld>
            <a:endParaRPr lang="es-MX" dirty="0"/>
          </a:p>
        </p:txBody>
      </p:sp>
    </p:spTree>
    <p:extLst>
      <p:ext uri="{BB962C8B-B14F-4D97-AF65-F5344CB8AC3E}">
        <p14:creationId xmlns:p14="http://schemas.microsoft.com/office/powerpoint/2010/main" val="1313126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Calibri" panose="020F0502020204030204" pitchFamily="34" charset="0"/>
              </a:defRPr>
            </a:lvl1pPr>
            <a:lvl2pPr marL="742950" indent="-285750">
              <a:defRPr sz="1500">
                <a:solidFill>
                  <a:schemeClr val="tx1"/>
                </a:solidFill>
                <a:latin typeface="Calibri" panose="020F0502020204030204" pitchFamily="34" charset="0"/>
              </a:defRPr>
            </a:lvl2pPr>
            <a:lvl3pPr marL="1143000" indent="-228600">
              <a:defRPr sz="1500">
                <a:solidFill>
                  <a:schemeClr val="tx1"/>
                </a:solidFill>
                <a:latin typeface="Calibri" panose="020F0502020204030204" pitchFamily="34" charset="0"/>
              </a:defRPr>
            </a:lvl3pPr>
            <a:lvl4pPr marL="1600200" indent="-228600">
              <a:defRPr sz="1500">
                <a:solidFill>
                  <a:schemeClr val="tx1"/>
                </a:solidFill>
                <a:latin typeface="Calibri" panose="020F0502020204030204" pitchFamily="34" charset="0"/>
              </a:defRPr>
            </a:lvl4pPr>
            <a:lvl5pPr marL="2057400" indent="-228600">
              <a:defRPr sz="1500">
                <a:solidFill>
                  <a:schemeClr val="tx1"/>
                </a:solidFill>
                <a:latin typeface="Calibri" panose="020F0502020204030204" pitchFamily="34" charset="0"/>
              </a:defRPr>
            </a:lvl5pPr>
            <a:lvl6pPr marL="2514600" indent="-228600" defTabSz="766763" eaLnBrk="0" fontAlgn="base" hangingPunct="0">
              <a:spcBef>
                <a:spcPct val="0"/>
              </a:spcBef>
              <a:spcAft>
                <a:spcPct val="0"/>
              </a:spcAft>
              <a:defRPr sz="1500">
                <a:solidFill>
                  <a:schemeClr val="tx1"/>
                </a:solidFill>
                <a:latin typeface="Calibri" panose="020F0502020204030204" pitchFamily="34" charset="0"/>
              </a:defRPr>
            </a:lvl6pPr>
            <a:lvl7pPr marL="2971800" indent="-228600" defTabSz="766763" eaLnBrk="0" fontAlgn="base" hangingPunct="0">
              <a:spcBef>
                <a:spcPct val="0"/>
              </a:spcBef>
              <a:spcAft>
                <a:spcPct val="0"/>
              </a:spcAft>
              <a:defRPr sz="1500">
                <a:solidFill>
                  <a:schemeClr val="tx1"/>
                </a:solidFill>
                <a:latin typeface="Calibri" panose="020F0502020204030204" pitchFamily="34" charset="0"/>
              </a:defRPr>
            </a:lvl7pPr>
            <a:lvl8pPr marL="3429000" indent="-228600" defTabSz="766763" eaLnBrk="0" fontAlgn="base" hangingPunct="0">
              <a:spcBef>
                <a:spcPct val="0"/>
              </a:spcBef>
              <a:spcAft>
                <a:spcPct val="0"/>
              </a:spcAft>
              <a:defRPr sz="1500">
                <a:solidFill>
                  <a:schemeClr val="tx1"/>
                </a:solidFill>
                <a:latin typeface="Calibri" panose="020F0502020204030204" pitchFamily="34" charset="0"/>
              </a:defRPr>
            </a:lvl8pPr>
            <a:lvl9pPr marL="3886200" indent="-228600" defTabSz="766763" eaLnBrk="0" fontAlgn="base" hangingPunct="0">
              <a:spcBef>
                <a:spcPct val="0"/>
              </a:spcBef>
              <a:spcAft>
                <a:spcPct val="0"/>
              </a:spcAft>
              <a:defRPr sz="1500">
                <a:solidFill>
                  <a:schemeClr val="tx1"/>
                </a:solidFill>
                <a:latin typeface="Calibri" panose="020F0502020204030204" pitchFamily="34" charset="0"/>
              </a:defRPr>
            </a:lvl9pPr>
          </a:lstStyle>
          <a:p>
            <a:pPr defTabSz="766763" fontAlgn="base">
              <a:spcBef>
                <a:spcPct val="0"/>
              </a:spcBef>
              <a:spcAft>
                <a:spcPct val="0"/>
              </a:spcAft>
            </a:pPr>
            <a:fld id="{EEAC2A28-5576-4D64-B633-3DDCCF1E5BDF}" type="slidenum">
              <a:rPr lang="en-US" altLang="en-US" sz="1200" smtClean="0"/>
              <a:pPr defTabSz="766763" fontAlgn="base">
                <a:spcBef>
                  <a:spcPct val="0"/>
                </a:spcBef>
                <a:spcAft>
                  <a:spcPct val="0"/>
                </a:spcAft>
              </a:pPr>
              <a:t>23</a:t>
            </a:fld>
            <a:endParaRPr lang="es-MX" altLang="en-US" sz="1200" dirty="0"/>
          </a:p>
        </p:txBody>
      </p:sp>
    </p:spTree>
    <p:extLst>
      <p:ext uri="{BB962C8B-B14F-4D97-AF65-F5344CB8AC3E}">
        <p14:creationId xmlns:p14="http://schemas.microsoft.com/office/powerpoint/2010/main" val="66650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Calibri" panose="020F0502020204030204" pitchFamily="34" charset="0"/>
              </a:defRPr>
            </a:lvl1pPr>
            <a:lvl2pPr marL="742950" indent="-285750">
              <a:defRPr sz="1500">
                <a:solidFill>
                  <a:schemeClr val="tx1"/>
                </a:solidFill>
                <a:latin typeface="Calibri" panose="020F0502020204030204" pitchFamily="34" charset="0"/>
              </a:defRPr>
            </a:lvl2pPr>
            <a:lvl3pPr marL="1143000" indent="-228600">
              <a:defRPr sz="1500">
                <a:solidFill>
                  <a:schemeClr val="tx1"/>
                </a:solidFill>
                <a:latin typeface="Calibri" panose="020F0502020204030204" pitchFamily="34" charset="0"/>
              </a:defRPr>
            </a:lvl3pPr>
            <a:lvl4pPr marL="1600200" indent="-228600">
              <a:defRPr sz="1500">
                <a:solidFill>
                  <a:schemeClr val="tx1"/>
                </a:solidFill>
                <a:latin typeface="Calibri" panose="020F0502020204030204" pitchFamily="34" charset="0"/>
              </a:defRPr>
            </a:lvl4pPr>
            <a:lvl5pPr marL="2057400" indent="-228600">
              <a:defRPr sz="1500">
                <a:solidFill>
                  <a:schemeClr val="tx1"/>
                </a:solidFill>
                <a:latin typeface="Calibri" panose="020F0502020204030204" pitchFamily="34" charset="0"/>
              </a:defRPr>
            </a:lvl5pPr>
            <a:lvl6pPr marL="2514600" indent="-228600" defTabSz="766763" eaLnBrk="0" fontAlgn="base" hangingPunct="0">
              <a:spcBef>
                <a:spcPct val="0"/>
              </a:spcBef>
              <a:spcAft>
                <a:spcPct val="0"/>
              </a:spcAft>
              <a:defRPr sz="1500">
                <a:solidFill>
                  <a:schemeClr val="tx1"/>
                </a:solidFill>
                <a:latin typeface="Calibri" panose="020F0502020204030204" pitchFamily="34" charset="0"/>
              </a:defRPr>
            </a:lvl6pPr>
            <a:lvl7pPr marL="2971800" indent="-228600" defTabSz="766763" eaLnBrk="0" fontAlgn="base" hangingPunct="0">
              <a:spcBef>
                <a:spcPct val="0"/>
              </a:spcBef>
              <a:spcAft>
                <a:spcPct val="0"/>
              </a:spcAft>
              <a:defRPr sz="1500">
                <a:solidFill>
                  <a:schemeClr val="tx1"/>
                </a:solidFill>
                <a:latin typeface="Calibri" panose="020F0502020204030204" pitchFamily="34" charset="0"/>
              </a:defRPr>
            </a:lvl7pPr>
            <a:lvl8pPr marL="3429000" indent="-228600" defTabSz="766763" eaLnBrk="0" fontAlgn="base" hangingPunct="0">
              <a:spcBef>
                <a:spcPct val="0"/>
              </a:spcBef>
              <a:spcAft>
                <a:spcPct val="0"/>
              </a:spcAft>
              <a:defRPr sz="1500">
                <a:solidFill>
                  <a:schemeClr val="tx1"/>
                </a:solidFill>
                <a:latin typeface="Calibri" panose="020F0502020204030204" pitchFamily="34" charset="0"/>
              </a:defRPr>
            </a:lvl8pPr>
            <a:lvl9pPr marL="3886200" indent="-228600" defTabSz="766763" eaLnBrk="0" fontAlgn="base" hangingPunct="0">
              <a:spcBef>
                <a:spcPct val="0"/>
              </a:spcBef>
              <a:spcAft>
                <a:spcPct val="0"/>
              </a:spcAft>
              <a:defRPr sz="1500">
                <a:solidFill>
                  <a:schemeClr val="tx1"/>
                </a:solidFill>
                <a:latin typeface="Calibri" panose="020F0502020204030204" pitchFamily="34" charset="0"/>
              </a:defRPr>
            </a:lvl9pPr>
          </a:lstStyle>
          <a:p>
            <a:pPr defTabSz="766763" fontAlgn="base">
              <a:spcBef>
                <a:spcPct val="0"/>
              </a:spcBef>
              <a:spcAft>
                <a:spcPct val="0"/>
              </a:spcAft>
            </a:pPr>
            <a:fld id="{EEAC2A28-5576-4D64-B633-3DDCCF1E5BDF}" type="slidenum">
              <a:rPr lang="en-US" altLang="en-US" sz="1200" smtClean="0"/>
              <a:pPr defTabSz="766763" fontAlgn="base">
                <a:spcBef>
                  <a:spcPct val="0"/>
                </a:spcBef>
                <a:spcAft>
                  <a:spcPct val="0"/>
                </a:spcAft>
              </a:pPr>
              <a:t>24</a:t>
            </a:fld>
            <a:endParaRPr lang="es-MX" altLang="en-US" sz="1200" dirty="0"/>
          </a:p>
        </p:txBody>
      </p:sp>
    </p:spTree>
    <p:extLst>
      <p:ext uri="{BB962C8B-B14F-4D97-AF65-F5344CB8AC3E}">
        <p14:creationId xmlns:p14="http://schemas.microsoft.com/office/powerpoint/2010/main" val="4243626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734D05-3B63-473C-A6F7-274E4FB4B354}" type="slidenum">
              <a:rPr lang="en-US" smtClean="0"/>
              <a:t>26</a:t>
            </a:fld>
            <a:endParaRPr lang="es-MX" dirty="0"/>
          </a:p>
        </p:txBody>
      </p:sp>
    </p:spTree>
    <p:extLst>
      <p:ext uri="{BB962C8B-B14F-4D97-AF65-F5344CB8AC3E}">
        <p14:creationId xmlns:p14="http://schemas.microsoft.com/office/powerpoint/2010/main" val="392574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27</a:t>
            </a:fld>
            <a:endParaRPr lang="es-MX" dirty="0"/>
          </a:p>
        </p:txBody>
      </p:sp>
    </p:spTree>
    <p:extLst>
      <p:ext uri="{BB962C8B-B14F-4D97-AF65-F5344CB8AC3E}">
        <p14:creationId xmlns:p14="http://schemas.microsoft.com/office/powerpoint/2010/main" val="234753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734D05-3B63-473C-A6F7-274E4FB4B354}" type="slidenum">
              <a:rPr lang="en-US" smtClean="0"/>
              <a:t>28</a:t>
            </a:fld>
            <a:endParaRPr lang="es-MX" dirty="0"/>
          </a:p>
        </p:txBody>
      </p:sp>
    </p:spTree>
    <p:extLst>
      <p:ext uri="{BB962C8B-B14F-4D97-AF65-F5344CB8AC3E}">
        <p14:creationId xmlns:p14="http://schemas.microsoft.com/office/powerpoint/2010/main" val="162711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MX" sz="1200" dirty="0">
                <a:latin typeface="Corbel" panose="020B0503020204020204" pitchFamily="34" charset="0"/>
              </a:rPr>
              <a:t>Al final del día, usted podrá...</a:t>
            </a:r>
          </a:p>
          <a:p>
            <a:pPr>
              <a:buFont typeface="+mj-lt"/>
              <a:buAutoNum type="arabicPeriod"/>
            </a:pPr>
            <a:r>
              <a:rPr lang="es-MX" sz="1200" dirty="0">
                <a:latin typeface="Corbel" panose="020B0503020204020204" pitchFamily="34" charset="0"/>
              </a:rPr>
              <a:t> Debatir sobre lo que es el cáncer de mama.</a:t>
            </a:r>
          </a:p>
          <a:p>
            <a:pPr>
              <a:buFont typeface="+mj-lt"/>
              <a:buAutoNum type="arabicPeriod"/>
            </a:pPr>
            <a:r>
              <a:rPr lang="es-MX" sz="1200" dirty="0">
                <a:latin typeface="Corbel" panose="020B0503020204020204" pitchFamily="34" charset="0"/>
              </a:rPr>
              <a:t> Describir los roles de sus Médicos y Enfermeras a la hora de ayudarla a mantenerse sana.</a:t>
            </a:r>
          </a:p>
          <a:p>
            <a:pPr>
              <a:buFont typeface="+mj-lt"/>
              <a:buAutoNum type="arabicPeriod"/>
            </a:pPr>
            <a:r>
              <a:rPr lang="es-MX" sz="1200" dirty="0">
                <a:latin typeface="Corbel" panose="020B0503020204020204" pitchFamily="34" charset="0"/>
              </a:rPr>
              <a:t> Identificar los signos de alarma del cáncer de mama.</a:t>
            </a:r>
          </a:p>
          <a:p>
            <a:pPr>
              <a:buFont typeface="+mj-lt"/>
              <a:buAutoNum type="arabicPeriod"/>
            </a:pPr>
            <a:r>
              <a:rPr lang="es-MX" sz="1200" dirty="0">
                <a:latin typeface="Corbel" panose="020B0503020204020204" pitchFamily="34" charset="0"/>
              </a:rPr>
              <a:t> Describir las conductas y opciones de un estilo de vida saludable para promover la salud de las mamas, que incluyen el examen y la detección temprana mediante mamogramas y consultas ginecológicas.</a:t>
            </a:r>
            <a:endParaRPr lang="es-MX"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Corbel" panose="020B0503020204020204" pitchFamily="34" charset="0"/>
              </a:rPr>
              <a:t>Contarles que la Guía de actividades para pacientes de See, Test &amp; Treat proporciona historias e información para aprender sobre la salud de las mamas. </a:t>
            </a:r>
            <a:r>
              <a:rPr lang="es-MX" dirty="0"/>
              <a:t>También las ayudará a compartir lo que aprenden con las demás personas.</a:t>
            </a:r>
          </a:p>
          <a:p>
            <a:endParaRPr lang="es-MX" dirty="0"/>
          </a:p>
        </p:txBody>
      </p:sp>
      <p:sp>
        <p:nvSpPr>
          <p:cNvPr id="4" name="Slide Number Placeholder 3"/>
          <p:cNvSpPr>
            <a:spLocks noGrp="1"/>
          </p:cNvSpPr>
          <p:nvPr>
            <p:ph type="sldNum" sz="quarter" idx="10"/>
          </p:nvPr>
        </p:nvSpPr>
        <p:spPr/>
        <p:txBody>
          <a:bodyPr/>
          <a:lstStyle/>
          <a:p>
            <a:fld id="{DB734D05-3B63-473C-A6F7-274E4FB4B354}" type="slidenum">
              <a:rPr lang="en-US" smtClean="0"/>
              <a:t>2</a:t>
            </a:fld>
            <a:endParaRPr lang="es-MX" dirty="0"/>
          </a:p>
        </p:txBody>
      </p:sp>
    </p:spTree>
    <p:extLst>
      <p:ext uri="{BB962C8B-B14F-4D97-AF65-F5344CB8AC3E}">
        <p14:creationId xmlns:p14="http://schemas.microsoft.com/office/powerpoint/2010/main" val="3802987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latin typeface="Corbel" panose="020B0503020204020204" pitchFamily="34" charset="0"/>
              </a:rPr>
              <a:t>¿Qué es la Medicina familiar?</a:t>
            </a:r>
          </a:p>
          <a:p>
            <a:r>
              <a:rPr lang="es-MX" dirty="0">
                <a:latin typeface="Corbel" panose="020B0503020204020204" pitchFamily="34" charset="0"/>
              </a:rPr>
              <a:t>Los Médicos de la Medicina familiar ofrecen atención a las personas de todas las edades. En una clínica de medicina familiar, podrá encontrarse con un Médico de atención primaria, una Practicante de enfermería o un Ayudante médico.</a:t>
            </a:r>
          </a:p>
          <a:p>
            <a:endParaRPr lang="es-MX" dirty="0">
              <a:latin typeface="Corbel" panose="020B0503020204020204" pitchFamily="34" charset="0"/>
            </a:endParaRPr>
          </a:p>
          <a:p>
            <a:r>
              <a:rPr lang="es-MX" b="1" dirty="0">
                <a:latin typeface="Corbel" panose="020B0503020204020204" pitchFamily="34" charset="0"/>
              </a:rPr>
              <a:t>¿Qué es un Patólogo?</a:t>
            </a:r>
          </a:p>
          <a:p>
            <a:r>
              <a:rPr lang="es-MX" dirty="0">
                <a:latin typeface="Corbel" panose="020B0503020204020204" pitchFamily="34" charset="0"/>
              </a:rPr>
              <a:t>Los Patólogos son Médicos que diagnostican la enfermedad observando las muestras de sangre y tejido. Los Patólogos se comunican con sus otros Médicos para decidir la mejor manera para que usted goce de salud. </a:t>
            </a:r>
          </a:p>
          <a:p>
            <a:endParaRPr lang="es-MX" dirty="0">
              <a:latin typeface="Corbel" panose="020B0503020204020204" pitchFamily="34" charset="0"/>
            </a:endParaRPr>
          </a:p>
          <a:p>
            <a:r>
              <a:rPr lang="es-MX" b="1" dirty="0">
                <a:latin typeface="Corbel" panose="020B0503020204020204" pitchFamily="34" charset="0"/>
              </a:rPr>
              <a:t>¿Qué es un Radiólogo?</a:t>
            </a:r>
          </a:p>
          <a:p>
            <a:r>
              <a:rPr lang="es-MX" dirty="0">
                <a:latin typeface="Corbel" panose="020B0503020204020204" pitchFamily="34" charset="0"/>
              </a:rPr>
              <a:t>Los Radiólogos son Médicos que diagnostican la enfermedad usando mamogramas y rayos X y otras técnicas de imágenes. Los Radiólogos se comunican con sus otros Médicos para decidir la mejor manera para que usted goce de salud. </a:t>
            </a:r>
          </a:p>
          <a:p>
            <a:endParaRPr lang="es-MX" b="1" dirty="0">
              <a:latin typeface="Corbel" panose="020B0503020204020204" pitchFamily="34" charset="0"/>
            </a:endParaRPr>
          </a:p>
          <a:p>
            <a:r>
              <a:rPr lang="es-MX" b="1" dirty="0">
                <a:latin typeface="Corbel" panose="020B0503020204020204" pitchFamily="34" charset="0"/>
              </a:rPr>
              <a:t>¿Qué es un Obstetra y Ginecólogo?</a:t>
            </a:r>
          </a:p>
          <a:p>
            <a:r>
              <a:rPr lang="es-MX" dirty="0">
                <a:latin typeface="Corbel" panose="020B0503020204020204" pitchFamily="34" charset="0"/>
              </a:rPr>
              <a:t>Los Obstetras y Ginecólogos (Ob/Gin) son Médicos que ofrecen atención específicamente a las mujeres. Son expertos en embarazos y nacimientos. </a:t>
            </a:r>
            <a:endParaRPr lang="es-MX" b="1" dirty="0">
              <a:latin typeface="Corbel" panose="020B0503020204020204" pitchFamily="34" charset="0"/>
            </a:endParaRPr>
          </a:p>
          <a:p>
            <a:endParaRPr lang="es-MX" dirty="0"/>
          </a:p>
        </p:txBody>
      </p:sp>
      <p:sp>
        <p:nvSpPr>
          <p:cNvPr id="4" name="Slide Number Placeholder 3"/>
          <p:cNvSpPr>
            <a:spLocks noGrp="1"/>
          </p:cNvSpPr>
          <p:nvPr>
            <p:ph type="sldNum" sz="quarter" idx="10"/>
          </p:nvPr>
        </p:nvSpPr>
        <p:spPr/>
        <p:txBody>
          <a:bodyPr/>
          <a:lstStyle/>
          <a:p>
            <a:fld id="{DB734D05-3B63-473C-A6F7-274E4FB4B354}" type="slidenum">
              <a:rPr lang="en-US" smtClean="0"/>
              <a:t>8</a:t>
            </a:fld>
            <a:endParaRPr lang="es-MX" dirty="0"/>
          </a:p>
        </p:txBody>
      </p:sp>
    </p:spTree>
    <p:extLst>
      <p:ext uri="{BB962C8B-B14F-4D97-AF65-F5344CB8AC3E}">
        <p14:creationId xmlns:p14="http://schemas.microsoft.com/office/powerpoint/2010/main" val="295669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Calibri" panose="020F0502020204030204" pitchFamily="34" charset="0"/>
              </a:defRPr>
            </a:lvl1pPr>
            <a:lvl2pPr marL="742950" indent="-285750">
              <a:defRPr sz="1500">
                <a:solidFill>
                  <a:schemeClr val="tx1"/>
                </a:solidFill>
                <a:latin typeface="Calibri" panose="020F0502020204030204" pitchFamily="34" charset="0"/>
              </a:defRPr>
            </a:lvl2pPr>
            <a:lvl3pPr marL="1143000" indent="-228600">
              <a:defRPr sz="1500">
                <a:solidFill>
                  <a:schemeClr val="tx1"/>
                </a:solidFill>
                <a:latin typeface="Calibri" panose="020F0502020204030204" pitchFamily="34" charset="0"/>
              </a:defRPr>
            </a:lvl3pPr>
            <a:lvl4pPr marL="1600200" indent="-228600">
              <a:defRPr sz="1500">
                <a:solidFill>
                  <a:schemeClr val="tx1"/>
                </a:solidFill>
                <a:latin typeface="Calibri" panose="020F0502020204030204" pitchFamily="34" charset="0"/>
              </a:defRPr>
            </a:lvl4pPr>
            <a:lvl5pPr marL="2057400" indent="-228600">
              <a:defRPr sz="1500">
                <a:solidFill>
                  <a:schemeClr val="tx1"/>
                </a:solidFill>
                <a:latin typeface="Calibri" panose="020F0502020204030204" pitchFamily="34" charset="0"/>
              </a:defRPr>
            </a:lvl5pPr>
            <a:lvl6pPr marL="2514600" indent="-228600" defTabSz="766763" eaLnBrk="0" fontAlgn="base" hangingPunct="0">
              <a:spcBef>
                <a:spcPct val="0"/>
              </a:spcBef>
              <a:spcAft>
                <a:spcPct val="0"/>
              </a:spcAft>
              <a:defRPr sz="1500">
                <a:solidFill>
                  <a:schemeClr val="tx1"/>
                </a:solidFill>
                <a:latin typeface="Calibri" panose="020F0502020204030204" pitchFamily="34" charset="0"/>
              </a:defRPr>
            </a:lvl6pPr>
            <a:lvl7pPr marL="2971800" indent="-228600" defTabSz="766763" eaLnBrk="0" fontAlgn="base" hangingPunct="0">
              <a:spcBef>
                <a:spcPct val="0"/>
              </a:spcBef>
              <a:spcAft>
                <a:spcPct val="0"/>
              </a:spcAft>
              <a:defRPr sz="1500">
                <a:solidFill>
                  <a:schemeClr val="tx1"/>
                </a:solidFill>
                <a:latin typeface="Calibri" panose="020F0502020204030204" pitchFamily="34" charset="0"/>
              </a:defRPr>
            </a:lvl7pPr>
            <a:lvl8pPr marL="3429000" indent="-228600" defTabSz="766763" eaLnBrk="0" fontAlgn="base" hangingPunct="0">
              <a:spcBef>
                <a:spcPct val="0"/>
              </a:spcBef>
              <a:spcAft>
                <a:spcPct val="0"/>
              </a:spcAft>
              <a:defRPr sz="1500">
                <a:solidFill>
                  <a:schemeClr val="tx1"/>
                </a:solidFill>
                <a:latin typeface="Calibri" panose="020F0502020204030204" pitchFamily="34" charset="0"/>
              </a:defRPr>
            </a:lvl8pPr>
            <a:lvl9pPr marL="3886200" indent="-228600" defTabSz="766763" eaLnBrk="0" fontAlgn="base" hangingPunct="0">
              <a:spcBef>
                <a:spcPct val="0"/>
              </a:spcBef>
              <a:spcAft>
                <a:spcPct val="0"/>
              </a:spcAft>
              <a:defRPr sz="1500">
                <a:solidFill>
                  <a:schemeClr val="tx1"/>
                </a:solidFill>
                <a:latin typeface="Calibri" panose="020F0502020204030204" pitchFamily="34" charset="0"/>
              </a:defRPr>
            </a:lvl9pPr>
          </a:lstStyle>
          <a:p>
            <a:pPr defTabSz="766763" fontAlgn="base">
              <a:spcBef>
                <a:spcPct val="0"/>
              </a:spcBef>
              <a:spcAft>
                <a:spcPct val="0"/>
              </a:spcAft>
            </a:pPr>
            <a:fld id="{D1260A08-AA42-4D0B-8F94-94835811F5B4}" type="slidenum">
              <a:rPr lang="en-US" altLang="en-US" sz="1200" smtClean="0"/>
              <a:pPr defTabSz="766763" fontAlgn="base">
                <a:spcBef>
                  <a:spcPct val="0"/>
                </a:spcBef>
                <a:spcAft>
                  <a:spcPct val="0"/>
                </a:spcAft>
              </a:pPr>
              <a:t>9</a:t>
            </a:fld>
            <a:endParaRPr lang="es-MX" altLang="en-US" sz="1200" dirty="0"/>
          </a:p>
        </p:txBody>
      </p:sp>
    </p:spTree>
    <p:extLst>
      <p:ext uri="{BB962C8B-B14F-4D97-AF65-F5344CB8AC3E}">
        <p14:creationId xmlns:p14="http://schemas.microsoft.com/office/powerpoint/2010/main" val="182221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b="1" dirty="0">
              <a:latin typeface="Corbel" panose="020B0503020204020204" pitchFamily="34" charset="0"/>
            </a:endParaRPr>
          </a:p>
          <a:p>
            <a:r>
              <a:rPr lang="es-MX" b="1" dirty="0">
                <a:latin typeface="Corbel" panose="020B0503020204020204" pitchFamily="34" charset="0"/>
              </a:rPr>
              <a:t>Benigna</a:t>
            </a:r>
            <a:r>
              <a:rPr lang="es-MX" dirty="0">
                <a:latin typeface="Corbel" panose="020B0503020204020204" pitchFamily="34" charset="0"/>
              </a:rPr>
              <a:t>: Sin cáncer.</a:t>
            </a:r>
          </a:p>
          <a:p>
            <a:endParaRPr lang="es-MX" b="1" dirty="0">
              <a:latin typeface="Corbel" panose="020B0503020204020204" pitchFamily="34" charset="0"/>
            </a:endParaRPr>
          </a:p>
          <a:p>
            <a:r>
              <a:rPr lang="es-MX" b="1" dirty="0">
                <a:latin typeface="Corbel" panose="020B0503020204020204" pitchFamily="34" charset="0"/>
              </a:rPr>
              <a:t>Biopsia</a:t>
            </a:r>
            <a:r>
              <a:rPr lang="es-MX" dirty="0">
                <a:latin typeface="Corbel" panose="020B0503020204020204" pitchFamily="34" charset="0"/>
              </a:rPr>
              <a:t>: Un procedimiento quirúrgico menor en el que se extrae una pequeña pieza de tejido que luego es analizada en un laboratorio.</a:t>
            </a:r>
          </a:p>
          <a:p>
            <a:endParaRPr lang="es-MX" dirty="0">
              <a:latin typeface="Corbel" panose="020B0503020204020204" pitchFamily="34" charset="0"/>
            </a:endParaRPr>
          </a:p>
          <a:p>
            <a:r>
              <a:rPr lang="es-MX" b="1" dirty="0">
                <a:latin typeface="Corbel" panose="020B0503020204020204" pitchFamily="34" charset="0"/>
              </a:rPr>
              <a:t>Maligna</a:t>
            </a:r>
            <a:r>
              <a:rPr lang="es-MX" dirty="0">
                <a:latin typeface="Corbel" panose="020B0503020204020204" pitchFamily="34" charset="0"/>
              </a:rPr>
              <a:t>: Células o tumores que invaden el tejido y se diseminan a otras partes del cuerpo.</a:t>
            </a:r>
          </a:p>
          <a:p>
            <a:endParaRPr lang="es-MX" b="1" dirty="0">
              <a:latin typeface="Corbel" panose="020B0503020204020204" pitchFamily="34" charset="0"/>
            </a:endParaRPr>
          </a:p>
          <a:p>
            <a:r>
              <a:rPr lang="es-MX" b="1" dirty="0">
                <a:latin typeface="Corbel" panose="020B0503020204020204" pitchFamily="34" charset="0"/>
              </a:rPr>
              <a:t>Prueba de diagnóstico</a:t>
            </a:r>
            <a:r>
              <a:rPr lang="es-MX" dirty="0">
                <a:latin typeface="Corbel" panose="020B0503020204020204" pitchFamily="34" charset="0"/>
              </a:rPr>
              <a:t>: Una prueba que se realiza en busca de posibles signos de enfermedad.</a:t>
            </a:r>
          </a:p>
          <a:p>
            <a:endParaRPr lang="es-MX" dirty="0"/>
          </a:p>
        </p:txBody>
      </p:sp>
      <p:sp>
        <p:nvSpPr>
          <p:cNvPr id="4" name="Slide Number Placeholder 3"/>
          <p:cNvSpPr>
            <a:spLocks noGrp="1"/>
          </p:cNvSpPr>
          <p:nvPr>
            <p:ph type="sldNum" sz="quarter" idx="10"/>
          </p:nvPr>
        </p:nvSpPr>
        <p:spPr/>
        <p:txBody>
          <a:bodyPr/>
          <a:lstStyle/>
          <a:p>
            <a:fld id="{DB734D05-3B63-473C-A6F7-274E4FB4B354}" type="slidenum">
              <a:rPr lang="en-US" smtClean="0">
                <a:solidFill>
                  <a:prstClr val="black"/>
                </a:solidFill>
              </a:rPr>
              <a:pPr/>
              <a:t>11</a:t>
            </a:fld>
            <a:endParaRPr lang="es-MX" dirty="0">
              <a:solidFill>
                <a:prstClr val="black"/>
              </a:solidFill>
            </a:endParaRPr>
          </a:p>
        </p:txBody>
      </p:sp>
    </p:spTree>
    <p:extLst>
      <p:ext uri="{BB962C8B-B14F-4D97-AF65-F5344CB8AC3E}">
        <p14:creationId xmlns:p14="http://schemas.microsoft.com/office/powerpoint/2010/main" val="1960556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17</a:t>
            </a:fld>
            <a:endParaRPr lang="es-MX" dirty="0"/>
          </a:p>
        </p:txBody>
      </p:sp>
    </p:spTree>
    <p:extLst>
      <p:ext uri="{BB962C8B-B14F-4D97-AF65-F5344CB8AC3E}">
        <p14:creationId xmlns:p14="http://schemas.microsoft.com/office/powerpoint/2010/main" val="37873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18</a:t>
            </a:fld>
            <a:endParaRPr lang="es-MX" dirty="0"/>
          </a:p>
        </p:txBody>
      </p:sp>
    </p:spTree>
    <p:extLst>
      <p:ext uri="{BB962C8B-B14F-4D97-AF65-F5344CB8AC3E}">
        <p14:creationId xmlns:p14="http://schemas.microsoft.com/office/powerpoint/2010/main" val="162131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19</a:t>
            </a:fld>
            <a:endParaRPr lang="es-MX" dirty="0"/>
          </a:p>
        </p:txBody>
      </p:sp>
    </p:spTree>
    <p:extLst>
      <p:ext uri="{BB962C8B-B14F-4D97-AF65-F5344CB8AC3E}">
        <p14:creationId xmlns:p14="http://schemas.microsoft.com/office/powerpoint/2010/main" val="110023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Debate adicional: </a:t>
            </a:r>
            <a:r>
              <a:rPr lang="es-MX" sz="1200" dirty="0">
                <a:latin typeface="Corbel" panose="020B0503020204020204" pitchFamily="34" charset="0"/>
              </a:rPr>
              <a:t>El carcinoma ductal </a:t>
            </a:r>
            <a:r>
              <a:rPr lang="es-MX" sz="1200" i="1" dirty="0">
                <a:latin typeface="Corbel" panose="020B0503020204020204" pitchFamily="34" charset="0"/>
              </a:rPr>
              <a:t>in situ</a:t>
            </a:r>
            <a:r>
              <a:rPr lang="es-MX" sz="1200" dirty="0">
                <a:latin typeface="Corbel" panose="020B0503020204020204" pitchFamily="34" charset="0"/>
              </a:rPr>
              <a:t> (CDIS) es la presencia de células anormales dentro de un conducto galactóforo (de la leche) del mama. El CDIS se considera la forma más precoz de cáncer de mama. El CDIS es un cáncer no invasivo, lo que significa que no se ha propagado fuera del conducto al tejido mamario circundante. </a:t>
            </a:r>
          </a:p>
          <a:p>
            <a:endParaRPr lang="es-MX" dirty="0"/>
          </a:p>
        </p:txBody>
      </p:sp>
      <p:sp>
        <p:nvSpPr>
          <p:cNvPr id="4" name="Slide Number Placeholder 3"/>
          <p:cNvSpPr>
            <a:spLocks noGrp="1"/>
          </p:cNvSpPr>
          <p:nvPr>
            <p:ph type="sldNum" sz="quarter" idx="10"/>
          </p:nvPr>
        </p:nvSpPr>
        <p:spPr/>
        <p:txBody>
          <a:bodyPr/>
          <a:lstStyle/>
          <a:p>
            <a:fld id="{DB734D05-3B63-473C-A6F7-274E4FB4B354}" type="slidenum">
              <a:rPr lang="en-US" smtClean="0"/>
              <a:t>20</a:t>
            </a:fld>
            <a:endParaRPr lang="es-MX" dirty="0"/>
          </a:p>
        </p:txBody>
      </p:sp>
    </p:spTree>
    <p:extLst>
      <p:ext uri="{BB962C8B-B14F-4D97-AF65-F5344CB8AC3E}">
        <p14:creationId xmlns:p14="http://schemas.microsoft.com/office/powerpoint/2010/main" val="838636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6C97B2-8162-460B-A9DE-81CACCA425F8}"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319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1654B7-F716-430C-99D5-08F7E98AF5CB}"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544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98AA88-56C1-461C-9BC7-295191DEDAE8}"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s-MX"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s-MX" sz="8000" baseline="0" dirty="0">
                <a:ln w="3175" cmpd="sng">
                  <a:noFill/>
                </a:ln>
                <a:solidFill>
                  <a:schemeClr val="accent1">
                    <a:lumMod val="60000"/>
                    <a:lumOff val="40000"/>
                  </a:schemeClr>
                </a:solidFill>
                <a:latin typeface="Arial"/>
              </a:rPr>
              <a:t>”</a:t>
            </a:r>
            <a:endParaRPr lang="es-MX" dirty="0">
              <a:solidFill>
                <a:schemeClr val="accent1">
                  <a:lumMod val="60000"/>
                  <a:lumOff val="40000"/>
                </a:schemeClr>
              </a:solidFill>
              <a:latin typeface="Arial"/>
            </a:endParaRPr>
          </a:p>
        </p:txBody>
      </p:sp>
    </p:spTree>
    <p:extLst>
      <p:ext uri="{BB962C8B-B14F-4D97-AF65-F5344CB8AC3E}">
        <p14:creationId xmlns:p14="http://schemas.microsoft.com/office/powerpoint/2010/main" val="526497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825139-3C92-420E-A5D1-2A06A0DC437C}"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8754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044C23-7696-403B-B3D3-2FFCB5A080EB}"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s-MX"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s-MX"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3353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C3D3C4-3A8A-44E4-ABA7-AACA30128B21}"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7765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CF6FBB-8913-41F0-B314-349EF3E6C9B5}"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61231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73CA9-464A-4D10-ADAB-C1681285F0EE}"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5292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4" name="Pape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9651" y="758826"/>
            <a:ext cx="843068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Shadow"/>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4" y="427038"/>
            <a:ext cx="51308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941199">
            <a:off x="395817" y="841376"/>
            <a:ext cx="378248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lip"/>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65251" y="496888"/>
            <a:ext cx="7281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eader"/>
          <p:cNvSpPr>
            <a:spLocks noGrp="1" noChangeAspect="1"/>
          </p:cNvSpPr>
          <p:nvPr>
            <p:ph type="body" sz="quarter" idx="10"/>
          </p:nvPr>
        </p:nvSpPr>
        <p:spPr>
          <a:xfrm>
            <a:off x="4511781" y="1512571"/>
            <a:ext cx="5559120" cy="523220"/>
          </a:xfrm>
          <a:prstGeom prst="rect">
            <a:avLst/>
          </a:prstGeom>
        </p:spPr>
        <p:txBody>
          <a:bodyPr wrap="square" lIns="91440" tIns="45720" rIns="91440" anchor="t">
            <a:spAutoFit/>
          </a:bodyPr>
          <a:lstStyle>
            <a:lvl1pPr marL="0" indent="0" algn="l">
              <a:buNone/>
              <a:defRPr sz="2800">
                <a:solidFill>
                  <a:schemeClr val="tx1"/>
                </a:solidFill>
                <a:latin typeface="Zeyada" panose="02000000000000000000" pitchFamily="2" charset="0"/>
              </a:defRPr>
            </a:lvl1pPr>
          </a:lstStyle>
          <a:p>
            <a:pPr lvl="0"/>
            <a:r>
              <a:rPr lang="en-US"/>
              <a:t>Click to edit Master text styles</a:t>
            </a:r>
          </a:p>
        </p:txBody>
      </p:sp>
      <p:sp>
        <p:nvSpPr>
          <p:cNvPr id="9" name="Content Text"/>
          <p:cNvSpPr>
            <a:spLocks noGrp="1"/>
          </p:cNvSpPr>
          <p:nvPr>
            <p:ph type="body" sz="quarter" idx="11"/>
          </p:nvPr>
        </p:nvSpPr>
        <p:spPr>
          <a:xfrm>
            <a:off x="4511782" y="1898371"/>
            <a:ext cx="5546620" cy="3292754"/>
          </a:xfrm>
          <a:prstGeom prst="rect">
            <a:avLst/>
          </a:prstGeom>
        </p:spPr>
        <p:txBody>
          <a:bodyPr lIns="91440" rIns="91440">
            <a:noAutofit/>
          </a:bodyPr>
          <a:lstStyle>
            <a:lvl1pPr marL="0" indent="0" algn="l">
              <a:buNone/>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189450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6C97B2-8162-460B-A9DE-81CACCA425F8}"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450290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BF318-6E0E-4F57-90BE-00659AA1D06A}"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solidFill>
                  <a:srgbClr val="90C226"/>
                </a:solidFill>
              </a:rPr>
              <a:pPr/>
              <a:t>‹#›</a:t>
            </a:fld>
            <a:endParaRPr lang="en-US" dirty="0">
              <a:solidFill>
                <a:srgbClr val="90C226"/>
              </a:solidFill>
            </a:endParaRPr>
          </a:p>
        </p:txBody>
      </p:sp>
      <p:pic>
        <p:nvPicPr>
          <p:cNvPr id="8" name="Picture 2" descr="http://foundation.cap.org/wp-content/themes/seller/assets/images/ST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334" y="6525972"/>
            <a:ext cx="1769228" cy="3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stretch>
            <a:fillRect/>
          </a:stretch>
        </p:blipFill>
        <p:spPr>
          <a:xfrm>
            <a:off x="7351682" y="6613894"/>
            <a:ext cx="1530780" cy="208971"/>
          </a:xfrm>
          <a:prstGeom prst="rect">
            <a:avLst/>
          </a:prstGeom>
        </p:spPr>
      </p:pic>
    </p:spTree>
    <p:extLst>
      <p:ext uri="{BB962C8B-B14F-4D97-AF65-F5344CB8AC3E}">
        <p14:creationId xmlns:p14="http://schemas.microsoft.com/office/powerpoint/2010/main" val="4094406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BF318-6E0E-4F57-90BE-00659AA1D06A}"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Picture 2" descr="http://foundation.cap.org/wp-content/themes/seller/assets/images/ST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334" y="6525972"/>
            <a:ext cx="1769228" cy="3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stretch>
            <a:fillRect/>
          </a:stretch>
        </p:blipFill>
        <p:spPr>
          <a:xfrm>
            <a:off x="7351682" y="6613894"/>
            <a:ext cx="1530780" cy="208971"/>
          </a:xfrm>
          <a:prstGeom prst="rect">
            <a:avLst/>
          </a:prstGeom>
        </p:spPr>
      </p:pic>
    </p:spTree>
    <p:extLst>
      <p:ext uri="{BB962C8B-B14F-4D97-AF65-F5344CB8AC3E}">
        <p14:creationId xmlns:p14="http://schemas.microsoft.com/office/powerpoint/2010/main" val="3806829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4EDA1B-CBC6-4862-B1EA-DC5023DCFC7C}"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79236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790578-92C5-46EA-98D1-1DD34A31026E}" type="datetime1">
              <a:rPr lang="en-US" smtClean="0">
                <a:solidFill>
                  <a:prstClr val="black">
                    <a:tint val="75000"/>
                  </a:prstClr>
                </a:solidFill>
              </a:rPr>
              <a:pPr/>
              <a:t>2/28/2020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90C226"/>
                </a:solidFill>
              </a:rPr>
              <a:pPr/>
              <a:t>‹#›</a:t>
            </a:fld>
            <a:endParaRPr lang="en-US" dirty="0">
              <a:solidFill>
                <a:srgbClr val="90C226"/>
              </a:solidFill>
            </a:endParaRPr>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677334" y="6197548"/>
            <a:ext cx="2946400" cy="502285"/>
          </a:xfrm>
          <a:prstGeom prst="rect">
            <a:avLst/>
          </a:prstGeom>
        </p:spPr>
      </p:pic>
    </p:spTree>
    <p:extLst>
      <p:ext uri="{BB962C8B-B14F-4D97-AF65-F5344CB8AC3E}">
        <p14:creationId xmlns:p14="http://schemas.microsoft.com/office/powerpoint/2010/main" val="1877166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B26A3F-F06D-4762-B24B-2F52515E934E}" type="datetime1">
              <a:rPr lang="en-US" smtClean="0">
                <a:solidFill>
                  <a:prstClr val="black">
                    <a:tint val="75000"/>
                  </a:prstClr>
                </a:solidFill>
              </a:rPr>
              <a:pPr/>
              <a:t>2/28/2020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6692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94CE9F-0F59-4AA4-859C-D3034375803B}" type="datetime1">
              <a:rPr lang="en-US" smtClean="0">
                <a:solidFill>
                  <a:prstClr val="black">
                    <a:tint val="75000"/>
                  </a:prstClr>
                </a:solidFill>
              </a:rPr>
              <a:pPr/>
              <a:t>2/28/2020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45439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BCE9F-E204-4BB9-9908-06950AAA27DB}" type="datetime1">
              <a:rPr lang="en-US" smtClean="0">
                <a:solidFill>
                  <a:prstClr val="black">
                    <a:tint val="75000"/>
                  </a:prstClr>
                </a:solidFill>
              </a:rPr>
              <a:pPr/>
              <a:t>2/28/2020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989877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4E6971-461A-445B-8926-923EEB89CA0D}" type="datetime1">
              <a:rPr lang="en-US" smtClean="0">
                <a:solidFill>
                  <a:prstClr val="black">
                    <a:tint val="75000"/>
                  </a:prstClr>
                </a:solidFill>
              </a:rPr>
              <a:pPr/>
              <a:t>2/28/2020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194538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36423EB-457D-43DF-B3A9-95DFB150B101}" type="datetime1">
              <a:rPr lang="en-US" smtClean="0">
                <a:solidFill>
                  <a:prstClr val="black">
                    <a:tint val="75000"/>
                  </a:prstClr>
                </a:solidFill>
              </a:rPr>
              <a:pPr/>
              <a:t>2/28/2020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690738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1654B7-F716-430C-99D5-08F7E98AF5CB}"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72243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98AA88-56C1-461C-9BC7-295191DEDAE8}"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s-MX"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s-MX" sz="8000" dirty="0">
                <a:ln w="3175" cmpd="sng">
                  <a:noFill/>
                </a:ln>
                <a:solidFill>
                  <a:srgbClr val="90C226">
                    <a:lumMod val="60000"/>
                    <a:lumOff val="40000"/>
                  </a:srgbClr>
                </a:solidFill>
                <a:latin typeface="Arial"/>
              </a:rPr>
              <a:t>”</a:t>
            </a:r>
            <a:endParaRPr lang="es-MX" dirty="0">
              <a:solidFill>
                <a:srgbClr val="90C226">
                  <a:lumMod val="60000"/>
                  <a:lumOff val="40000"/>
                </a:srgbClr>
              </a:solidFill>
              <a:latin typeface="Arial"/>
            </a:endParaRPr>
          </a:p>
        </p:txBody>
      </p:sp>
    </p:spTree>
    <p:extLst>
      <p:ext uri="{BB962C8B-B14F-4D97-AF65-F5344CB8AC3E}">
        <p14:creationId xmlns:p14="http://schemas.microsoft.com/office/powerpoint/2010/main" val="3546320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825139-3C92-420E-A5D1-2A06A0DC437C}"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06076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4EDA1B-CBC6-4862-B1EA-DC5023DCFC7C}"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3763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044C23-7696-403B-B3D3-2FFCB5A080EB}"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s-MX"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s-MX"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354224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C3D3C4-3A8A-44E4-ABA7-AACA30128B21}"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111802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CF6FBB-8913-41F0-B314-349EF3E6C9B5}"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939790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73CA9-464A-4D10-ADAB-C1681285F0EE}"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984031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4" name="Pape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9651" y="758826"/>
            <a:ext cx="843068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Shadow"/>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4" y="427038"/>
            <a:ext cx="51308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941199">
            <a:off x="395817" y="841376"/>
            <a:ext cx="378248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lip"/>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65251" y="496888"/>
            <a:ext cx="7281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eader"/>
          <p:cNvSpPr>
            <a:spLocks noGrp="1" noChangeAspect="1"/>
          </p:cNvSpPr>
          <p:nvPr>
            <p:ph type="body" sz="quarter" idx="10"/>
          </p:nvPr>
        </p:nvSpPr>
        <p:spPr>
          <a:xfrm>
            <a:off x="4511781" y="1512571"/>
            <a:ext cx="5559120" cy="523220"/>
          </a:xfrm>
          <a:prstGeom prst="rect">
            <a:avLst/>
          </a:prstGeom>
        </p:spPr>
        <p:txBody>
          <a:bodyPr wrap="square" lIns="91440" tIns="45720" rIns="91440" anchor="t">
            <a:spAutoFit/>
          </a:bodyPr>
          <a:lstStyle>
            <a:lvl1pPr marL="0" indent="0" algn="l">
              <a:buNone/>
              <a:defRPr sz="2800">
                <a:solidFill>
                  <a:schemeClr val="tx1"/>
                </a:solidFill>
                <a:latin typeface="Zeyada" panose="02000000000000000000" pitchFamily="2" charset="0"/>
              </a:defRPr>
            </a:lvl1pPr>
          </a:lstStyle>
          <a:p>
            <a:pPr lvl="0"/>
            <a:r>
              <a:rPr lang="en-US"/>
              <a:t>Click to edit Master text styles</a:t>
            </a:r>
          </a:p>
        </p:txBody>
      </p:sp>
      <p:sp>
        <p:nvSpPr>
          <p:cNvPr id="9" name="Content Text"/>
          <p:cNvSpPr>
            <a:spLocks noGrp="1"/>
          </p:cNvSpPr>
          <p:nvPr>
            <p:ph type="body" sz="quarter" idx="11"/>
          </p:nvPr>
        </p:nvSpPr>
        <p:spPr>
          <a:xfrm>
            <a:off x="4511782" y="1898371"/>
            <a:ext cx="5546620" cy="3292754"/>
          </a:xfrm>
          <a:prstGeom prst="rect">
            <a:avLst/>
          </a:prstGeom>
        </p:spPr>
        <p:txBody>
          <a:bodyPr lIns="91440" rIns="91440">
            <a:noAutofit/>
          </a:bodyPr>
          <a:lstStyle>
            <a:lvl1pPr marL="0" indent="0" algn="l">
              <a:buNone/>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29631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790578-92C5-46EA-98D1-1DD34A31026E}" type="datetime1">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677334" y="6197548"/>
            <a:ext cx="2946400" cy="502285"/>
          </a:xfrm>
          <a:prstGeom prst="rect">
            <a:avLst/>
          </a:prstGeom>
        </p:spPr>
      </p:pic>
    </p:spTree>
    <p:extLst>
      <p:ext uri="{BB962C8B-B14F-4D97-AF65-F5344CB8AC3E}">
        <p14:creationId xmlns:p14="http://schemas.microsoft.com/office/powerpoint/2010/main" val="107285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B26A3F-F06D-4762-B24B-2F52515E934E}" type="datetime1">
              <a:rPr lang="en-US" smtClean="0"/>
              <a:t>2/28/2020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840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94CE9F-0F59-4AA4-859C-D3034375803B}" type="datetime1">
              <a:rPr lang="en-US" smtClean="0"/>
              <a:t>2/28/2020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826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BCE9F-E204-4BB9-9908-06950AAA27DB}" type="datetime1">
              <a:rPr lang="en-US" smtClean="0"/>
              <a:t>2/28/2020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4080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4E6971-461A-445B-8926-923EEB89CA0D}" type="datetime1">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1094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36423EB-457D-43DF-B3A9-95DFB150B101}" type="datetime1">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034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D41F-ADFD-48C2-B0A4-D4C7639AF41F}" type="datetime1">
              <a:rPr lang="en-US" smtClean="0"/>
              <a:t>2/28/2020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334719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hf hdr="0" ftr="0" dt="0"/>
  <p:txStyles>
    <p:titleStyle>
      <a:lvl1pPr algn="l" defTabSz="457200" rtl="0" eaLnBrk="1" latinLnBrk="0" hangingPunct="1">
        <a:spcBef>
          <a:spcPct val="0"/>
        </a:spcBef>
        <a:buNone/>
        <a:defRPr sz="36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D41F-ADFD-48C2-B0A4-D4C7639AF41F}" type="datetime1">
              <a:rPr lang="en-US" smtClean="0">
                <a:solidFill>
                  <a:prstClr val="black">
                    <a:tint val="75000"/>
                  </a:prstClr>
                </a:solidFill>
              </a:rPr>
              <a:pPr/>
              <a:t>2/28/2020</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86639137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hf hdr="0" ftr="0" dt="0"/>
  <p:txStyles>
    <p:titleStyle>
      <a:lvl1pPr algn="l" defTabSz="457200" rtl="0" eaLnBrk="1" latinLnBrk="0" hangingPunct="1">
        <a:spcBef>
          <a:spcPct val="0"/>
        </a:spcBef>
        <a:buNone/>
        <a:defRPr sz="36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50.jp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7.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5859" y="3734311"/>
            <a:ext cx="7766936" cy="1096899"/>
          </a:xfrm>
        </p:spPr>
        <p:txBody>
          <a:bodyPr>
            <a:normAutofit/>
          </a:bodyPr>
          <a:lstStyle/>
          <a:p>
            <a:r>
              <a:rPr lang="es-MX" sz="2800" dirty="0"/>
              <a:t>Presentación educativa para pacientes</a:t>
            </a:r>
          </a:p>
        </p:txBody>
      </p:sp>
      <p:sp>
        <p:nvSpPr>
          <p:cNvPr id="6" name="Rectangle 5"/>
          <p:cNvSpPr/>
          <p:nvPr/>
        </p:nvSpPr>
        <p:spPr>
          <a:xfrm>
            <a:off x="49822" y="6543816"/>
            <a:ext cx="7107116" cy="276999"/>
          </a:xfrm>
          <a:prstGeom prst="rect">
            <a:avLst/>
          </a:prstGeom>
        </p:spPr>
        <p:txBody>
          <a:bodyPr wrap="square">
            <a:spAutoFit/>
          </a:bodyPr>
          <a:lstStyle/>
          <a:p>
            <a:r>
              <a:rPr lang="es-MX" sz="1200" dirty="0">
                <a:latin typeface="Calibri" panose="020F0502020204030204" pitchFamily="34" charset="0"/>
              </a:rPr>
              <a:t>Última actualización 29/12/16</a:t>
            </a:r>
            <a:endParaRPr lang="es-MX" sz="1200" dirty="0"/>
          </a:p>
        </p:txBody>
      </p:sp>
      <p:pic>
        <p:nvPicPr>
          <p:cNvPr id="3074" name="Picture 2" descr="http://foundation.cap.org/wp-content/themes/seller/assets/images/STT-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156938" y="6409320"/>
            <a:ext cx="1787771" cy="268993"/>
          </a:xfrm>
          <a:prstGeom prst="rect">
            <a:avLst/>
          </a:prstGeom>
        </p:spPr>
      </p:pic>
      <p:sp>
        <p:nvSpPr>
          <p:cNvPr id="4" name="Rectangle 3"/>
          <p:cNvSpPr/>
          <p:nvPr/>
        </p:nvSpPr>
        <p:spPr>
          <a:xfrm>
            <a:off x="49821" y="5943652"/>
            <a:ext cx="7296909" cy="600164"/>
          </a:xfrm>
          <a:prstGeom prst="rect">
            <a:avLst/>
          </a:prstGeom>
        </p:spPr>
        <p:txBody>
          <a:bodyPr wrap="square">
            <a:spAutoFit/>
          </a:bodyPr>
          <a:lstStyle/>
          <a:p>
            <a:r>
              <a:rPr lang="es-MX" sz="1100" b="1" dirty="0">
                <a:latin typeface="Calibri" panose="020F0502020204030204" pitchFamily="34" charset="0"/>
              </a:rPr>
              <a:t>Este módulo educativo es propiedad de CAP Foundation. El material de la presente se entrega para motivos educacionales sin fines de lucro en su integridad. El permiso para reproducir este trabajo, en parte o en su totalidad, para cualquier propósito que no sea dentro del programa de See, Test &amp; Treat deberá ser autorizado por escrito por CAP Foundation. </a:t>
            </a:r>
            <a:endParaRPr lang="es-MX"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79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6138" y="3734311"/>
            <a:ext cx="8526657" cy="1096899"/>
          </a:xfrm>
        </p:spPr>
        <p:txBody>
          <a:bodyPr>
            <a:normAutofit/>
          </a:bodyPr>
          <a:lstStyle/>
          <a:p>
            <a:r>
              <a:rPr lang="es-MX" sz="2800" dirty="0"/>
              <a:t>Salud del cuello uterino</a:t>
            </a:r>
          </a:p>
          <a:p>
            <a:endParaRPr lang="es-MX" sz="2800" dirty="0"/>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244796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s-MX"/>
              <a:t>¿Qué es el cáncer de cuello uterino?</a:t>
            </a:r>
          </a:p>
        </p:txBody>
      </p:sp>
      <p:sp>
        <p:nvSpPr>
          <p:cNvPr id="3" name="Content Placeholder 2"/>
          <p:cNvSpPr>
            <a:spLocks noGrp="1"/>
          </p:cNvSpPr>
          <p:nvPr>
            <p:ph idx="1"/>
          </p:nvPr>
        </p:nvSpPr>
        <p:spPr>
          <a:xfrm>
            <a:off x="244494" y="950439"/>
            <a:ext cx="6445674" cy="5273485"/>
          </a:xfrm>
        </p:spPr>
        <p:txBody>
          <a:bodyPr>
            <a:noAutofit/>
          </a:bodyPr>
          <a:lstStyle/>
          <a:p>
            <a:pPr>
              <a:lnSpc>
                <a:spcPct val="150000"/>
              </a:lnSpc>
              <a:buFont typeface="Wingdings" panose="05000000000000000000" pitchFamily="2" charset="2"/>
              <a:buChar char="§"/>
            </a:pPr>
            <a:r>
              <a:rPr lang="en-US" sz="2800" b="1" dirty="0">
                <a:latin typeface="Corbel" panose="020B0503020204020204" pitchFamily="34" charset="0"/>
              </a:rPr>
              <a:t>Tambien </a:t>
            </a:r>
            <a:r>
              <a:rPr lang="en-US" sz="2800" b="1" dirty="0" err="1">
                <a:latin typeface="Corbel" panose="020B0503020204020204" pitchFamily="34" charset="0"/>
              </a:rPr>
              <a:t>conocido</a:t>
            </a:r>
            <a:r>
              <a:rPr lang="en-US" sz="2800" b="1" dirty="0">
                <a:latin typeface="Corbel" panose="020B0503020204020204" pitchFamily="34" charset="0"/>
              </a:rPr>
              <a:t> </a:t>
            </a:r>
            <a:r>
              <a:rPr lang="en-US" sz="2800" b="1" dirty="0" err="1">
                <a:latin typeface="Corbel" panose="020B0503020204020204" pitchFamily="34" charset="0"/>
              </a:rPr>
              <a:t>como</a:t>
            </a:r>
            <a:r>
              <a:rPr lang="en-US" sz="2800" b="1" dirty="0">
                <a:latin typeface="Corbel" panose="020B0503020204020204" pitchFamily="34" charset="0"/>
              </a:rPr>
              <a:t> “Cancer de la </a:t>
            </a:r>
            <a:r>
              <a:rPr lang="en-US" sz="2800" b="1" dirty="0" err="1">
                <a:latin typeface="Corbel" panose="020B0503020204020204" pitchFamily="34" charset="0"/>
              </a:rPr>
              <a:t>matriz</a:t>
            </a:r>
            <a:r>
              <a:rPr lang="en-US" sz="2800" b="1" dirty="0">
                <a:latin typeface="Corbel" panose="020B0503020204020204" pitchFamily="34" charset="0"/>
              </a:rPr>
              <a:t>”</a:t>
            </a:r>
            <a:endParaRPr lang="es-MX" sz="2800" b="1" dirty="0">
              <a:latin typeface="Corbel" panose="020B0503020204020204" pitchFamily="34" charset="0"/>
            </a:endParaRPr>
          </a:p>
          <a:p>
            <a:pPr>
              <a:lnSpc>
                <a:spcPct val="150000"/>
              </a:lnSpc>
              <a:buFont typeface="Wingdings" panose="05000000000000000000" pitchFamily="2" charset="2"/>
              <a:buChar char="§"/>
            </a:pPr>
            <a:r>
              <a:rPr lang="es-MX" sz="2800" b="1" dirty="0">
                <a:latin typeface="Corbel" panose="020B0503020204020204" pitchFamily="34" charset="0"/>
              </a:rPr>
              <a:t>El cáncer de cuello uterino comienza cuando las células en él crecen sin control. </a:t>
            </a:r>
          </a:p>
          <a:p>
            <a:pPr>
              <a:lnSpc>
                <a:spcPct val="150000"/>
              </a:lnSpc>
              <a:buFont typeface="Wingdings" panose="05000000000000000000" pitchFamily="2" charset="2"/>
              <a:buChar char="§"/>
            </a:pPr>
            <a:r>
              <a:rPr lang="es-MX" sz="2800" b="1" dirty="0">
                <a:latin typeface="Corbel" panose="020B0503020204020204" pitchFamily="34" charset="0"/>
              </a:rPr>
              <a:t>Estas células a menudo pueden ser detectadas gracias a los exámenes de Pap.</a:t>
            </a:r>
          </a:p>
          <a:p>
            <a:pPr marL="0" indent="0">
              <a:buNone/>
            </a:pPr>
            <a:endParaRPr lang="es-MX" sz="2800" b="1" dirty="0">
              <a:latin typeface="Corbel" panose="020B0503020204020204" pitchFamily="34" charset="0"/>
            </a:endParaRPr>
          </a:p>
          <a:p>
            <a:pPr marL="0" indent="0">
              <a:buNone/>
            </a:pPr>
            <a:endParaRPr lang="es-MX" sz="2800" dirty="0">
              <a:latin typeface="Corbel" panose="020B0503020204020204" pitchFamily="34" charset="0"/>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solidFill>
                  <a:srgbClr val="90C226"/>
                </a:solidFill>
              </a:rPr>
              <a:pPr/>
              <a:t>11</a:t>
            </a:fld>
            <a:endParaRPr lang="es-MX" dirty="0">
              <a:solidFill>
                <a:srgbClr val="90C226"/>
              </a:solidFill>
            </a:endParaRPr>
          </a:p>
        </p:txBody>
      </p:sp>
      <p:pic>
        <p:nvPicPr>
          <p:cNvPr id="5" name="Picture 4"/>
          <p:cNvPicPr>
            <a:picLocks noChangeAspect="1"/>
          </p:cNvPicPr>
          <p:nvPr/>
        </p:nvPicPr>
        <p:blipFill>
          <a:blip r:embed="rId3"/>
          <a:stretch>
            <a:fillRect/>
          </a:stretch>
        </p:blipFill>
        <p:spPr>
          <a:xfrm>
            <a:off x="6782765" y="1021570"/>
            <a:ext cx="5123118" cy="34170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66320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6" y="164004"/>
            <a:ext cx="8596668" cy="989144"/>
          </a:xfrm>
        </p:spPr>
        <p:txBody>
          <a:bodyPr>
            <a:normAutofit/>
          </a:bodyPr>
          <a:lstStyle/>
          <a:p>
            <a:r>
              <a:rPr lang="es-MX" b="1" dirty="0"/>
              <a:t>Signos del </a:t>
            </a:r>
            <a:r>
              <a:rPr lang="es-MX"/>
              <a:t>C</a:t>
            </a:r>
            <a:r>
              <a:rPr lang="es-MX" b="1" dirty="0"/>
              <a:t>áncer de cuello uterino</a:t>
            </a:r>
          </a:p>
        </p:txBody>
      </p:sp>
      <p:sp>
        <p:nvSpPr>
          <p:cNvPr id="3" name="Rectangle 2"/>
          <p:cNvSpPr/>
          <p:nvPr/>
        </p:nvSpPr>
        <p:spPr>
          <a:xfrm>
            <a:off x="322386" y="1026457"/>
            <a:ext cx="9076232" cy="4708981"/>
          </a:xfrm>
          <a:prstGeom prst="rect">
            <a:avLst/>
          </a:prstGeom>
        </p:spPr>
        <p:txBody>
          <a:bodyPr wrap="square">
            <a:spAutoFit/>
          </a:bodyPr>
          <a:lstStyle/>
          <a:p>
            <a:r>
              <a:rPr lang="es-MX" sz="1600" b="1" dirty="0">
                <a:latin typeface="Corbel" panose="020B0503020204020204" pitchFamily="34" charset="0"/>
              </a:rPr>
              <a:t>Nota: ¡Las mujeres con cánceres de cuello uterino tempranos y pre-cánceres de cuello uterino generalmente </a:t>
            </a:r>
            <a:r>
              <a:rPr lang="es-MX" sz="1600" b="1" u="sng" dirty="0">
                <a:latin typeface="Corbel" panose="020B0503020204020204" pitchFamily="34" charset="0"/>
              </a:rPr>
              <a:t>no</a:t>
            </a:r>
            <a:r>
              <a:rPr lang="es-MX" sz="1600" b="1" dirty="0">
                <a:latin typeface="Corbel" panose="020B0503020204020204" pitchFamily="34" charset="0"/>
              </a:rPr>
              <a:t> tienen síntomas!</a:t>
            </a:r>
            <a:endParaRPr lang="es-MX" sz="1600" dirty="0">
              <a:latin typeface="Corbel" panose="020B0503020204020204" pitchFamily="34" charset="0"/>
            </a:endParaRPr>
          </a:p>
          <a:p>
            <a:r>
              <a:rPr lang="es-MX" sz="1600" i="1" dirty="0">
                <a:latin typeface="Corbel" panose="020B0503020204020204" pitchFamily="34" charset="0"/>
              </a:rPr>
              <a:t>Es por ello que los exámenes programados con regularidad son esenciales. Asegúrese de realizarse un examen ginecológico una vez al año.</a:t>
            </a:r>
          </a:p>
          <a:p>
            <a:endParaRPr lang="es-MX" sz="1600" b="1" dirty="0">
              <a:latin typeface="Corbel" panose="020B0503020204020204" pitchFamily="34" charset="0"/>
            </a:endParaRPr>
          </a:p>
          <a:p>
            <a:pPr>
              <a:lnSpc>
                <a:spcPct val="150000"/>
              </a:lnSpc>
            </a:pPr>
            <a:r>
              <a:rPr lang="es-MX" sz="1400" dirty="0">
                <a:latin typeface="Corbel" panose="020B0503020204020204" pitchFamily="34" charset="0"/>
              </a:rPr>
              <a:t>Recuerde: el cáncer de cuello uterino comienza cuando las células en él crecen sin control.</a:t>
            </a:r>
          </a:p>
          <a:p>
            <a:pPr>
              <a:lnSpc>
                <a:spcPct val="150000"/>
              </a:lnSpc>
            </a:pPr>
            <a:endParaRPr lang="es-MX" sz="1400" dirty="0">
              <a:latin typeface="Corbel" panose="020B0503020204020204" pitchFamily="34" charset="0"/>
            </a:endParaRPr>
          </a:p>
          <a:p>
            <a:pPr>
              <a:lnSpc>
                <a:spcPct val="150000"/>
              </a:lnSpc>
            </a:pPr>
            <a:r>
              <a:rPr lang="es-MX" sz="1400" b="1" dirty="0">
                <a:latin typeface="Corbel" panose="020B0503020204020204" pitchFamily="34" charset="0"/>
              </a:rPr>
              <a:t>Los síntomas, a menudo, no comienzan hasta que el cáncer crece en un tejido próximo. </a:t>
            </a:r>
          </a:p>
          <a:p>
            <a:pPr>
              <a:lnSpc>
                <a:spcPct val="150000"/>
              </a:lnSpc>
            </a:pPr>
            <a:r>
              <a:rPr lang="es-MX" sz="1400" dirty="0">
                <a:latin typeface="Corbel" panose="020B0503020204020204" pitchFamily="34" charset="0"/>
              </a:rPr>
              <a:t>Cuando sucede esto, los síntomas comunes son:</a:t>
            </a:r>
          </a:p>
          <a:p>
            <a:pPr marL="342900" indent="-342900">
              <a:lnSpc>
                <a:spcPct val="150000"/>
              </a:lnSpc>
              <a:buFont typeface="Wingdings" panose="05000000000000000000" pitchFamily="2" charset="2"/>
              <a:buChar char="q"/>
            </a:pPr>
            <a:r>
              <a:rPr lang="es-MX" sz="1400" dirty="0">
                <a:latin typeface="Corbel" panose="020B0503020204020204" pitchFamily="34" charset="0"/>
              </a:rPr>
              <a:t>Sangrado anormal</a:t>
            </a:r>
          </a:p>
          <a:p>
            <a:pPr marL="342900" indent="-342900">
              <a:lnSpc>
                <a:spcPct val="150000"/>
              </a:lnSpc>
              <a:buFont typeface="Wingdings" panose="05000000000000000000" pitchFamily="2" charset="2"/>
              <a:buChar char="q"/>
            </a:pPr>
            <a:r>
              <a:rPr lang="es-MX" sz="1400" dirty="0">
                <a:latin typeface="Corbel" panose="020B0503020204020204" pitchFamily="34" charset="0"/>
              </a:rPr>
              <a:t>Dolor pélvico no relacionado con su ciclo menstrual</a:t>
            </a:r>
          </a:p>
          <a:p>
            <a:pPr marL="342900" indent="-342900">
              <a:lnSpc>
                <a:spcPct val="150000"/>
              </a:lnSpc>
              <a:buFont typeface="Wingdings" panose="05000000000000000000" pitchFamily="2" charset="2"/>
              <a:buChar char="q"/>
            </a:pPr>
            <a:r>
              <a:rPr lang="es-MX" sz="1400" dirty="0">
                <a:latin typeface="Corbel" panose="020B0503020204020204" pitchFamily="34" charset="0"/>
              </a:rPr>
              <a:t>Flujo fuerte o inusual, que puede ser acuoso, denso o, posiblemente, con mal olor</a:t>
            </a:r>
          </a:p>
          <a:p>
            <a:pPr marL="342900" indent="-342900">
              <a:lnSpc>
                <a:spcPct val="150000"/>
              </a:lnSpc>
              <a:buFont typeface="Wingdings" panose="05000000000000000000" pitchFamily="2" charset="2"/>
              <a:buChar char="q"/>
            </a:pPr>
            <a:r>
              <a:rPr lang="es-MX" sz="1400" dirty="0">
                <a:latin typeface="Corbel" panose="020B0503020204020204" pitchFamily="34" charset="0"/>
              </a:rPr>
              <a:t>Aumento de la frecuencia urinaria</a:t>
            </a:r>
          </a:p>
          <a:p>
            <a:pPr marL="342900" indent="-342900">
              <a:lnSpc>
                <a:spcPct val="150000"/>
              </a:lnSpc>
              <a:buFont typeface="Wingdings" panose="05000000000000000000" pitchFamily="2" charset="2"/>
              <a:buChar char="q"/>
            </a:pPr>
            <a:r>
              <a:rPr lang="es-MX" sz="1400" dirty="0">
                <a:latin typeface="Corbel" panose="020B0503020204020204" pitchFamily="34" charset="0"/>
              </a:rPr>
              <a:t>Dolor durante la micción o dificultad al orinar</a:t>
            </a:r>
          </a:p>
          <a:p>
            <a:pPr>
              <a:lnSpc>
                <a:spcPct val="150000"/>
              </a:lnSpc>
            </a:pPr>
            <a:endParaRPr lang="es-MX" sz="1400" dirty="0">
              <a:latin typeface="Corbel" panose="020B0503020204020204" pitchFamily="34" charset="0"/>
            </a:endParaRPr>
          </a:p>
          <a:p>
            <a:pPr>
              <a:lnSpc>
                <a:spcPct val="150000"/>
              </a:lnSpc>
            </a:pPr>
            <a:endParaRPr lang="es-MX" sz="1400" dirty="0">
              <a:latin typeface="Corbel" panose="020B0503020204020204" pitchFamily="34" charset="0"/>
            </a:endParaRPr>
          </a:p>
          <a:p>
            <a:pPr>
              <a:lnSpc>
                <a:spcPct val="150000"/>
              </a:lnSpc>
            </a:pPr>
            <a:r>
              <a:rPr lang="es-MX" sz="1400" b="1" dirty="0">
                <a:latin typeface="Corbel" panose="020B0503020204020204" pitchFamily="34" charset="0"/>
              </a:rPr>
              <a:t>Si usted ha tenido cualquiera de estos síntomas, consulte a un profesional de la salud de inmediato.</a:t>
            </a:r>
            <a:endParaRPr lang="es-MX" sz="1600" b="1"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519954A3-9DFD-4C44-94BA-B95130A3BA1C}" type="slidenum">
              <a:rPr lang="en-US" smtClean="0"/>
              <a:t>12</a:t>
            </a:fld>
            <a:endParaRPr lang="es-MX" dirty="0"/>
          </a:p>
        </p:txBody>
      </p:sp>
      <p:grpSp>
        <p:nvGrpSpPr>
          <p:cNvPr id="7" name="Group 6"/>
          <p:cNvGrpSpPr/>
          <p:nvPr/>
        </p:nvGrpSpPr>
        <p:grpSpPr>
          <a:xfrm>
            <a:off x="9080571" y="3732826"/>
            <a:ext cx="2638958" cy="3052464"/>
            <a:chOff x="9017471" y="3313474"/>
            <a:chExt cx="2638958" cy="3052464"/>
          </a:xfrm>
        </p:grpSpPr>
        <p:pic>
          <p:nvPicPr>
            <p:cNvPr id="31" name="Picture 30"/>
            <p:cNvPicPr>
              <a:picLocks noChangeAspect="1"/>
            </p:cNvPicPr>
            <p:nvPr/>
          </p:nvPicPr>
          <p:blipFill rotWithShape="1">
            <a:blip r:embed="rId2"/>
            <a:srcRect l="13689" t="187" r="18553" b="15324"/>
            <a:stretch/>
          </p:blipFill>
          <p:spPr>
            <a:xfrm>
              <a:off x="9017471" y="3313474"/>
              <a:ext cx="2638958" cy="3052464"/>
            </a:xfrm>
            <a:prstGeom prst="rect">
              <a:avLst/>
            </a:prstGeom>
            <a:solidFill>
              <a:schemeClr val="bg1"/>
            </a:solidFill>
            <a:ln w="38100">
              <a:solidFill>
                <a:schemeClr val="accent1"/>
              </a:solidFill>
            </a:ln>
          </p:spPr>
        </p:pic>
        <p:sp>
          <p:nvSpPr>
            <p:cNvPr id="29" name="Rectangle 28"/>
            <p:cNvSpPr/>
            <p:nvPr/>
          </p:nvSpPr>
          <p:spPr>
            <a:xfrm>
              <a:off x="9017471" y="5809070"/>
              <a:ext cx="2638958" cy="504625"/>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Sangrado anormal o flujo inusual </a:t>
              </a:r>
            </a:p>
            <a:p>
              <a:pPr algn="ctr">
                <a:lnSpc>
                  <a:spcPct val="115000"/>
                </a:lnSpc>
              </a:pPr>
              <a:r>
                <a:rPr lang="es-MX" sz="1200" b="1" dirty="0">
                  <a:latin typeface="Calibri" panose="020F0502020204030204" pitchFamily="34" charset="0"/>
                </a:rPr>
                <a:t>de la vagina</a:t>
              </a: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7349084" y="1949254"/>
            <a:ext cx="2638958" cy="2871451"/>
            <a:chOff x="7839357" y="729762"/>
            <a:chExt cx="2638958" cy="2442760"/>
          </a:xfrm>
        </p:grpSpPr>
        <p:pic>
          <p:nvPicPr>
            <p:cNvPr id="22" name="Picture 21"/>
            <p:cNvPicPr>
              <a:picLocks noChangeAspect="1"/>
            </p:cNvPicPr>
            <p:nvPr/>
          </p:nvPicPr>
          <p:blipFill rotWithShape="1">
            <a:blip r:embed="rId3"/>
            <a:srcRect b="15138"/>
            <a:stretch/>
          </p:blipFill>
          <p:spPr>
            <a:xfrm>
              <a:off x="7839357" y="729762"/>
              <a:ext cx="2638958" cy="2433136"/>
            </a:xfrm>
            <a:prstGeom prst="rect">
              <a:avLst/>
            </a:prstGeom>
            <a:solidFill>
              <a:schemeClr val="bg1"/>
            </a:solidFill>
            <a:ln w="38100">
              <a:solidFill>
                <a:schemeClr val="accent1"/>
              </a:solidFill>
            </a:ln>
          </p:spPr>
        </p:pic>
        <p:sp>
          <p:nvSpPr>
            <p:cNvPr id="25" name="Rectangle 24"/>
            <p:cNvSpPr/>
            <p:nvPr/>
          </p:nvSpPr>
          <p:spPr>
            <a:xfrm>
              <a:off x="7848148" y="2572165"/>
              <a:ext cx="2630167" cy="600357"/>
            </a:xfrm>
            <a:prstGeom prst="rect">
              <a:avLst/>
            </a:prstGeom>
            <a:solidFill>
              <a:schemeClr val="bg1"/>
            </a:solidFill>
          </p:spPr>
          <p:txBody>
            <a:bodyPr wrap="square">
              <a:spAutoFit/>
            </a:bodyPr>
            <a:lstStyle/>
            <a:p>
              <a:pPr algn="ctr">
                <a:lnSpc>
                  <a:spcPct val="115000"/>
                </a:lnSpc>
              </a:pPr>
              <a:r>
                <a:rPr lang="es-MX" sz="1200" b="1" dirty="0">
                  <a:latin typeface="Calibri" panose="020F0502020204030204" pitchFamily="34" charset="0"/>
                </a:rPr>
                <a:t>Dolor o dificultar al orinar o dolor durante el acto sexual.</a:t>
              </a:r>
              <a:endParaRPr lang="es-MX" sz="10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13363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13" y="195142"/>
            <a:ext cx="8596668" cy="1320800"/>
          </a:xfrm>
        </p:spPr>
        <p:txBody>
          <a:bodyPr/>
          <a:lstStyle/>
          <a:p>
            <a:r>
              <a:rPr lang="es-MX"/>
              <a:t>Tipos de cáncer de cuello uterino</a:t>
            </a:r>
          </a:p>
        </p:txBody>
      </p:sp>
      <p:sp>
        <p:nvSpPr>
          <p:cNvPr id="3" name="Content Placeholder 2"/>
          <p:cNvSpPr>
            <a:spLocks noGrp="1"/>
          </p:cNvSpPr>
          <p:nvPr>
            <p:ph idx="1"/>
          </p:nvPr>
        </p:nvSpPr>
        <p:spPr>
          <a:xfrm>
            <a:off x="321712" y="855542"/>
            <a:ext cx="7008637" cy="3880773"/>
          </a:xfrm>
        </p:spPr>
        <p:txBody>
          <a:bodyPr>
            <a:noAutofit/>
          </a:bodyPr>
          <a:lstStyle/>
          <a:p>
            <a:pPr marL="0" indent="0">
              <a:lnSpc>
                <a:spcPct val="150000"/>
              </a:lnSpc>
              <a:buNone/>
            </a:pPr>
            <a:r>
              <a:rPr lang="es-MX" sz="1600" b="1" dirty="0">
                <a:latin typeface="Corbel" panose="020B0503020204020204" pitchFamily="34" charset="0"/>
              </a:rPr>
              <a:t>El tipo más común de cáncer de cuello uterino es el </a:t>
            </a:r>
            <a:r>
              <a:rPr lang="es-MX" sz="1600" b="1" i="1" dirty="0">
                <a:latin typeface="Corbel" panose="020B0503020204020204" pitchFamily="34" charset="0"/>
              </a:rPr>
              <a:t>carcinoma de células escamosas</a:t>
            </a:r>
            <a:r>
              <a:rPr lang="es-MX" sz="1600" b="1" dirty="0">
                <a:latin typeface="Corbel" panose="020B0503020204020204" pitchFamily="34" charset="0"/>
              </a:rPr>
              <a:t>.</a:t>
            </a:r>
          </a:p>
          <a:p>
            <a:pPr>
              <a:lnSpc>
                <a:spcPct val="150000"/>
              </a:lnSpc>
            </a:pPr>
            <a:r>
              <a:rPr lang="es-MX" sz="1300" dirty="0">
                <a:latin typeface="Corbel" panose="020B0503020204020204" pitchFamily="34" charset="0"/>
              </a:rPr>
              <a:t>Las células escamosas son células delgadas y planas cuyo aspecto es similar a las escamas de los peces, y se encuentran en el tejido que forman la superficie de la piel.</a:t>
            </a:r>
          </a:p>
          <a:p>
            <a:pPr>
              <a:lnSpc>
                <a:spcPct val="150000"/>
              </a:lnSpc>
            </a:pPr>
            <a:r>
              <a:rPr lang="es-MX" sz="1300" dirty="0">
                <a:latin typeface="Corbel" panose="020B0503020204020204" pitchFamily="34" charset="0"/>
              </a:rPr>
              <a:t>Las células escamosas justo a la entrada del cuello uterino, en la capa más externa de la piel, son más susceptibles a ser infectadas por el </a:t>
            </a:r>
            <a:r>
              <a:rPr lang="es-MX" sz="1300" i="1" dirty="0">
                <a:latin typeface="Corbel" panose="020B0503020204020204" pitchFamily="34" charset="0"/>
              </a:rPr>
              <a:t>virus del papiloma humano </a:t>
            </a:r>
            <a:r>
              <a:rPr lang="es-MX" sz="1300" dirty="0">
                <a:latin typeface="Corbel" panose="020B0503020204020204" pitchFamily="34" charset="0"/>
              </a:rPr>
              <a:t>(VPH). </a:t>
            </a:r>
          </a:p>
          <a:p>
            <a:pPr>
              <a:lnSpc>
                <a:spcPct val="150000"/>
              </a:lnSpc>
            </a:pPr>
            <a:r>
              <a:rPr lang="es-MX" sz="1300" dirty="0">
                <a:latin typeface="Corbel" panose="020B0503020204020204" pitchFamily="34" charset="0"/>
              </a:rPr>
              <a:t>Es por ello que le realizamos el examen de Pap y analizaremos los resultados del examen con usted.</a:t>
            </a:r>
          </a:p>
          <a:p>
            <a:pPr marL="0" indent="0">
              <a:lnSpc>
                <a:spcPct val="150000"/>
              </a:lnSpc>
              <a:buNone/>
            </a:pPr>
            <a:endParaRPr lang="es-MX" sz="1300" dirty="0">
              <a:latin typeface="Corbel" panose="020B0503020204020204" pitchFamily="34" charset="0"/>
            </a:endParaRPr>
          </a:p>
          <a:p>
            <a:pPr>
              <a:lnSpc>
                <a:spcPct val="150000"/>
              </a:lnSpc>
            </a:pPr>
            <a:endParaRPr lang="es-MX" sz="1400" dirty="0"/>
          </a:p>
        </p:txBody>
      </p:sp>
      <p:sp>
        <p:nvSpPr>
          <p:cNvPr id="4" name="Slide Number Placeholder 3"/>
          <p:cNvSpPr>
            <a:spLocks noGrp="1"/>
          </p:cNvSpPr>
          <p:nvPr>
            <p:ph type="sldNum" sz="quarter" idx="12"/>
          </p:nvPr>
        </p:nvSpPr>
        <p:spPr/>
        <p:txBody>
          <a:bodyPr/>
          <a:lstStyle/>
          <a:p>
            <a:fld id="{519954A3-9DFD-4C44-94BA-B95130A3BA1C}" type="slidenum">
              <a:rPr lang="en-US" smtClean="0"/>
              <a:t>13</a:t>
            </a:fld>
            <a:endParaRPr lang="es-MX" dirty="0"/>
          </a:p>
        </p:txBody>
      </p:sp>
      <p:pic>
        <p:nvPicPr>
          <p:cNvPr id="6" name="Picture 5"/>
          <p:cNvPicPr>
            <a:picLocks noChangeAspect="1"/>
          </p:cNvPicPr>
          <p:nvPr/>
        </p:nvPicPr>
        <p:blipFill rotWithShape="1">
          <a:blip r:embed="rId2"/>
          <a:srcRect l="49376"/>
          <a:stretch/>
        </p:blipFill>
        <p:spPr>
          <a:xfrm>
            <a:off x="7330350" y="946301"/>
            <a:ext cx="4664687" cy="5190757"/>
          </a:xfrm>
          <a:prstGeom prst="rect">
            <a:avLst/>
          </a:prstGeom>
          <a:ln w="38100">
            <a:solidFill>
              <a:schemeClr val="accent1"/>
            </a:solidFill>
          </a:ln>
        </p:spPr>
      </p:pic>
      <p:pic>
        <p:nvPicPr>
          <p:cNvPr id="9" name="Picture 8"/>
          <p:cNvPicPr>
            <a:picLocks noChangeAspect="1"/>
          </p:cNvPicPr>
          <p:nvPr/>
        </p:nvPicPr>
        <p:blipFill>
          <a:blip r:embed="rId3"/>
          <a:stretch>
            <a:fillRect/>
          </a:stretch>
        </p:blipFill>
        <p:spPr>
          <a:xfrm>
            <a:off x="1864937" y="3703355"/>
            <a:ext cx="3841379" cy="2565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6783572" y="6142318"/>
            <a:ext cx="5408428" cy="400110"/>
          </a:xfrm>
          <a:prstGeom prst="rect">
            <a:avLst/>
          </a:prstGeom>
        </p:spPr>
        <p:txBody>
          <a:bodyPr wrap="square">
            <a:spAutoFit/>
          </a:bodyPr>
          <a:lstStyle/>
          <a:p>
            <a:r>
              <a:rPr lang="es-MX" sz="1000" dirty="0"/>
              <a:t>Fuente de la imagen: https://www.cancer.gov/types/cervical/understanding-cervical-changes</a:t>
            </a:r>
          </a:p>
        </p:txBody>
      </p:sp>
      <p:sp>
        <p:nvSpPr>
          <p:cNvPr id="5" name="TextBox 4"/>
          <p:cNvSpPr txBox="1"/>
          <p:nvPr/>
        </p:nvSpPr>
        <p:spPr>
          <a:xfrm>
            <a:off x="7330348" y="2685245"/>
            <a:ext cx="2702293" cy="707886"/>
          </a:xfrm>
          <a:prstGeom prst="rect">
            <a:avLst/>
          </a:prstGeom>
          <a:solidFill>
            <a:schemeClr val="bg1"/>
          </a:solidFill>
        </p:spPr>
        <p:txBody>
          <a:bodyPr wrap="square" rtlCol="0">
            <a:spAutoFit/>
          </a:bodyPr>
          <a:lstStyle/>
          <a:p>
            <a:r>
              <a:rPr lang="es-MX" sz="2000" b="1" spc="-10" dirty="0">
                <a:latin typeface="Corbel"/>
              </a:rPr>
              <a:t>Cuello de útero canceroso</a:t>
            </a:r>
            <a:r>
              <a:rPr lang="es-MX" sz="2000" b="1" dirty="0"/>
              <a:t> </a:t>
            </a:r>
            <a:endParaRPr lang="en-GB" sz="2000" b="1" dirty="0"/>
          </a:p>
        </p:txBody>
      </p:sp>
      <p:sp>
        <p:nvSpPr>
          <p:cNvPr id="10" name="TextBox 9"/>
          <p:cNvSpPr txBox="1"/>
          <p:nvPr/>
        </p:nvSpPr>
        <p:spPr>
          <a:xfrm>
            <a:off x="7655293" y="5182095"/>
            <a:ext cx="2377348" cy="731520"/>
          </a:xfrm>
          <a:prstGeom prst="rect">
            <a:avLst/>
          </a:prstGeom>
          <a:solidFill>
            <a:schemeClr val="bg1"/>
          </a:solidFill>
        </p:spPr>
        <p:txBody>
          <a:bodyPr wrap="square" rtlCol="0">
            <a:spAutoFit/>
          </a:bodyPr>
          <a:lstStyle/>
          <a:p>
            <a:pPr algn="ctr"/>
            <a:r>
              <a:rPr lang="es-MX" sz="2000" b="1" spc="-10" dirty="0">
                <a:latin typeface="Corbel"/>
              </a:rPr>
              <a:t>Cuello de útero normal</a:t>
            </a:r>
            <a:endParaRPr lang="en-GB" sz="2000" b="1" spc="-10" dirty="0">
              <a:latin typeface="Corbel"/>
            </a:endParaRPr>
          </a:p>
        </p:txBody>
      </p:sp>
      <p:sp>
        <p:nvSpPr>
          <p:cNvPr id="8" name="Rectangle 7"/>
          <p:cNvSpPr/>
          <p:nvPr/>
        </p:nvSpPr>
        <p:spPr>
          <a:xfrm>
            <a:off x="9904164" y="1079386"/>
            <a:ext cx="1288973" cy="400110"/>
          </a:xfrm>
          <a:prstGeom prst="rect">
            <a:avLst/>
          </a:prstGeom>
          <a:solidFill>
            <a:schemeClr val="bg1"/>
          </a:solidFill>
        </p:spPr>
        <p:txBody>
          <a:bodyPr wrap="square">
            <a:spAutoFit/>
          </a:bodyPr>
          <a:lstStyle/>
          <a:p>
            <a:pPr algn="ctr"/>
            <a:r>
              <a:rPr lang="es-MX" sz="2000" b="1" spc="-10" dirty="0">
                <a:latin typeface="Corbel"/>
              </a:rPr>
              <a:t>Útero</a:t>
            </a:r>
            <a:endParaRPr lang="en-GB" sz="2000" b="1" spc="-10" dirty="0">
              <a:latin typeface="Corbel"/>
            </a:endParaRPr>
          </a:p>
        </p:txBody>
      </p:sp>
    </p:spTree>
    <p:extLst>
      <p:ext uri="{BB962C8B-B14F-4D97-AF65-F5344CB8AC3E}">
        <p14:creationId xmlns:p14="http://schemas.microsoft.com/office/powerpoint/2010/main" val="265730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s-MX"/>
              <a:t>¿Sabía? </a:t>
            </a:r>
          </a:p>
        </p:txBody>
      </p:sp>
      <p:sp>
        <p:nvSpPr>
          <p:cNvPr id="3" name="Content Placeholder 2"/>
          <p:cNvSpPr>
            <a:spLocks noGrp="1"/>
          </p:cNvSpPr>
          <p:nvPr>
            <p:ph idx="1"/>
          </p:nvPr>
        </p:nvSpPr>
        <p:spPr>
          <a:xfrm>
            <a:off x="287079" y="997286"/>
            <a:ext cx="7089667" cy="5226638"/>
          </a:xfrm>
        </p:spPr>
        <p:txBody>
          <a:bodyPr>
            <a:noAutofit/>
          </a:bodyPr>
          <a:lstStyle/>
          <a:p>
            <a:r>
              <a:rPr lang="es-MX" sz="1900" dirty="0">
                <a:latin typeface="Corbel" panose="020B0503020204020204" pitchFamily="34" charset="0"/>
              </a:rPr>
              <a:t>La vergüenza es la primera causa de no realizarse un examen de cáncer de cuello uterino.</a:t>
            </a:r>
          </a:p>
          <a:p>
            <a:r>
              <a:rPr lang="es-MX" sz="1900" dirty="0">
                <a:latin typeface="Corbel" panose="020B0503020204020204" pitchFamily="34" charset="0"/>
              </a:rPr>
              <a:t>Si bien las mujeres pueden sentir que algo está mal, es posible que no busquen ayuda a causa del temor.</a:t>
            </a:r>
          </a:p>
          <a:p>
            <a:r>
              <a:rPr lang="es-MX" sz="1900" dirty="0">
                <a:latin typeface="Corbel" panose="020B0503020204020204" pitchFamily="34" charset="0"/>
              </a:rPr>
              <a:t>Los hombres juegan un rol muy importante en la salud del </a:t>
            </a:r>
            <a:r>
              <a:rPr lang="es-MX" sz="1900" b="1" dirty="0">
                <a:latin typeface="Corbel" panose="020B0503020204020204" pitchFamily="34" charset="0"/>
              </a:rPr>
              <a:t>cuello uterino.</a:t>
            </a:r>
            <a:r>
              <a:rPr lang="es-MX" sz="1900" dirty="0">
                <a:latin typeface="Corbel" panose="020B0503020204020204" pitchFamily="34" charset="0"/>
              </a:rPr>
              <a:t> Muchas mujeres necesitan el aliento para realizarse sus exámenes de rutina. </a:t>
            </a:r>
          </a:p>
          <a:p>
            <a:r>
              <a:rPr lang="es-MX" sz="1900" dirty="0">
                <a:latin typeface="Corbel" panose="020B0503020204020204" pitchFamily="34" charset="0"/>
              </a:rPr>
              <a:t>La mayoría de los casos de cáncer de cuello uterino son causados por la infección por VPH, un virus de transmisión sexual que ingresa a las células del cuello uterino y hace que cambien. </a:t>
            </a:r>
          </a:p>
          <a:p>
            <a:r>
              <a:rPr lang="es-MX" sz="1900" dirty="0">
                <a:latin typeface="Corbel" panose="020B0503020204020204" pitchFamily="34" charset="0"/>
              </a:rPr>
              <a:t>Se pueden prevenir más de 3.500 muertes de cáncer de cuello uterino por año.</a:t>
            </a:r>
          </a:p>
          <a:p>
            <a:pPr marL="0" indent="0">
              <a:buNone/>
            </a:pPr>
            <a:r>
              <a:rPr lang="es-MX" sz="1900" b="1" dirty="0">
                <a:latin typeface="Corbel" panose="020B0503020204020204" pitchFamily="34" charset="0"/>
              </a:rPr>
              <a:t>En la mayoría de los casos, ¡los problemas pueden prevenirse a través de la detección y el tratamiento tempranos antes de que se desarrolle el cáncer!</a:t>
            </a:r>
            <a:endParaRPr lang="es-MX" sz="1900" dirty="0">
              <a:latin typeface="Corbel" panose="020B0503020204020204" pitchFamily="34" charset="0"/>
            </a:endParaRPr>
          </a:p>
          <a:p>
            <a:endParaRPr lang="es-MX" sz="1600" dirty="0">
              <a:latin typeface="Corbel" panose="020B0503020204020204" pitchFamily="34" charset="0"/>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t>14</a:t>
            </a:fld>
            <a:endParaRPr lang="es-MX" dirty="0"/>
          </a:p>
        </p:txBody>
      </p:sp>
      <p:pic>
        <p:nvPicPr>
          <p:cNvPr id="4" name="Picture 3"/>
          <p:cNvPicPr>
            <a:picLocks noChangeAspect="1"/>
          </p:cNvPicPr>
          <p:nvPr/>
        </p:nvPicPr>
        <p:blipFill>
          <a:blip r:embed="rId2"/>
          <a:stretch>
            <a:fillRect/>
          </a:stretch>
        </p:blipFill>
        <p:spPr>
          <a:xfrm>
            <a:off x="7531685" y="617802"/>
            <a:ext cx="4492012" cy="29928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3230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574" y="258806"/>
            <a:ext cx="11533667" cy="1152326"/>
          </a:xfrm>
        </p:spPr>
        <p:txBody>
          <a:bodyPr>
            <a:normAutofit/>
          </a:bodyPr>
          <a:lstStyle/>
          <a:p>
            <a:r>
              <a:rPr lang="es-MX" sz="3200" b="1" dirty="0"/>
              <a:t>¿Qué puede reducir el riesgo de cáncer de cuello uterino?</a:t>
            </a:r>
          </a:p>
        </p:txBody>
      </p:sp>
      <p:sp>
        <p:nvSpPr>
          <p:cNvPr id="3" name="Content Placeholder 2"/>
          <p:cNvSpPr>
            <a:spLocks noGrp="1"/>
          </p:cNvSpPr>
          <p:nvPr>
            <p:ph idx="1"/>
          </p:nvPr>
        </p:nvSpPr>
        <p:spPr>
          <a:xfrm>
            <a:off x="170122" y="999999"/>
            <a:ext cx="7432158" cy="5406488"/>
          </a:xfrm>
        </p:spPr>
        <p:txBody>
          <a:bodyPr>
            <a:noAutofit/>
          </a:bodyPr>
          <a:lstStyle/>
          <a:p>
            <a:pPr>
              <a:buFont typeface="Wingdings" panose="05000000000000000000" pitchFamily="2" charset="2"/>
              <a:buChar char="q"/>
            </a:pPr>
            <a:r>
              <a:rPr lang="es-MX" b="1" dirty="0">
                <a:latin typeface="Corbel" panose="020B0503020204020204" pitchFamily="34" charset="0"/>
              </a:rPr>
              <a:t>Si tiene más de 30 años, realícese un examen de VPH: </a:t>
            </a:r>
            <a:r>
              <a:rPr lang="es-MX" dirty="0">
                <a:latin typeface="Corbel" panose="020B0503020204020204" pitchFamily="34" charset="0"/>
              </a:rPr>
              <a:t>El factor de riesgo más importante para el cáncer de cuello uterino es la infección por VPH. ¡Conozca su estado!</a:t>
            </a:r>
          </a:p>
          <a:p>
            <a:pPr>
              <a:buFont typeface="Wingdings" panose="05000000000000000000" pitchFamily="2" charset="2"/>
              <a:buChar char="q"/>
            </a:pPr>
            <a:r>
              <a:rPr lang="es-MX" b="1" dirty="0">
                <a:latin typeface="Corbel" panose="020B0503020204020204" pitchFamily="34" charset="0"/>
              </a:rPr>
              <a:t>Deje de fumar: </a:t>
            </a:r>
            <a:r>
              <a:rPr lang="es-MX" dirty="0">
                <a:latin typeface="Corbel" panose="020B0503020204020204" pitchFamily="34" charset="0"/>
              </a:rPr>
              <a:t>Las mujeres que fuman tienen el doble de riesgo de desarrollar cáncer de cuello uterino que las no fumadoras. </a:t>
            </a:r>
          </a:p>
          <a:p>
            <a:pPr>
              <a:buFont typeface="Wingdings" panose="05000000000000000000" pitchFamily="2" charset="2"/>
              <a:buChar char="q"/>
            </a:pPr>
            <a:r>
              <a:rPr lang="es-MX" b="1" dirty="0">
                <a:latin typeface="Corbel" panose="020B0503020204020204" pitchFamily="34" charset="0"/>
              </a:rPr>
              <a:t>Mantener un peso saludable: </a:t>
            </a:r>
            <a:r>
              <a:rPr lang="es-MX" dirty="0">
                <a:latin typeface="Corbel" panose="020B0503020204020204" pitchFamily="34" charset="0"/>
              </a:rPr>
              <a:t>Las mujeres con sobrepeso tienen más probabilidades de desarrollar una forma de cáncer de cuello uterino.</a:t>
            </a:r>
          </a:p>
          <a:p>
            <a:pPr>
              <a:buFont typeface="Wingdings" panose="05000000000000000000" pitchFamily="2" charset="2"/>
              <a:buChar char="q"/>
            </a:pPr>
            <a:r>
              <a:rPr lang="es-MX" b="1" dirty="0">
                <a:latin typeface="Corbel" panose="020B0503020204020204" pitchFamily="34" charset="0"/>
              </a:rPr>
              <a:t>Hable sobre sus antecedentes familiares: </a:t>
            </a:r>
            <a:r>
              <a:rPr lang="es-MX" dirty="0">
                <a:latin typeface="Corbel" panose="020B0503020204020204" pitchFamily="34" charset="0"/>
              </a:rPr>
              <a:t>Puede estar en alto riesgo de desarrollar cáncer de cuello uterino si su madre o hermana desarrolló cáncer de cuello uterino o de ovarios (especialmente, a una edad temprana) o si varios miembros de su familia (incluidos los hombres) desarrollaron cáncer de cuello uterino, de ovarios o de próstata. </a:t>
            </a:r>
          </a:p>
          <a:p>
            <a:pPr>
              <a:buFont typeface="Wingdings" panose="05000000000000000000" pitchFamily="2" charset="2"/>
              <a:buChar char="q"/>
            </a:pPr>
            <a:r>
              <a:rPr lang="es-MX" b="1" dirty="0">
                <a:latin typeface="Corbel" panose="020B0503020204020204" pitchFamily="34" charset="0"/>
              </a:rPr>
              <a:t>Lo que es más importante: ¡realícese un examen! </a:t>
            </a:r>
            <a:r>
              <a:rPr lang="es-MX" dirty="0">
                <a:latin typeface="Corbel" panose="020B0503020204020204" pitchFamily="34" charset="0"/>
              </a:rPr>
              <a:t>¡El examen de detección de cáncer de cuello uterino programado con regularidad sigue siendo la mejor y única forma de protegerse contra esta enfermedad! Si tiene alguna pregunta sobre estos exámenes, asegúrese de comentársela a su Médico.</a:t>
            </a:r>
          </a:p>
        </p:txBody>
      </p:sp>
      <p:sp>
        <p:nvSpPr>
          <p:cNvPr id="7" name="Slide Number Placeholder 6"/>
          <p:cNvSpPr>
            <a:spLocks noGrp="1"/>
          </p:cNvSpPr>
          <p:nvPr>
            <p:ph type="sldNum" sz="quarter" idx="12"/>
          </p:nvPr>
        </p:nvSpPr>
        <p:spPr/>
        <p:txBody>
          <a:bodyPr/>
          <a:lstStyle/>
          <a:p>
            <a:fld id="{519954A3-9DFD-4C44-94BA-B95130A3BA1C}" type="slidenum">
              <a:rPr lang="en-US" smtClean="0"/>
              <a:t>15</a:t>
            </a:fld>
            <a:endParaRPr lang="es-MX" dirty="0"/>
          </a:p>
        </p:txBody>
      </p:sp>
      <p:pic>
        <p:nvPicPr>
          <p:cNvPr id="6" name="Picture 5"/>
          <p:cNvPicPr>
            <a:picLocks noChangeAspect="1"/>
          </p:cNvPicPr>
          <p:nvPr/>
        </p:nvPicPr>
        <p:blipFill>
          <a:blip r:embed="rId2"/>
          <a:stretch>
            <a:fillRect/>
          </a:stretch>
        </p:blipFill>
        <p:spPr>
          <a:xfrm>
            <a:off x="7846828" y="1171735"/>
            <a:ext cx="4229206" cy="2820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Content Placeholder 2"/>
          <p:cNvSpPr txBox="1">
            <a:spLocks/>
          </p:cNvSpPr>
          <p:nvPr/>
        </p:nvSpPr>
        <p:spPr>
          <a:xfrm>
            <a:off x="880264" y="2977227"/>
            <a:ext cx="7046290"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1400" dirty="0">
              <a:latin typeface="Corbel" panose="020B0503020204020204" pitchFamily="34" charset="0"/>
            </a:endParaRPr>
          </a:p>
        </p:txBody>
      </p:sp>
    </p:spTree>
    <p:extLst>
      <p:ext uri="{BB962C8B-B14F-4D97-AF65-F5344CB8AC3E}">
        <p14:creationId xmlns:p14="http://schemas.microsoft.com/office/powerpoint/2010/main" val="1903340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5859" y="3734311"/>
            <a:ext cx="7766936" cy="1096899"/>
          </a:xfrm>
        </p:spPr>
        <p:txBody>
          <a:bodyPr>
            <a:normAutofit/>
          </a:bodyPr>
          <a:lstStyle/>
          <a:p>
            <a:r>
              <a:rPr lang="es-MX" sz="2800" dirty="0"/>
              <a:t>Salud de las mamas</a:t>
            </a:r>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47302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s-MX"/>
              <a:t>¿Qué es el cáncer de mama?</a:t>
            </a:r>
          </a:p>
        </p:txBody>
      </p:sp>
      <p:sp>
        <p:nvSpPr>
          <p:cNvPr id="3" name="Content Placeholder 2"/>
          <p:cNvSpPr>
            <a:spLocks noGrp="1"/>
          </p:cNvSpPr>
          <p:nvPr>
            <p:ph idx="1"/>
          </p:nvPr>
        </p:nvSpPr>
        <p:spPr>
          <a:xfrm>
            <a:off x="337091" y="938463"/>
            <a:ext cx="7637534" cy="5273485"/>
          </a:xfrm>
        </p:spPr>
        <p:txBody>
          <a:bodyPr>
            <a:noAutofit/>
          </a:bodyPr>
          <a:lstStyle/>
          <a:p>
            <a:pPr>
              <a:lnSpc>
                <a:spcPct val="150000"/>
              </a:lnSpc>
              <a:buFont typeface="Wingdings" panose="05000000000000000000" pitchFamily="2" charset="2"/>
              <a:buChar char="§"/>
            </a:pPr>
            <a:r>
              <a:rPr lang="es-MX" sz="2800" b="1" dirty="0">
                <a:latin typeface="Corbel" panose="020B0503020204020204" pitchFamily="34" charset="0"/>
              </a:rPr>
              <a:t>El cáncer de mama comienza cuando las células en ella crecen sin control. </a:t>
            </a:r>
          </a:p>
          <a:p>
            <a:pPr>
              <a:lnSpc>
                <a:spcPct val="150000"/>
              </a:lnSpc>
              <a:buFont typeface="Wingdings" panose="05000000000000000000" pitchFamily="2" charset="2"/>
              <a:buChar char="§"/>
            </a:pPr>
            <a:r>
              <a:rPr lang="es-MX" sz="2800" b="1" dirty="0">
                <a:latin typeface="Corbel" panose="020B0503020204020204" pitchFamily="34" charset="0"/>
              </a:rPr>
              <a:t>Estas células a menudo pueden observarse en una mamografía o sentirse como un bulto o nódulo. </a:t>
            </a:r>
          </a:p>
          <a:p>
            <a:pPr>
              <a:lnSpc>
                <a:spcPct val="150000"/>
              </a:lnSpc>
              <a:buFont typeface="Wingdings" panose="05000000000000000000" pitchFamily="2" charset="2"/>
              <a:buChar char="§"/>
            </a:pPr>
            <a:r>
              <a:rPr lang="es-MX" sz="2800" b="1" dirty="0">
                <a:latin typeface="Corbel" panose="020B0503020204020204" pitchFamily="34" charset="0"/>
              </a:rPr>
              <a:t>Un tumor es un crecimiento anormal de células en el cuerpo.</a:t>
            </a:r>
          </a:p>
          <a:p>
            <a:pPr marL="0" indent="0">
              <a:buNone/>
            </a:pPr>
            <a:endParaRPr lang="es-MX" sz="2800" b="1" dirty="0">
              <a:latin typeface="Corbel" panose="020B0503020204020204" pitchFamily="34" charset="0"/>
            </a:endParaRPr>
          </a:p>
          <a:p>
            <a:pPr marL="0" indent="0">
              <a:buNone/>
            </a:pPr>
            <a:endParaRPr lang="es-MX" sz="2800" dirty="0">
              <a:latin typeface="Corbel" panose="020B0503020204020204" pitchFamily="34" charset="0"/>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t>17</a:t>
            </a:fld>
            <a:endParaRPr lang="es-MX" dirty="0"/>
          </a:p>
        </p:txBody>
      </p:sp>
      <p:pic>
        <p:nvPicPr>
          <p:cNvPr id="7" name="Picture 6"/>
          <p:cNvPicPr>
            <a:picLocks noChangeAspect="1"/>
          </p:cNvPicPr>
          <p:nvPr/>
        </p:nvPicPr>
        <p:blipFill>
          <a:blip r:embed="rId3"/>
          <a:stretch>
            <a:fillRect/>
          </a:stretch>
        </p:blipFill>
        <p:spPr>
          <a:xfrm>
            <a:off x="7778681" y="1610315"/>
            <a:ext cx="4166173" cy="27788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6976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6" y="164004"/>
            <a:ext cx="8596668" cy="989144"/>
          </a:xfrm>
        </p:spPr>
        <p:txBody>
          <a:bodyPr>
            <a:normAutofit/>
          </a:bodyPr>
          <a:lstStyle/>
          <a:p>
            <a:r>
              <a:rPr lang="es-MX" b="1" dirty="0"/>
              <a:t>Términos clave y anatomía de la mama</a:t>
            </a:r>
          </a:p>
        </p:txBody>
      </p:sp>
      <p:sp>
        <p:nvSpPr>
          <p:cNvPr id="3" name="Rectangle 2"/>
          <p:cNvSpPr/>
          <p:nvPr/>
        </p:nvSpPr>
        <p:spPr>
          <a:xfrm>
            <a:off x="331177" y="785955"/>
            <a:ext cx="10758581" cy="954107"/>
          </a:xfrm>
          <a:prstGeom prst="rect">
            <a:avLst/>
          </a:prstGeom>
        </p:spPr>
        <p:txBody>
          <a:bodyPr wrap="square">
            <a:spAutoFit/>
          </a:bodyPr>
          <a:lstStyle/>
          <a:p>
            <a:r>
              <a:rPr lang="es-MX" sz="2800" b="1" dirty="0">
                <a:latin typeface="Corbel" panose="020B0503020204020204" pitchFamily="34" charset="0"/>
              </a:rPr>
              <a:t>Si no está segura de lo que significa una palabra, ¡por favor, asegúrese de preguntar!  </a:t>
            </a:r>
          </a:p>
        </p:txBody>
      </p:sp>
      <p:sp>
        <p:nvSpPr>
          <p:cNvPr id="15" name="Rectangle 14"/>
          <p:cNvSpPr/>
          <p:nvPr/>
        </p:nvSpPr>
        <p:spPr>
          <a:xfrm>
            <a:off x="2746169" y="6446899"/>
            <a:ext cx="4781491" cy="276999"/>
          </a:xfrm>
          <a:prstGeom prst="rect">
            <a:avLst/>
          </a:prstGeom>
        </p:spPr>
        <p:txBody>
          <a:bodyPr wrap="square">
            <a:spAutoFit/>
          </a:bodyPr>
          <a:lstStyle/>
          <a:p>
            <a:r>
              <a:rPr lang="es-MX" sz="1200" dirty="0">
                <a:latin typeface="Corbel" panose="020B0503020204020204" pitchFamily="34" charset="0"/>
              </a:rPr>
              <a:t>Fuente de la imagen: http://Patient.info/diagram/breast-diagram</a:t>
            </a:r>
          </a:p>
        </p:txBody>
      </p:sp>
      <p:pic>
        <p:nvPicPr>
          <p:cNvPr id="4" name="Picture 3"/>
          <p:cNvPicPr>
            <a:picLocks noChangeAspect="1"/>
          </p:cNvPicPr>
          <p:nvPr/>
        </p:nvPicPr>
        <p:blipFill>
          <a:blip r:embed="rId3"/>
          <a:stretch>
            <a:fillRect/>
          </a:stretch>
        </p:blipFill>
        <p:spPr>
          <a:xfrm>
            <a:off x="553440" y="1719278"/>
            <a:ext cx="3936503" cy="4639018"/>
          </a:xfrm>
          <a:prstGeom prst="rect">
            <a:avLst/>
          </a:prstGeom>
          <a:ln w="28575">
            <a:solidFill>
              <a:schemeClr val="accent1"/>
            </a:solidFill>
          </a:ln>
          <a:effectLst>
            <a:outerShdw blurRad="63500" sx="102000" sy="102000" algn="ctr" rotWithShape="0">
              <a:prstClr val="black">
                <a:alpha val="40000"/>
              </a:prstClr>
            </a:outerShdw>
          </a:effectLst>
        </p:spPr>
      </p:pic>
      <p:sp>
        <p:nvSpPr>
          <p:cNvPr id="5" name="Slide Number Placeholder 4"/>
          <p:cNvSpPr>
            <a:spLocks noGrp="1"/>
          </p:cNvSpPr>
          <p:nvPr>
            <p:ph type="sldNum" sz="quarter" idx="12"/>
          </p:nvPr>
        </p:nvSpPr>
        <p:spPr/>
        <p:txBody>
          <a:bodyPr/>
          <a:lstStyle/>
          <a:p>
            <a:fld id="{519954A3-9DFD-4C44-94BA-B95130A3BA1C}" type="slidenum">
              <a:rPr lang="en-US" smtClean="0"/>
              <a:t>18</a:t>
            </a:fld>
            <a:endParaRPr lang="es-MX" dirty="0"/>
          </a:p>
        </p:txBody>
      </p:sp>
      <p:pic>
        <p:nvPicPr>
          <p:cNvPr id="7" name="Picture 6"/>
          <p:cNvPicPr>
            <a:picLocks noChangeAspect="1"/>
          </p:cNvPicPr>
          <p:nvPr/>
        </p:nvPicPr>
        <p:blipFill>
          <a:blip r:embed="rId4"/>
          <a:stretch>
            <a:fillRect/>
          </a:stretch>
        </p:blipFill>
        <p:spPr>
          <a:xfrm>
            <a:off x="4878246" y="1971646"/>
            <a:ext cx="7168414" cy="3366038"/>
          </a:xfrm>
          <a:prstGeom prst="rect">
            <a:avLst/>
          </a:prstGeom>
          <a:ln w="38100">
            <a:solidFill>
              <a:schemeClr val="accent1"/>
            </a:solidFill>
          </a:ln>
        </p:spPr>
      </p:pic>
      <p:sp>
        <p:nvSpPr>
          <p:cNvPr id="9" name="Rectangle 8"/>
          <p:cNvSpPr/>
          <p:nvPr/>
        </p:nvSpPr>
        <p:spPr>
          <a:xfrm>
            <a:off x="4878246" y="5479910"/>
            <a:ext cx="6132354" cy="276999"/>
          </a:xfrm>
          <a:prstGeom prst="rect">
            <a:avLst/>
          </a:prstGeom>
        </p:spPr>
        <p:txBody>
          <a:bodyPr wrap="square">
            <a:spAutoFit/>
          </a:bodyPr>
          <a:lstStyle/>
          <a:p>
            <a:r>
              <a:rPr lang="es-MX" sz="1200" dirty="0">
                <a:latin typeface="Corbel" panose="020B0503020204020204" pitchFamily="34" charset="0"/>
              </a:rPr>
              <a:t>Fuente de la imagen: National Cancer Institute (Instituto Nacional del Cáncer)</a:t>
            </a:r>
          </a:p>
        </p:txBody>
      </p:sp>
      <p:sp>
        <p:nvSpPr>
          <p:cNvPr id="10" name="TextBox 9"/>
          <p:cNvSpPr txBox="1"/>
          <p:nvPr/>
        </p:nvSpPr>
        <p:spPr>
          <a:xfrm>
            <a:off x="5214735" y="4542817"/>
            <a:ext cx="1925367" cy="646331"/>
          </a:xfrm>
          <a:prstGeom prst="rect">
            <a:avLst/>
          </a:prstGeom>
          <a:solidFill>
            <a:schemeClr val="bg1">
              <a:lumMod val="85000"/>
            </a:schemeClr>
          </a:solidFill>
        </p:spPr>
        <p:txBody>
          <a:bodyPr wrap="square" rtlCol="0">
            <a:spAutoFit/>
          </a:bodyPr>
          <a:lstStyle/>
          <a:p>
            <a:r>
              <a:rPr lang="es-MX" dirty="0" err="1">
                <a:latin typeface="Corbel" panose="020B0503020204020204" pitchFamily="34" charset="0"/>
              </a:rPr>
              <a:t>Mamograma</a:t>
            </a:r>
            <a:r>
              <a:rPr lang="es-MX" dirty="0">
                <a:latin typeface="Corbel" panose="020B0503020204020204" pitchFamily="34" charset="0"/>
              </a:rPr>
              <a:t> normal0 </a:t>
            </a:r>
            <a:endParaRPr lang="en-GB" dirty="0"/>
          </a:p>
        </p:txBody>
      </p:sp>
      <p:sp>
        <p:nvSpPr>
          <p:cNvPr id="12" name="TextBox 11"/>
          <p:cNvSpPr txBox="1"/>
          <p:nvPr/>
        </p:nvSpPr>
        <p:spPr>
          <a:xfrm>
            <a:off x="7527660" y="4542816"/>
            <a:ext cx="1925367" cy="646331"/>
          </a:xfrm>
          <a:prstGeom prst="rect">
            <a:avLst/>
          </a:prstGeom>
          <a:solidFill>
            <a:schemeClr val="bg1">
              <a:lumMod val="85000"/>
            </a:schemeClr>
          </a:solidFill>
        </p:spPr>
        <p:txBody>
          <a:bodyPr wrap="square" rtlCol="0">
            <a:spAutoFit/>
          </a:bodyPr>
          <a:lstStyle/>
          <a:p>
            <a:r>
              <a:rPr lang="es-ES" dirty="0">
                <a:latin typeface="Corbel" panose="020B0503020204020204" pitchFamily="34" charset="0"/>
              </a:rPr>
              <a:t>Quiste benigno (no es cáncer)</a:t>
            </a:r>
            <a:endParaRPr lang="en-GB" dirty="0"/>
          </a:p>
        </p:txBody>
      </p:sp>
      <p:sp>
        <p:nvSpPr>
          <p:cNvPr id="14" name="TextBox 13"/>
          <p:cNvSpPr txBox="1"/>
          <p:nvPr/>
        </p:nvSpPr>
        <p:spPr>
          <a:xfrm>
            <a:off x="9919680" y="4542817"/>
            <a:ext cx="1925367" cy="369332"/>
          </a:xfrm>
          <a:prstGeom prst="rect">
            <a:avLst/>
          </a:prstGeom>
          <a:solidFill>
            <a:schemeClr val="bg1">
              <a:lumMod val="85000"/>
            </a:schemeClr>
          </a:solidFill>
        </p:spPr>
        <p:txBody>
          <a:bodyPr wrap="square" rtlCol="0">
            <a:spAutoFit/>
          </a:bodyPr>
          <a:lstStyle/>
          <a:p>
            <a:r>
              <a:rPr lang="es-MX" dirty="0">
                <a:latin typeface="Corbel" panose="020B0503020204020204" pitchFamily="34" charset="0"/>
              </a:rPr>
              <a:t>Cáncer</a:t>
            </a:r>
            <a:endParaRPr lang="en-GB" dirty="0"/>
          </a:p>
        </p:txBody>
      </p:sp>
      <p:sp>
        <p:nvSpPr>
          <p:cNvPr id="13" name="TextBox 12"/>
          <p:cNvSpPr txBox="1"/>
          <p:nvPr/>
        </p:nvSpPr>
        <p:spPr>
          <a:xfrm>
            <a:off x="1245140" y="6050519"/>
            <a:ext cx="3132307" cy="307777"/>
          </a:xfrm>
          <a:prstGeom prst="rect">
            <a:avLst/>
          </a:prstGeom>
          <a:solidFill>
            <a:schemeClr val="bg1"/>
          </a:solidFill>
        </p:spPr>
        <p:txBody>
          <a:bodyPr wrap="square" rtlCol="0">
            <a:spAutoFit/>
          </a:bodyPr>
          <a:lstStyle/>
          <a:p>
            <a:r>
              <a:rPr lang="es-MX" sz="1400" b="1" dirty="0"/>
              <a:t>CORTE TRANSVERSAL DE LA MAMA</a:t>
            </a:r>
            <a:endParaRPr lang="en-GB" sz="1400" b="1" dirty="0"/>
          </a:p>
        </p:txBody>
      </p:sp>
      <p:sp>
        <p:nvSpPr>
          <p:cNvPr id="16" name="TextBox 15"/>
          <p:cNvSpPr txBox="1"/>
          <p:nvPr/>
        </p:nvSpPr>
        <p:spPr>
          <a:xfrm>
            <a:off x="1529625" y="2234484"/>
            <a:ext cx="560433" cy="253916"/>
          </a:xfrm>
          <a:prstGeom prst="rect">
            <a:avLst/>
          </a:prstGeom>
          <a:solidFill>
            <a:schemeClr val="bg1"/>
          </a:solidFill>
        </p:spPr>
        <p:txBody>
          <a:bodyPr wrap="square" rtlCol="0">
            <a:spAutoFit/>
          </a:bodyPr>
          <a:lstStyle/>
          <a:p>
            <a:r>
              <a:rPr lang="es-MX" sz="1050" dirty="0"/>
              <a:t>grasa</a:t>
            </a:r>
            <a:endParaRPr lang="en-GB" sz="1050" dirty="0"/>
          </a:p>
        </p:txBody>
      </p:sp>
      <p:sp>
        <p:nvSpPr>
          <p:cNvPr id="17" name="TextBox 16"/>
          <p:cNvSpPr txBox="1"/>
          <p:nvPr/>
        </p:nvSpPr>
        <p:spPr>
          <a:xfrm>
            <a:off x="1074456" y="2810110"/>
            <a:ext cx="613667" cy="253916"/>
          </a:xfrm>
          <a:prstGeom prst="rect">
            <a:avLst/>
          </a:prstGeom>
          <a:solidFill>
            <a:schemeClr val="bg1"/>
          </a:solidFill>
        </p:spPr>
        <p:txBody>
          <a:bodyPr wrap="square" rtlCol="0">
            <a:spAutoFit/>
          </a:bodyPr>
          <a:lstStyle/>
          <a:p>
            <a:r>
              <a:rPr lang="es-MX" sz="1050" dirty="0"/>
              <a:t>lóbulos</a:t>
            </a:r>
            <a:endParaRPr lang="en-GB" sz="1050" dirty="0"/>
          </a:p>
        </p:txBody>
      </p:sp>
      <p:sp>
        <p:nvSpPr>
          <p:cNvPr id="18" name="TextBox 17"/>
          <p:cNvSpPr txBox="1"/>
          <p:nvPr/>
        </p:nvSpPr>
        <p:spPr>
          <a:xfrm>
            <a:off x="706400" y="3582973"/>
            <a:ext cx="573909" cy="253916"/>
          </a:xfrm>
          <a:prstGeom prst="rect">
            <a:avLst/>
          </a:prstGeom>
          <a:solidFill>
            <a:schemeClr val="bg1"/>
          </a:solidFill>
        </p:spPr>
        <p:txBody>
          <a:bodyPr wrap="square" rtlCol="0">
            <a:spAutoFit/>
          </a:bodyPr>
          <a:lstStyle/>
          <a:p>
            <a:r>
              <a:rPr lang="es-MX" sz="1050" dirty="0"/>
              <a:t>pezón</a:t>
            </a:r>
            <a:endParaRPr lang="en-GB" sz="1050" dirty="0"/>
          </a:p>
        </p:txBody>
      </p:sp>
      <p:sp>
        <p:nvSpPr>
          <p:cNvPr id="19" name="TextBox 18"/>
          <p:cNvSpPr txBox="1"/>
          <p:nvPr/>
        </p:nvSpPr>
        <p:spPr>
          <a:xfrm>
            <a:off x="888524" y="4823623"/>
            <a:ext cx="573909" cy="253916"/>
          </a:xfrm>
          <a:prstGeom prst="rect">
            <a:avLst/>
          </a:prstGeom>
          <a:solidFill>
            <a:schemeClr val="bg1"/>
          </a:solidFill>
        </p:spPr>
        <p:txBody>
          <a:bodyPr wrap="square" rtlCol="0">
            <a:spAutoFit/>
          </a:bodyPr>
          <a:lstStyle/>
          <a:p>
            <a:r>
              <a:rPr lang="es-MX" sz="1050" dirty="0"/>
              <a:t>areola</a:t>
            </a:r>
            <a:endParaRPr lang="en-GB" sz="1050" dirty="0"/>
          </a:p>
        </p:txBody>
      </p:sp>
      <p:sp>
        <p:nvSpPr>
          <p:cNvPr id="20" name="TextBox 19"/>
          <p:cNvSpPr txBox="1"/>
          <p:nvPr/>
        </p:nvSpPr>
        <p:spPr>
          <a:xfrm>
            <a:off x="1529626" y="5756909"/>
            <a:ext cx="784902" cy="253916"/>
          </a:xfrm>
          <a:prstGeom prst="rect">
            <a:avLst/>
          </a:prstGeom>
          <a:solidFill>
            <a:schemeClr val="bg1"/>
          </a:solidFill>
        </p:spPr>
        <p:txBody>
          <a:bodyPr wrap="square" rtlCol="0">
            <a:spAutoFit/>
          </a:bodyPr>
          <a:lstStyle/>
          <a:p>
            <a:r>
              <a:rPr lang="es-MX" sz="1050" dirty="0"/>
              <a:t>músculo</a:t>
            </a:r>
            <a:endParaRPr lang="en-GB" sz="1050" dirty="0"/>
          </a:p>
        </p:txBody>
      </p:sp>
      <p:sp>
        <p:nvSpPr>
          <p:cNvPr id="21" name="TextBox 20"/>
          <p:cNvSpPr txBox="1"/>
          <p:nvPr/>
        </p:nvSpPr>
        <p:spPr>
          <a:xfrm>
            <a:off x="1305708" y="5088648"/>
            <a:ext cx="866906" cy="253916"/>
          </a:xfrm>
          <a:prstGeom prst="rect">
            <a:avLst/>
          </a:prstGeom>
          <a:solidFill>
            <a:schemeClr val="bg1"/>
          </a:solidFill>
        </p:spPr>
        <p:txBody>
          <a:bodyPr wrap="square" rtlCol="0">
            <a:spAutoFit/>
          </a:bodyPr>
          <a:lstStyle/>
          <a:p>
            <a:r>
              <a:rPr lang="es-MX" sz="1050" dirty="0"/>
              <a:t>conductos</a:t>
            </a:r>
            <a:endParaRPr lang="en-GB" sz="1050" dirty="0"/>
          </a:p>
        </p:txBody>
      </p:sp>
    </p:spTree>
    <p:extLst>
      <p:ext uri="{BB962C8B-B14F-4D97-AF65-F5344CB8AC3E}">
        <p14:creationId xmlns:p14="http://schemas.microsoft.com/office/powerpoint/2010/main" val="304805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177" y="132808"/>
            <a:ext cx="8596668" cy="989144"/>
          </a:xfrm>
        </p:spPr>
        <p:txBody>
          <a:bodyPr>
            <a:normAutofit/>
          </a:bodyPr>
          <a:lstStyle/>
          <a:p>
            <a:r>
              <a:rPr lang="es-MX" b="1" dirty="0"/>
              <a:t>Signos de cáncer de mama</a:t>
            </a:r>
          </a:p>
        </p:txBody>
      </p:sp>
      <p:sp>
        <p:nvSpPr>
          <p:cNvPr id="3" name="Rectangle 2"/>
          <p:cNvSpPr/>
          <p:nvPr/>
        </p:nvSpPr>
        <p:spPr>
          <a:xfrm>
            <a:off x="372901" y="1018974"/>
            <a:ext cx="4050679" cy="4401205"/>
          </a:xfrm>
          <a:prstGeom prst="rect">
            <a:avLst/>
          </a:prstGeom>
        </p:spPr>
        <p:txBody>
          <a:bodyPr wrap="square">
            <a:spAutoFit/>
          </a:bodyPr>
          <a:lstStyle/>
          <a:p>
            <a:r>
              <a:rPr lang="es-MX" sz="2800" b="1" dirty="0">
                <a:latin typeface="Corbel" panose="020B0503020204020204" pitchFamily="34" charset="0"/>
              </a:rPr>
              <a:t>Los signos del cáncer de mama no son los mismos en todas las mujeres. </a:t>
            </a:r>
          </a:p>
          <a:p>
            <a:endParaRPr lang="es-MX" sz="2800" b="1" dirty="0">
              <a:latin typeface="Corbel" panose="020B0503020204020204" pitchFamily="34" charset="0"/>
            </a:endParaRPr>
          </a:p>
          <a:p>
            <a:r>
              <a:rPr lang="es-MX" sz="2800" dirty="0">
                <a:latin typeface="Corbel" panose="020B0503020204020204" pitchFamily="34" charset="0"/>
              </a:rPr>
              <a:t>Es muy importante que sepa cómo se ven y se sienten sus mamas normalmente. </a:t>
            </a:r>
          </a:p>
          <a:p>
            <a:endParaRPr lang="es-MX" sz="2800" dirty="0">
              <a:latin typeface="Corbel" panose="020B0503020204020204" pitchFamily="34" charset="0"/>
            </a:endParaRPr>
          </a:p>
          <a:p>
            <a:r>
              <a:rPr lang="es-MX" sz="2800" dirty="0">
                <a:latin typeface="Corbel" panose="020B0503020204020204" pitchFamily="34" charset="0"/>
              </a:rPr>
              <a:t>Si observa algún cambio, ¡consulte a su Médico! </a:t>
            </a:r>
          </a:p>
        </p:txBody>
      </p:sp>
      <p:sp>
        <p:nvSpPr>
          <p:cNvPr id="31" name="Slide Number Placeholder 4"/>
          <p:cNvSpPr>
            <a:spLocks noGrp="1"/>
          </p:cNvSpPr>
          <p:nvPr>
            <p:ph type="sldNum" sz="quarter" idx="12"/>
          </p:nvPr>
        </p:nvSpPr>
        <p:spPr>
          <a:xfrm>
            <a:off x="8590663" y="6041362"/>
            <a:ext cx="683339" cy="365125"/>
          </a:xfrm>
        </p:spPr>
        <p:txBody>
          <a:bodyPr/>
          <a:lstStyle/>
          <a:p>
            <a:fld id="{519954A3-9DFD-4C44-94BA-B95130A3BA1C}" type="slidenum">
              <a:rPr lang="en-US" smtClean="0"/>
              <a:t>19</a:t>
            </a:fld>
            <a:endParaRPr lang="es-MX" dirty="0"/>
          </a:p>
        </p:txBody>
      </p:sp>
      <p:grpSp>
        <p:nvGrpSpPr>
          <p:cNvPr id="78" name="Group 77"/>
          <p:cNvGrpSpPr/>
          <p:nvPr/>
        </p:nvGrpSpPr>
        <p:grpSpPr>
          <a:xfrm>
            <a:off x="4631075" y="1178437"/>
            <a:ext cx="3606464" cy="2549918"/>
            <a:chOff x="7395694" y="160052"/>
            <a:chExt cx="2304288" cy="1645920"/>
          </a:xfrm>
        </p:grpSpPr>
        <p:pic>
          <p:nvPicPr>
            <p:cNvPr id="88" name="Picture 87"/>
            <p:cNvPicPr>
              <a:picLocks noChangeAspect="1"/>
            </p:cNvPicPr>
            <p:nvPr/>
          </p:nvPicPr>
          <p:blipFill>
            <a:blip r:embed="rId3"/>
            <a:stretch>
              <a:fillRect/>
            </a:stretch>
          </p:blipFill>
          <p:spPr>
            <a:xfrm>
              <a:off x="7395694" y="160052"/>
              <a:ext cx="2304288" cy="1645920"/>
            </a:xfrm>
            <a:prstGeom prst="rect">
              <a:avLst/>
            </a:prstGeom>
            <a:ln w="38100">
              <a:solidFill>
                <a:srgbClr val="92D050"/>
              </a:solidFill>
            </a:ln>
          </p:spPr>
        </p:pic>
        <p:sp>
          <p:nvSpPr>
            <p:cNvPr id="89" name="Rectangle 88"/>
            <p:cNvSpPr/>
            <p:nvPr/>
          </p:nvSpPr>
          <p:spPr>
            <a:xfrm>
              <a:off x="7419693" y="166567"/>
              <a:ext cx="2190300" cy="563975"/>
            </a:xfrm>
            <a:prstGeom prst="rect">
              <a:avLst/>
            </a:prstGeom>
            <a:solidFill>
              <a:schemeClr val="bg1"/>
            </a:solidFill>
          </p:spPr>
          <p:txBody>
            <a:bodyPr wrap="square">
              <a:spAutoFit/>
            </a:bodyPr>
            <a:lstStyle/>
            <a:p>
              <a:pPr algn="ctr">
                <a:lnSpc>
                  <a:spcPct val="115000"/>
                </a:lnSpc>
              </a:pPr>
              <a:r>
                <a:rPr lang="es-MX" b="1" dirty="0">
                  <a:latin typeface="Calibri" panose="020F0502020204030204" pitchFamily="34" charset="0"/>
                </a:rPr>
                <a:t>Irritación de la piel o hoyuelos en la piel de la mama</a:t>
              </a:r>
              <a:endParaRPr lang="es-MX"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9" name="Group 78"/>
          <p:cNvGrpSpPr/>
          <p:nvPr/>
        </p:nvGrpSpPr>
        <p:grpSpPr>
          <a:xfrm>
            <a:off x="8325615" y="1177207"/>
            <a:ext cx="3606465" cy="2549918"/>
            <a:chOff x="9756257" y="159258"/>
            <a:chExt cx="2304289" cy="1645920"/>
          </a:xfrm>
        </p:grpSpPr>
        <p:pic>
          <p:nvPicPr>
            <p:cNvPr id="86" name="Picture 85"/>
            <p:cNvPicPr>
              <a:picLocks noChangeAspect="1"/>
            </p:cNvPicPr>
            <p:nvPr/>
          </p:nvPicPr>
          <p:blipFill>
            <a:blip r:embed="rId4"/>
            <a:stretch>
              <a:fillRect/>
            </a:stretch>
          </p:blipFill>
          <p:spPr>
            <a:xfrm>
              <a:off x="9756257" y="159258"/>
              <a:ext cx="2304289" cy="1645920"/>
            </a:xfrm>
            <a:prstGeom prst="rect">
              <a:avLst/>
            </a:prstGeom>
            <a:ln w="38100">
              <a:solidFill>
                <a:srgbClr val="92D050"/>
              </a:solidFill>
            </a:ln>
          </p:spPr>
        </p:pic>
        <p:sp>
          <p:nvSpPr>
            <p:cNvPr id="87" name="Rectangle 86"/>
            <p:cNvSpPr/>
            <p:nvPr/>
          </p:nvSpPr>
          <p:spPr>
            <a:xfrm>
              <a:off x="9813251" y="182816"/>
              <a:ext cx="2190300" cy="552406"/>
            </a:xfrm>
            <a:prstGeom prst="rect">
              <a:avLst/>
            </a:prstGeom>
            <a:solidFill>
              <a:schemeClr val="bg1"/>
            </a:solidFill>
          </p:spPr>
          <p:txBody>
            <a:bodyPr wrap="square">
              <a:spAutoFit/>
            </a:bodyPr>
            <a:lstStyle/>
            <a:p>
              <a:pPr algn="ctr">
                <a:lnSpc>
                  <a:spcPct val="115000"/>
                </a:lnSpc>
              </a:pPr>
              <a:r>
                <a:rPr lang="es-MX" b="1" dirty="0">
                  <a:latin typeface="Calibri" panose="020F0502020204030204" pitchFamily="34" charset="0"/>
                </a:rPr>
                <a:t>Enrojecimiento, oscurecimiento o calor en la mama </a:t>
              </a:r>
            </a:p>
            <a:p>
              <a:pPr algn="ctr">
                <a:lnSpc>
                  <a:spcPct val="115000"/>
                </a:lnSpc>
              </a:pPr>
              <a:endParaRPr lang="es-MX" sz="4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0" name="Group 79"/>
          <p:cNvGrpSpPr/>
          <p:nvPr/>
        </p:nvGrpSpPr>
        <p:grpSpPr>
          <a:xfrm>
            <a:off x="8327785" y="3782380"/>
            <a:ext cx="3606464" cy="2621419"/>
            <a:chOff x="9757645" y="1863847"/>
            <a:chExt cx="2304288" cy="1645920"/>
          </a:xfrm>
        </p:grpSpPr>
        <p:pic>
          <p:nvPicPr>
            <p:cNvPr id="84" name="Picture 83"/>
            <p:cNvPicPr>
              <a:picLocks noChangeAspect="1"/>
            </p:cNvPicPr>
            <p:nvPr/>
          </p:nvPicPr>
          <p:blipFill>
            <a:blip r:embed="rId5"/>
            <a:stretch>
              <a:fillRect/>
            </a:stretch>
          </p:blipFill>
          <p:spPr>
            <a:xfrm>
              <a:off x="9757645" y="1863847"/>
              <a:ext cx="2304288" cy="1645920"/>
            </a:xfrm>
            <a:prstGeom prst="rect">
              <a:avLst/>
            </a:prstGeom>
            <a:ln w="38100">
              <a:solidFill>
                <a:srgbClr val="92D050"/>
              </a:solidFill>
            </a:ln>
          </p:spPr>
        </p:pic>
        <p:sp>
          <p:nvSpPr>
            <p:cNvPr id="85" name="Rectangle 84"/>
            <p:cNvSpPr/>
            <p:nvPr/>
          </p:nvSpPr>
          <p:spPr>
            <a:xfrm>
              <a:off x="9834798" y="1872831"/>
              <a:ext cx="2190300" cy="550928"/>
            </a:xfrm>
            <a:prstGeom prst="rect">
              <a:avLst/>
            </a:prstGeom>
            <a:solidFill>
              <a:schemeClr val="bg1"/>
            </a:solidFill>
          </p:spPr>
          <p:txBody>
            <a:bodyPr wrap="square">
              <a:spAutoFit/>
            </a:bodyPr>
            <a:lstStyle/>
            <a:p>
              <a:pPr algn="ctr">
                <a:lnSpc>
                  <a:spcPct val="115000"/>
                </a:lnSpc>
              </a:pPr>
              <a:r>
                <a:rPr lang="es-MX" b="1" dirty="0">
                  <a:latin typeface="Calibri" panose="020F0502020204030204" pitchFamily="34" charset="0"/>
                </a:rPr>
                <a:t>Retracción del pezón o mama (hundido/a)</a:t>
              </a:r>
            </a:p>
            <a:p>
              <a:pPr algn="ct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1" name="Group 80"/>
          <p:cNvGrpSpPr/>
          <p:nvPr/>
        </p:nvGrpSpPr>
        <p:grpSpPr>
          <a:xfrm>
            <a:off x="4629512" y="3794724"/>
            <a:ext cx="3608028" cy="2611763"/>
            <a:chOff x="7394696" y="1848812"/>
            <a:chExt cx="2360175" cy="1685840"/>
          </a:xfrm>
        </p:grpSpPr>
        <p:pic>
          <p:nvPicPr>
            <p:cNvPr id="82" name="Picture 81"/>
            <p:cNvPicPr>
              <a:picLocks noChangeAspect="1"/>
            </p:cNvPicPr>
            <p:nvPr/>
          </p:nvPicPr>
          <p:blipFill>
            <a:blip r:embed="rId6"/>
            <a:stretch>
              <a:fillRect/>
            </a:stretch>
          </p:blipFill>
          <p:spPr>
            <a:xfrm>
              <a:off x="7394696" y="1848812"/>
              <a:ext cx="2360175" cy="1685840"/>
            </a:xfrm>
            <a:prstGeom prst="rect">
              <a:avLst/>
            </a:prstGeom>
            <a:ln w="38100">
              <a:solidFill>
                <a:schemeClr val="accent1"/>
              </a:solidFill>
            </a:ln>
          </p:spPr>
        </p:pic>
        <p:sp>
          <p:nvSpPr>
            <p:cNvPr id="83" name="Rectangle 82"/>
            <p:cNvSpPr/>
            <p:nvPr/>
          </p:nvSpPr>
          <p:spPr>
            <a:xfrm>
              <a:off x="7395718" y="1893686"/>
              <a:ext cx="2267021" cy="513835"/>
            </a:xfrm>
            <a:prstGeom prst="rect">
              <a:avLst/>
            </a:prstGeom>
            <a:solidFill>
              <a:schemeClr val="bg1"/>
            </a:solidFill>
          </p:spPr>
          <p:txBody>
            <a:bodyPr wrap="square">
              <a:spAutoFit/>
            </a:bodyPr>
            <a:lstStyle/>
            <a:p>
              <a:pPr algn="ctr">
                <a:lnSpc>
                  <a:spcPct val="115000"/>
                </a:lnSpc>
              </a:pPr>
              <a:r>
                <a:rPr lang="es-MX" b="1" dirty="0">
                  <a:latin typeface="Calibri" panose="020F0502020204030204" pitchFamily="34" charset="0"/>
                </a:rPr>
                <a:t>Enrojecimiento, picazón, molestias o engrosamiento del pezón</a:t>
              </a:r>
            </a:p>
            <a:p>
              <a:pPr algn="ctr">
                <a:lnSpc>
                  <a:spcPct val="115000"/>
                </a:lnSpc>
              </a:pPr>
              <a:endParaRPr lang="es-MX" sz="400" b="1"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35456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5074" r="13100" b="1"/>
          <a:stretch/>
        </p:blipFill>
        <p:spPr>
          <a:xfrm>
            <a:off x="20" y="4235547"/>
            <a:ext cx="3393882" cy="2622453"/>
          </a:xfrm>
          <a:custGeom>
            <a:avLst/>
            <a:gdLst>
              <a:gd name="connsiteX0" fmla="*/ 212741 w 3393902"/>
              <a:gd name="connsiteY0" fmla="*/ 0 h 2622453"/>
              <a:gd name="connsiteX1" fmla="*/ 3393902 w 3393902"/>
              <a:gd name="connsiteY1" fmla="*/ 0 h 2622453"/>
              <a:gd name="connsiteX2" fmla="*/ 3002186 w 3393902"/>
              <a:gd name="connsiteY2" fmla="*/ 2622453 h 2622453"/>
              <a:gd name="connsiteX3" fmla="*/ 0 w 3393902"/>
              <a:gd name="connsiteY3" fmla="*/ 2622453 h 2622453"/>
              <a:gd name="connsiteX4" fmla="*/ 0 w 3393902"/>
              <a:gd name="connsiteY4" fmla="*/ 1430607 h 262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902" h="2622453">
                <a:moveTo>
                  <a:pt x="212741" y="0"/>
                </a:moveTo>
                <a:lnTo>
                  <a:pt x="3393902" y="0"/>
                </a:lnTo>
                <a:lnTo>
                  <a:pt x="3002186" y="2622453"/>
                </a:lnTo>
                <a:lnTo>
                  <a:pt x="0" y="2622453"/>
                </a:lnTo>
                <a:lnTo>
                  <a:pt x="0" y="1430607"/>
                </a:lnTo>
                <a:close/>
              </a:path>
            </a:pathLst>
          </a:cu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4"/>
          <a:srcRect l="11372" r="15030" b="-2"/>
          <a:stretch/>
        </p:blipFill>
        <p:spPr>
          <a:xfrm>
            <a:off x="212548" y="-1"/>
            <a:ext cx="4671437" cy="4236855"/>
          </a:xfrm>
          <a:custGeom>
            <a:avLst/>
            <a:gdLst>
              <a:gd name="connsiteX0" fmla="*/ 630049 w 4671437"/>
              <a:gd name="connsiteY0" fmla="*/ 0 h 4236855"/>
              <a:gd name="connsiteX1" fmla="*/ 4671437 w 4671437"/>
              <a:gd name="connsiteY1" fmla="*/ 0 h 4236855"/>
              <a:gd name="connsiteX2" fmla="*/ 4671437 w 4671437"/>
              <a:gd name="connsiteY2" fmla="*/ 1 h 4236855"/>
              <a:gd name="connsiteX3" fmla="*/ 3814017 w 4671437"/>
              <a:gd name="connsiteY3" fmla="*/ 1 h 4236855"/>
              <a:gd name="connsiteX4" fmla="*/ 3181159 w 4671437"/>
              <a:gd name="connsiteY4" fmla="*/ 4236855 h 4236855"/>
              <a:gd name="connsiteX5" fmla="*/ 0 w 4671437"/>
              <a:gd name="connsiteY5" fmla="*/ 4236855 h 42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1437" h="4236855">
                <a:moveTo>
                  <a:pt x="630049" y="0"/>
                </a:moveTo>
                <a:lnTo>
                  <a:pt x="4671437" y="0"/>
                </a:lnTo>
                <a:lnTo>
                  <a:pt x="4671437" y="1"/>
                </a:lnTo>
                <a:lnTo>
                  <a:pt x="3814017" y="1"/>
                </a:lnTo>
                <a:lnTo>
                  <a:pt x="3181159" y="4236855"/>
                </a:lnTo>
                <a:lnTo>
                  <a:pt x="0" y="4236855"/>
                </a:lnTo>
                <a:close/>
              </a:path>
            </a:pathLst>
          </a:cu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10" name="Isosceles Tri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59225" y="609600"/>
            <a:ext cx="5114776" cy="1320800"/>
          </a:xfrm>
        </p:spPr>
        <p:txBody>
          <a:bodyPr>
            <a:normAutofit/>
          </a:bodyPr>
          <a:lstStyle/>
          <a:p>
            <a:pPr algn="ctr"/>
            <a:r>
              <a:rPr lang="es-MX" sz="4400" b="1" dirty="0"/>
              <a:t>Bienvenidos</a:t>
            </a:r>
          </a:p>
        </p:txBody>
      </p:sp>
      <p:sp>
        <p:nvSpPr>
          <p:cNvPr id="3" name="Content Placeholder 2"/>
          <p:cNvSpPr>
            <a:spLocks noGrp="1"/>
          </p:cNvSpPr>
          <p:nvPr>
            <p:ph idx="1"/>
          </p:nvPr>
        </p:nvSpPr>
        <p:spPr>
          <a:xfrm>
            <a:off x="3916156" y="1666000"/>
            <a:ext cx="6524207" cy="3880773"/>
          </a:xfrm>
        </p:spPr>
        <p:txBody>
          <a:bodyPr>
            <a:noAutofit/>
          </a:bodyPr>
          <a:lstStyle/>
          <a:p>
            <a:pPr marL="0" indent="0">
              <a:lnSpc>
                <a:spcPct val="150000"/>
              </a:lnSpc>
              <a:buNone/>
            </a:pPr>
            <a:r>
              <a:rPr lang="es-MX" sz="2800" b="1" dirty="0">
                <a:latin typeface="Corbel" panose="020B0503020204020204" pitchFamily="34" charset="0"/>
              </a:rPr>
              <a:t>Estar aquí hoy es un paso importante para mantenerse sana, tanto para usted como para sus seres queridos. Esperamos con ansias hablar y aprender con usted.</a:t>
            </a:r>
          </a:p>
          <a:p>
            <a:pPr marL="0" indent="0">
              <a:lnSpc>
                <a:spcPct val="150000"/>
              </a:lnSpc>
              <a:buNone/>
            </a:pPr>
            <a:endParaRPr lang="es-MX" sz="2800" b="1" dirty="0">
              <a:latin typeface="Corbel" panose="020B0503020204020204" pitchFamily="34" charset="0"/>
            </a:endParaRPr>
          </a:p>
          <a:p>
            <a:pPr marL="0" indent="0">
              <a:lnSpc>
                <a:spcPct val="150000"/>
              </a:lnSpc>
              <a:buNone/>
            </a:pPr>
            <a:r>
              <a:rPr lang="es-MX" sz="2800" b="1" dirty="0">
                <a:latin typeface="Corbel" panose="020B0503020204020204" pitchFamily="34" charset="0"/>
              </a:rPr>
              <a:t>¡Empecemos!</a:t>
            </a:r>
            <a:endParaRPr lang="es-MX" sz="2800" dirty="0">
              <a:latin typeface="Corbel" panose="020B0503020204020204" pitchFamily="34" charset="0"/>
            </a:endParaRPr>
          </a:p>
        </p:txBody>
      </p:sp>
      <p:sp>
        <p:nvSpPr>
          <p:cNvPr id="4" name="Slide Number Placeholder 3"/>
          <p:cNvSpPr>
            <a:spLocks noGrp="1"/>
          </p:cNvSpPr>
          <p:nvPr>
            <p:ph type="sldNum" sz="quarter" idx="12"/>
          </p:nvPr>
        </p:nvSpPr>
        <p:spPr/>
        <p:txBody>
          <a:bodyPr>
            <a:normAutofit/>
          </a:bodyPr>
          <a:lstStyle/>
          <a:p>
            <a:fld id="{519954A3-9DFD-4C44-94BA-B95130A3BA1C}" type="slidenum">
              <a:rPr lang="en-US" smtClean="0"/>
              <a:t>2</a:t>
            </a:fld>
            <a:endParaRPr lang="es-MX" dirty="0"/>
          </a:p>
        </p:txBody>
      </p:sp>
    </p:spTree>
    <p:extLst>
      <p:ext uri="{BB962C8B-B14F-4D97-AF65-F5344CB8AC3E}">
        <p14:creationId xmlns:p14="http://schemas.microsoft.com/office/powerpoint/2010/main" val="1340892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177" y="132808"/>
            <a:ext cx="8596668" cy="989144"/>
          </a:xfrm>
        </p:spPr>
        <p:txBody>
          <a:bodyPr>
            <a:normAutofit/>
          </a:bodyPr>
          <a:lstStyle/>
          <a:p>
            <a:r>
              <a:rPr lang="es-MX" b="1" dirty="0"/>
              <a:t>Más signos de cáncer de mama</a:t>
            </a:r>
          </a:p>
        </p:txBody>
      </p:sp>
      <p:sp>
        <p:nvSpPr>
          <p:cNvPr id="6" name="Rectangle 5"/>
          <p:cNvSpPr/>
          <p:nvPr/>
        </p:nvSpPr>
        <p:spPr>
          <a:xfrm>
            <a:off x="417681" y="965429"/>
            <a:ext cx="3451606" cy="6186309"/>
          </a:xfrm>
          <a:prstGeom prst="rect">
            <a:avLst/>
          </a:prstGeom>
        </p:spPr>
        <p:txBody>
          <a:bodyPr wrap="square">
            <a:spAutoFit/>
          </a:bodyPr>
          <a:lstStyle/>
          <a:p>
            <a:r>
              <a:rPr lang="es-MX" sz="2800" b="1" dirty="0">
                <a:latin typeface="Corbel" panose="020B0503020204020204" pitchFamily="34" charset="0"/>
              </a:rPr>
              <a:t>Las probabilidades de supervivencia del cáncer de mama son muy buenas, en especial si se detecta en forma precoz.</a:t>
            </a:r>
          </a:p>
          <a:p>
            <a:endParaRPr lang="es-MX" sz="2000" b="1" dirty="0">
              <a:latin typeface="Corbel" panose="020B0503020204020204" pitchFamily="34" charset="0"/>
            </a:endParaRPr>
          </a:p>
          <a:p>
            <a:r>
              <a:rPr lang="es-MX" sz="2800" dirty="0">
                <a:latin typeface="Corbel" panose="020B0503020204020204" pitchFamily="34" charset="0"/>
              </a:rPr>
              <a:t>Una vez más, es muy importante conocer cómo se ven y se sienten sus mamas y visitar a su Médico si nota algún cambio.</a:t>
            </a:r>
          </a:p>
          <a:p>
            <a:endParaRPr lang="es-MX" sz="2000" b="1" dirty="0">
              <a:latin typeface="Corbel" panose="020B0503020204020204" pitchFamily="34" charset="0"/>
            </a:endParaRPr>
          </a:p>
          <a:p>
            <a:endParaRPr lang="es-MX" sz="2000" dirty="0">
              <a:latin typeface="Corbel" panose="020B0503020204020204" pitchFamily="34" charset="0"/>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9954A3-9DFD-4C44-94BA-B95130A3BA1C}" type="slidenum">
              <a:rPr lang="en-US" smtClean="0"/>
              <a:pPr/>
              <a:t>20</a:t>
            </a:fld>
            <a:endParaRPr lang="es-MX" dirty="0"/>
          </a:p>
        </p:txBody>
      </p:sp>
      <p:grpSp>
        <p:nvGrpSpPr>
          <p:cNvPr id="48" name="Group 47"/>
          <p:cNvGrpSpPr/>
          <p:nvPr/>
        </p:nvGrpSpPr>
        <p:grpSpPr>
          <a:xfrm>
            <a:off x="4465304" y="995670"/>
            <a:ext cx="7130487" cy="5171975"/>
            <a:chOff x="7394697" y="3452088"/>
            <a:chExt cx="4666605" cy="3328768"/>
          </a:xfrm>
        </p:grpSpPr>
        <p:grpSp>
          <p:nvGrpSpPr>
            <p:cNvPr id="49" name="Group 48"/>
            <p:cNvGrpSpPr/>
            <p:nvPr/>
          </p:nvGrpSpPr>
          <p:grpSpPr>
            <a:xfrm>
              <a:off x="9756258" y="3452088"/>
              <a:ext cx="2304289" cy="1645920"/>
              <a:chOff x="9756258" y="3452088"/>
              <a:chExt cx="2304289" cy="1645920"/>
            </a:xfrm>
          </p:grpSpPr>
          <p:pic>
            <p:nvPicPr>
              <p:cNvPr id="59" name="Picture 58"/>
              <p:cNvPicPr>
                <a:picLocks noChangeAspect="1"/>
              </p:cNvPicPr>
              <p:nvPr/>
            </p:nvPicPr>
            <p:blipFill>
              <a:blip r:embed="rId3"/>
              <a:stretch>
                <a:fillRect/>
              </a:stretch>
            </p:blipFill>
            <p:spPr>
              <a:xfrm>
                <a:off x="9756258" y="3452088"/>
                <a:ext cx="2304289" cy="1645920"/>
              </a:xfrm>
              <a:prstGeom prst="rect">
                <a:avLst/>
              </a:prstGeom>
              <a:ln w="38100">
                <a:solidFill>
                  <a:srgbClr val="92D050"/>
                </a:solidFill>
              </a:ln>
            </p:spPr>
          </p:pic>
          <p:sp>
            <p:nvSpPr>
              <p:cNvPr id="60" name="Rectangle 59"/>
              <p:cNvSpPr/>
              <p:nvPr/>
            </p:nvSpPr>
            <p:spPr>
              <a:xfrm>
                <a:off x="9813251" y="3505053"/>
                <a:ext cx="2190300" cy="523082"/>
              </a:xfrm>
              <a:prstGeom prst="rect">
                <a:avLst/>
              </a:prstGeom>
              <a:solidFill>
                <a:schemeClr val="bg1"/>
              </a:solidFill>
            </p:spPr>
            <p:txBody>
              <a:bodyPr wrap="square">
                <a:spAutoFit/>
              </a:bodyPr>
              <a:lstStyle/>
              <a:p>
                <a:pPr algn="ctr">
                  <a:lnSpc>
                    <a:spcPct val="115000"/>
                  </a:lnSpc>
                </a:pPr>
                <a:r>
                  <a:rPr lang="es-MX" b="1" dirty="0">
                    <a:latin typeface="Calibri" panose="020F0502020204030204" pitchFamily="34" charset="0"/>
                  </a:rPr>
                  <a:t>Dolor en la mama o en el pezón</a:t>
                </a:r>
              </a:p>
              <a:p>
                <a:pPr algn="ctr">
                  <a:lnSpc>
                    <a:spcPct val="115000"/>
                  </a:lnSpc>
                </a:pPr>
                <a:endParaRPr lang="es-MX"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0" name="Group 49"/>
            <p:cNvGrpSpPr/>
            <p:nvPr/>
          </p:nvGrpSpPr>
          <p:grpSpPr>
            <a:xfrm>
              <a:off x="7394697" y="5128972"/>
              <a:ext cx="2304288" cy="1645920"/>
              <a:chOff x="7394697" y="5128972"/>
              <a:chExt cx="2304288" cy="1645920"/>
            </a:xfrm>
          </p:grpSpPr>
          <p:pic>
            <p:nvPicPr>
              <p:cNvPr id="57" name="Picture 56"/>
              <p:cNvPicPr>
                <a:picLocks noChangeAspect="1"/>
              </p:cNvPicPr>
              <p:nvPr/>
            </p:nvPicPr>
            <p:blipFill>
              <a:blip r:embed="rId4"/>
              <a:stretch>
                <a:fillRect/>
              </a:stretch>
            </p:blipFill>
            <p:spPr>
              <a:xfrm>
                <a:off x="7394697" y="5128972"/>
                <a:ext cx="2304288" cy="1645920"/>
              </a:xfrm>
              <a:prstGeom prst="rect">
                <a:avLst/>
              </a:prstGeom>
              <a:ln w="38100">
                <a:solidFill>
                  <a:srgbClr val="92D050"/>
                </a:solidFill>
              </a:ln>
            </p:spPr>
          </p:pic>
          <p:sp>
            <p:nvSpPr>
              <p:cNvPr id="58" name="Rectangle 57"/>
              <p:cNvSpPr/>
              <p:nvPr/>
            </p:nvSpPr>
            <p:spPr>
              <a:xfrm>
                <a:off x="7419692" y="5158792"/>
                <a:ext cx="2226004" cy="588523"/>
              </a:xfrm>
              <a:prstGeom prst="rect">
                <a:avLst/>
              </a:prstGeom>
              <a:solidFill>
                <a:schemeClr val="bg1"/>
              </a:solidFill>
            </p:spPr>
            <p:txBody>
              <a:bodyPr wrap="square">
                <a:spAutoFit/>
              </a:bodyPr>
              <a:lstStyle/>
              <a:p>
                <a:pPr algn="ctr">
                  <a:lnSpc>
                    <a:spcPct val="115000"/>
                  </a:lnSpc>
                </a:pPr>
                <a:r>
                  <a:rPr lang="es-MX" b="1" dirty="0">
                    <a:latin typeface="Calibri" panose="020F0502020204030204" pitchFamily="34" charset="0"/>
                  </a:rPr>
                  <a:t>Inflamación de toda la mama o parte de ella </a:t>
                </a:r>
                <a:br>
                  <a:rPr lang="es-MX" b="1" dirty="0">
                    <a:latin typeface="Calibri" panose="020F0502020204030204" pitchFamily="34" charset="0"/>
                  </a:rPr>
                </a:br>
                <a:r>
                  <a:rPr lang="es-MX" b="1" dirty="0">
                    <a:latin typeface="Calibri" panose="020F0502020204030204" pitchFamily="34" charset="0"/>
                  </a:rPr>
                  <a:t>(aunque no sienta un bulto)</a:t>
                </a:r>
              </a:p>
              <a:p>
                <a:pP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p:cNvGrpSpPr/>
            <p:nvPr/>
          </p:nvGrpSpPr>
          <p:grpSpPr>
            <a:xfrm>
              <a:off x="7394697" y="3454726"/>
              <a:ext cx="2304289" cy="1645920"/>
              <a:chOff x="7394697" y="3454726"/>
              <a:chExt cx="2304289" cy="1645920"/>
            </a:xfrm>
          </p:grpSpPr>
          <p:pic>
            <p:nvPicPr>
              <p:cNvPr id="55" name="Picture 54"/>
              <p:cNvPicPr>
                <a:picLocks noChangeAspect="1"/>
              </p:cNvPicPr>
              <p:nvPr/>
            </p:nvPicPr>
            <p:blipFill>
              <a:blip r:embed="rId5"/>
              <a:stretch>
                <a:fillRect/>
              </a:stretch>
            </p:blipFill>
            <p:spPr>
              <a:xfrm>
                <a:off x="7394697" y="3454726"/>
                <a:ext cx="2304289" cy="1645920"/>
              </a:xfrm>
              <a:prstGeom prst="rect">
                <a:avLst/>
              </a:prstGeom>
              <a:ln w="38100">
                <a:solidFill>
                  <a:srgbClr val="92D050"/>
                </a:solidFill>
              </a:ln>
            </p:spPr>
          </p:pic>
          <p:sp>
            <p:nvSpPr>
              <p:cNvPr id="56" name="Rectangle 55"/>
              <p:cNvSpPr/>
              <p:nvPr/>
            </p:nvSpPr>
            <p:spPr>
              <a:xfrm>
                <a:off x="7455397" y="3482016"/>
                <a:ext cx="2190300" cy="523082"/>
              </a:xfrm>
              <a:prstGeom prst="rect">
                <a:avLst/>
              </a:prstGeom>
              <a:solidFill>
                <a:schemeClr val="bg1"/>
              </a:solidFill>
            </p:spPr>
            <p:txBody>
              <a:bodyPr wrap="square">
                <a:spAutoFit/>
              </a:bodyPr>
              <a:lstStyle/>
              <a:p>
                <a:pPr algn="ctr">
                  <a:lnSpc>
                    <a:spcPct val="115000"/>
                  </a:lnSpc>
                </a:pPr>
                <a:r>
                  <a:rPr lang="es-MX" b="1" dirty="0">
                    <a:latin typeface="Calibri" panose="020F0502020204030204" pitchFamily="34" charset="0"/>
                  </a:rPr>
                  <a:t>Un bulto en la mama o debajo de la axila</a:t>
                </a:r>
              </a:p>
              <a:p>
                <a:pP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2" name="Group 51"/>
            <p:cNvGrpSpPr/>
            <p:nvPr/>
          </p:nvGrpSpPr>
          <p:grpSpPr>
            <a:xfrm>
              <a:off x="9757013" y="5134936"/>
              <a:ext cx="2304289" cy="1645920"/>
              <a:chOff x="9757013" y="5134936"/>
              <a:chExt cx="2304289" cy="1645920"/>
            </a:xfrm>
          </p:grpSpPr>
          <p:pic>
            <p:nvPicPr>
              <p:cNvPr id="53" name="Picture 52"/>
              <p:cNvPicPr>
                <a:picLocks noChangeAspect="1"/>
              </p:cNvPicPr>
              <p:nvPr/>
            </p:nvPicPr>
            <p:blipFill>
              <a:blip r:embed="rId6"/>
              <a:stretch>
                <a:fillRect/>
              </a:stretch>
            </p:blipFill>
            <p:spPr>
              <a:xfrm>
                <a:off x="9757013" y="5134936"/>
                <a:ext cx="2304289" cy="1645920"/>
              </a:xfrm>
              <a:prstGeom prst="rect">
                <a:avLst/>
              </a:prstGeom>
              <a:ln w="38100">
                <a:solidFill>
                  <a:srgbClr val="92D050"/>
                </a:solidFill>
              </a:ln>
            </p:spPr>
          </p:pic>
          <p:sp>
            <p:nvSpPr>
              <p:cNvPr id="54" name="Rectangle 53"/>
              <p:cNvSpPr/>
              <p:nvPr/>
            </p:nvSpPr>
            <p:spPr>
              <a:xfrm>
                <a:off x="9813251" y="5170513"/>
                <a:ext cx="2190300" cy="523082"/>
              </a:xfrm>
              <a:prstGeom prst="rect">
                <a:avLst/>
              </a:prstGeom>
              <a:solidFill>
                <a:schemeClr val="bg1"/>
              </a:solidFill>
            </p:spPr>
            <p:txBody>
              <a:bodyPr wrap="square">
                <a:spAutoFit/>
              </a:bodyPr>
              <a:lstStyle/>
              <a:p>
                <a:pPr algn="ctr">
                  <a:lnSpc>
                    <a:spcPct val="115000"/>
                  </a:lnSpc>
                </a:pPr>
                <a:r>
                  <a:rPr lang="es-MX" b="1" dirty="0">
                    <a:latin typeface="Calibri" panose="020F0502020204030204" pitchFamily="34" charset="0"/>
                  </a:rPr>
                  <a:t>Secreción en el pezón </a:t>
                </a:r>
              </a:p>
              <a:p>
                <a:pPr algn="ctr">
                  <a:lnSpc>
                    <a:spcPct val="115000"/>
                  </a:lnSpc>
                </a:pPr>
                <a:r>
                  <a:rPr lang="es-MX" b="1" dirty="0">
                    <a:latin typeface="Calibri" panose="020F0502020204030204" pitchFamily="34" charset="0"/>
                  </a:rPr>
                  <a:t>(que no es leche materna) </a:t>
                </a:r>
              </a:p>
              <a:p>
                <a:pPr>
                  <a:lnSpc>
                    <a:spcPct val="115000"/>
                  </a:lnSpc>
                </a:pPr>
                <a:endParaRPr lang="es-MX"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2460328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9" y="166209"/>
            <a:ext cx="10321843" cy="1152326"/>
          </a:xfrm>
        </p:spPr>
        <p:txBody>
          <a:bodyPr>
            <a:normAutofit fontScale="90000"/>
          </a:bodyPr>
          <a:lstStyle/>
          <a:p>
            <a:r>
              <a:rPr lang="es-MX"/>
              <a:t>¿Qué puede reducir el riesgo de cáncer de mama?</a:t>
            </a:r>
          </a:p>
        </p:txBody>
      </p:sp>
      <p:sp>
        <p:nvSpPr>
          <p:cNvPr id="3" name="Content Placeholder 2"/>
          <p:cNvSpPr>
            <a:spLocks noGrp="1"/>
          </p:cNvSpPr>
          <p:nvPr>
            <p:ph idx="1"/>
          </p:nvPr>
        </p:nvSpPr>
        <p:spPr>
          <a:xfrm>
            <a:off x="316151" y="999999"/>
            <a:ext cx="9672802" cy="5406488"/>
          </a:xfrm>
        </p:spPr>
        <p:txBody>
          <a:bodyPr>
            <a:normAutofit lnSpcReduction="10000"/>
          </a:bodyPr>
          <a:lstStyle/>
          <a:p>
            <a:pPr>
              <a:buFont typeface="Wingdings" panose="05000000000000000000" pitchFamily="2" charset="2"/>
              <a:buChar char="ü"/>
            </a:pPr>
            <a:r>
              <a:rPr lang="es-MX" sz="2800" b="1" dirty="0">
                <a:latin typeface="Corbel" panose="020B0503020204020204" pitchFamily="34" charset="0"/>
              </a:rPr>
              <a:t>Manténgase informada:</a:t>
            </a:r>
          </a:p>
          <a:p>
            <a:pPr lvl="1">
              <a:buFont typeface="Wingdings" panose="05000000000000000000" pitchFamily="2" charset="2"/>
              <a:buChar char="Ø"/>
            </a:pPr>
            <a:r>
              <a:rPr lang="es-MX" sz="2800" b="1" dirty="0">
                <a:latin typeface="Corbel" panose="020B0503020204020204" pitchFamily="34" charset="0"/>
              </a:rPr>
              <a:t>Hágase un mamograma</a:t>
            </a:r>
          </a:p>
          <a:p>
            <a:pPr lvl="1">
              <a:buFont typeface="Wingdings" panose="05000000000000000000" pitchFamily="2" charset="2"/>
              <a:buChar char="Ø"/>
            </a:pPr>
            <a:r>
              <a:rPr lang="es-MX" sz="2800" b="1" dirty="0">
                <a:latin typeface="Corbel" panose="020B0503020204020204" pitchFamily="34" charset="0"/>
              </a:rPr>
              <a:t>¡Continúe haciéndose exámenes!</a:t>
            </a:r>
            <a:endParaRPr lang="es-MX" sz="2800" dirty="0">
              <a:latin typeface="Corbel" panose="020B0503020204020204" pitchFamily="34" charset="0"/>
            </a:endParaRPr>
          </a:p>
          <a:p>
            <a:pPr>
              <a:buFont typeface="Wingdings" panose="05000000000000000000" pitchFamily="2" charset="2"/>
              <a:buChar char="ü"/>
            </a:pPr>
            <a:r>
              <a:rPr lang="es-MX" sz="2800" b="1" dirty="0">
                <a:latin typeface="Corbel" panose="020B0503020204020204" pitchFamily="34" charset="0"/>
              </a:rPr>
              <a:t>Obtenga un seguro médico</a:t>
            </a:r>
          </a:p>
          <a:p>
            <a:pPr>
              <a:buFont typeface="Wingdings" panose="05000000000000000000" pitchFamily="2" charset="2"/>
              <a:buChar char="ü"/>
            </a:pPr>
            <a:r>
              <a:rPr lang="es-MX" sz="2800" b="1" dirty="0">
                <a:latin typeface="Corbel" panose="020B0503020204020204" pitchFamily="34" charset="0"/>
              </a:rPr>
              <a:t>Elija alimentos sanos</a:t>
            </a:r>
          </a:p>
          <a:p>
            <a:pPr>
              <a:buFont typeface="Wingdings" panose="05000000000000000000" pitchFamily="2" charset="2"/>
              <a:buChar char="ü"/>
            </a:pPr>
            <a:r>
              <a:rPr lang="es-MX" sz="2800" b="1" dirty="0">
                <a:latin typeface="Corbel" panose="020B0503020204020204" pitchFamily="34" charset="0"/>
              </a:rPr>
              <a:t>Mantenga un peso saludable</a:t>
            </a:r>
          </a:p>
          <a:p>
            <a:pPr>
              <a:buFont typeface="Wingdings" panose="05000000000000000000" pitchFamily="2" charset="2"/>
              <a:buChar char="ü"/>
            </a:pPr>
            <a:r>
              <a:rPr lang="es-MX" sz="2800" b="1" dirty="0">
                <a:latin typeface="Corbel" panose="020B0503020204020204" pitchFamily="34" charset="0"/>
              </a:rPr>
              <a:t>Esté físicamente activa</a:t>
            </a:r>
            <a:endParaRPr lang="es-MX" sz="2800" dirty="0">
              <a:latin typeface="Corbel" panose="020B0503020204020204" pitchFamily="34" charset="0"/>
            </a:endParaRPr>
          </a:p>
          <a:p>
            <a:pPr>
              <a:buFont typeface="Wingdings" panose="05000000000000000000" pitchFamily="2" charset="2"/>
              <a:buChar char="ü"/>
            </a:pPr>
            <a:r>
              <a:rPr lang="es-MX" sz="2800" b="1" dirty="0">
                <a:latin typeface="Corbel" panose="020B0503020204020204" pitchFamily="34" charset="0"/>
              </a:rPr>
              <a:t>Evite consumir demasiado alcohol</a:t>
            </a:r>
          </a:p>
          <a:p>
            <a:pPr>
              <a:buFont typeface="Wingdings" panose="05000000000000000000" pitchFamily="2" charset="2"/>
              <a:buChar char="ü"/>
            </a:pPr>
            <a:r>
              <a:rPr lang="es-MX" sz="2800" b="1" dirty="0">
                <a:latin typeface="Corbel" panose="020B0503020204020204" pitchFamily="34" charset="0"/>
              </a:rPr>
              <a:t>Amamante, de ser posible</a:t>
            </a:r>
            <a:endParaRPr lang="es-MX" sz="2800" dirty="0">
              <a:latin typeface="Corbel" panose="020B0503020204020204" pitchFamily="34" charset="0"/>
            </a:endParaRPr>
          </a:p>
          <a:p>
            <a:pPr>
              <a:buFont typeface="Wingdings" panose="05000000000000000000" pitchFamily="2" charset="2"/>
              <a:buChar char="ü"/>
            </a:pPr>
            <a:r>
              <a:rPr lang="es-MX" sz="2800" b="1" dirty="0">
                <a:latin typeface="Corbel" panose="020B0503020204020204" pitchFamily="34" charset="0"/>
              </a:rPr>
              <a:t>Evite hormonas postmenopáusicas</a:t>
            </a:r>
          </a:p>
        </p:txBody>
      </p:sp>
      <p:sp>
        <p:nvSpPr>
          <p:cNvPr id="7" name="Slide Number Placeholder 6"/>
          <p:cNvSpPr>
            <a:spLocks noGrp="1"/>
          </p:cNvSpPr>
          <p:nvPr>
            <p:ph type="sldNum" sz="quarter" idx="12"/>
          </p:nvPr>
        </p:nvSpPr>
        <p:spPr/>
        <p:txBody>
          <a:bodyPr/>
          <a:lstStyle/>
          <a:p>
            <a:fld id="{519954A3-9DFD-4C44-94BA-B95130A3BA1C}" type="slidenum">
              <a:rPr lang="en-US" smtClean="0"/>
              <a:t>21</a:t>
            </a:fld>
            <a:endParaRPr lang="es-MX" dirty="0"/>
          </a:p>
        </p:txBody>
      </p:sp>
      <p:pic>
        <p:nvPicPr>
          <p:cNvPr id="6" name="Picture 5"/>
          <p:cNvPicPr>
            <a:picLocks noChangeAspect="1"/>
          </p:cNvPicPr>
          <p:nvPr/>
        </p:nvPicPr>
        <p:blipFill rotWithShape="1">
          <a:blip r:embed="rId3"/>
          <a:srcRect l="5006" r="6687"/>
          <a:stretch/>
        </p:blipFill>
        <p:spPr>
          <a:xfrm>
            <a:off x="6823756" y="1490861"/>
            <a:ext cx="4217152" cy="31852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8625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s-MX"/>
              <a:t>¿Sabía? </a:t>
            </a:r>
          </a:p>
        </p:txBody>
      </p:sp>
      <p:sp>
        <p:nvSpPr>
          <p:cNvPr id="3" name="Content Placeholder 2"/>
          <p:cNvSpPr>
            <a:spLocks noGrp="1"/>
          </p:cNvSpPr>
          <p:nvPr>
            <p:ph idx="1"/>
          </p:nvPr>
        </p:nvSpPr>
        <p:spPr>
          <a:xfrm>
            <a:off x="337090" y="833920"/>
            <a:ext cx="7637534" cy="5855638"/>
          </a:xfrm>
        </p:spPr>
        <p:txBody>
          <a:bodyPr>
            <a:noAutofit/>
          </a:bodyPr>
          <a:lstStyle/>
          <a:p>
            <a:r>
              <a:rPr lang="es-MX" sz="2600" b="1" dirty="0">
                <a:latin typeface="Corbel" panose="020B0503020204020204" pitchFamily="34" charset="0"/>
              </a:rPr>
              <a:t>El cáncer puede presentarse a cualquier edad.</a:t>
            </a:r>
          </a:p>
          <a:p>
            <a:r>
              <a:rPr lang="es-MX" sz="2600" b="1" dirty="0">
                <a:latin typeface="Corbel" panose="020B0503020204020204" pitchFamily="34" charset="0"/>
              </a:rPr>
              <a:t>Los hombres pueden contraer cáncer de mama.</a:t>
            </a:r>
          </a:p>
          <a:p>
            <a:r>
              <a:rPr lang="es-MX" sz="2600" b="1" dirty="0">
                <a:latin typeface="Corbel" panose="020B0503020204020204" pitchFamily="34" charset="0"/>
              </a:rPr>
              <a:t>1 de cada 8 mujeres tiene la probabilidad de desarrollar cáncer de mama.</a:t>
            </a:r>
          </a:p>
          <a:p>
            <a:r>
              <a:rPr lang="es-MX" sz="2600" b="1" dirty="0">
                <a:latin typeface="Corbel" panose="020B0503020204020204" pitchFamily="34" charset="0"/>
              </a:rPr>
              <a:t>Las mujeres blancas son más propensas a contraer cáncer de mama. </a:t>
            </a:r>
          </a:p>
          <a:p>
            <a:r>
              <a:rPr lang="es-MX" sz="2600" b="1" dirty="0">
                <a:latin typeface="Corbel" panose="020B0503020204020204" pitchFamily="34" charset="0"/>
              </a:rPr>
              <a:t>Las afroamericanas e hispánicas son más propensas a morir de cáncer de mama. </a:t>
            </a:r>
          </a:p>
          <a:p>
            <a:r>
              <a:rPr lang="es-MX" sz="2600" b="1" dirty="0">
                <a:latin typeface="Corbel" panose="020B0503020204020204" pitchFamily="34" charset="0"/>
              </a:rPr>
              <a:t>Las mujeres entre 29 y 39 años deberían realizarse un examen de mama cada 1 a 3 años. </a:t>
            </a:r>
          </a:p>
          <a:p>
            <a:r>
              <a:rPr lang="es-MX" sz="2600" b="1" dirty="0">
                <a:latin typeface="Corbel" panose="020B0503020204020204" pitchFamily="34" charset="0"/>
              </a:rPr>
              <a:t>Las mujeres de 40 años y más deberían realizarse una mamografía cada año.</a:t>
            </a:r>
          </a:p>
        </p:txBody>
      </p:sp>
      <p:sp>
        <p:nvSpPr>
          <p:cNvPr id="6" name="Slide Number Placeholder 5"/>
          <p:cNvSpPr>
            <a:spLocks noGrp="1"/>
          </p:cNvSpPr>
          <p:nvPr>
            <p:ph type="sldNum" sz="quarter" idx="12"/>
          </p:nvPr>
        </p:nvSpPr>
        <p:spPr/>
        <p:txBody>
          <a:bodyPr/>
          <a:lstStyle/>
          <a:p>
            <a:fld id="{519954A3-9DFD-4C44-94BA-B95130A3BA1C}" type="slidenum">
              <a:rPr lang="en-US" smtClean="0"/>
              <a:t>22</a:t>
            </a:fld>
            <a:endParaRPr lang="es-MX" dirty="0"/>
          </a:p>
        </p:txBody>
      </p:sp>
      <p:pic>
        <p:nvPicPr>
          <p:cNvPr id="4" name="Picture 3"/>
          <p:cNvPicPr>
            <a:picLocks noChangeAspect="1"/>
          </p:cNvPicPr>
          <p:nvPr/>
        </p:nvPicPr>
        <p:blipFill>
          <a:blip r:embed="rId3"/>
          <a:stretch>
            <a:fillRect/>
          </a:stretch>
        </p:blipFill>
        <p:spPr>
          <a:xfrm>
            <a:off x="7561393" y="393540"/>
            <a:ext cx="4359922" cy="29080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69311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Content Text"/>
          <p:cNvSpPr>
            <a:spLocks noGrp="1"/>
          </p:cNvSpPr>
          <p:nvPr>
            <p:ph type="body" sz="quarter" idx="10"/>
          </p:nvPr>
        </p:nvSpPr>
        <p:spPr bwMode="auto">
          <a:xfrm>
            <a:off x="3458270" y="2196935"/>
            <a:ext cx="7112977" cy="21116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s-MX" altLang="en-US" sz="2400" b="1" dirty="0">
                <a:latin typeface="Corbel" panose="020B0503020204020204" pitchFamily="34" charset="0"/>
              </a:rPr>
              <a:t>Ella es Lía y sus dos mejores amigas. </a:t>
            </a:r>
          </a:p>
          <a:p>
            <a:pPr algn="ctr" eaLnBrk="1" hangingPunct="1"/>
            <a:r>
              <a:rPr lang="es-MX" altLang="en-US" sz="2400" b="1" dirty="0">
                <a:latin typeface="Corbel" panose="020B0503020204020204" pitchFamily="34" charset="0"/>
              </a:rPr>
              <a:t>Todas tienen más de 40 años. </a:t>
            </a:r>
          </a:p>
          <a:p>
            <a:pPr algn="ctr" eaLnBrk="1" hangingPunct="1"/>
            <a:r>
              <a:rPr lang="es-MX" altLang="en-US" sz="2400" b="1" dirty="0">
                <a:latin typeface="Corbel" panose="020B0503020204020204" pitchFamily="34" charset="0"/>
              </a:rPr>
              <a:t>¡Lía quiere darle a sus amigas consejos sobre cómo mantenerse saludable!</a:t>
            </a:r>
          </a:p>
          <a:p>
            <a:pPr algn="ctr" eaLnBrk="1" hangingPunct="1"/>
            <a:r>
              <a:rPr lang="es-MX" altLang="en-US" sz="2400" b="1" dirty="0">
                <a:latin typeface="Corbel" panose="020B0503020204020204" pitchFamily="34" charset="0"/>
              </a:rPr>
              <a:t>Lo mejor que puede decirle sobre la salud de las mamas es:</a:t>
            </a:r>
          </a:p>
          <a:p>
            <a:pPr algn="ctr" eaLnBrk="1" hangingPunct="1"/>
            <a:endParaRPr lang="es-MX" altLang="en-US" sz="2400" b="1" dirty="0">
              <a:latin typeface="Corbel" panose="020B0503020204020204" pitchFamily="34" charset="0"/>
            </a:endParaRPr>
          </a:p>
        </p:txBody>
      </p:sp>
      <p:sp>
        <p:nvSpPr>
          <p:cNvPr id="8" name="Title 1"/>
          <p:cNvSpPr txBox="1">
            <a:spLocks/>
          </p:cNvSpPr>
          <p:nvPr/>
        </p:nvSpPr>
        <p:spPr>
          <a:xfrm>
            <a:off x="4205421" y="1169582"/>
            <a:ext cx="6430392" cy="1152326"/>
          </a:xfrm>
          <a:prstGeom prst="rect">
            <a:avLst/>
          </a:prstGeom>
        </p:spPr>
        <p:txBody>
          <a:bodyPr>
            <a:normAutofit lnSpcReduction="10000"/>
          </a:bodyPr>
          <a:lstStyle>
            <a:lvl1pPr algn="l" defTabSz="457200" rtl="0" eaLnBrk="1" latinLnBrk="0" hangingPunct="1">
              <a:spcBef>
                <a:spcPct val="0"/>
              </a:spcBef>
              <a:buNone/>
              <a:defRPr sz="3600" kern="1200">
                <a:solidFill>
                  <a:schemeClr val="accent1"/>
                </a:solidFill>
                <a:latin typeface="Corbel" panose="020B0503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dirty="0">
                <a:solidFill>
                  <a:schemeClr val="accent2"/>
                </a:solidFill>
              </a:rPr>
              <a:t>¡Ayude a Lía a hablar con sus amigas!</a:t>
            </a:r>
          </a:p>
          <a:p>
            <a:pPr algn="ctr"/>
            <a:endParaRPr lang="es-MX" sz="3200" dirty="0">
              <a:solidFill>
                <a:schemeClr val="accent2"/>
              </a:solidFill>
            </a:endParaRPr>
          </a:p>
        </p:txBody>
      </p:sp>
      <p:pic>
        <p:nvPicPr>
          <p:cNvPr id="2" name="Picture 1"/>
          <p:cNvPicPr>
            <a:picLocks noChangeAspect="1"/>
          </p:cNvPicPr>
          <p:nvPr/>
        </p:nvPicPr>
        <p:blipFill>
          <a:blip r:embed="rId4"/>
          <a:stretch>
            <a:fillRect/>
          </a:stretch>
        </p:blipFill>
        <p:spPr>
          <a:xfrm>
            <a:off x="2020876" y="4433527"/>
            <a:ext cx="1626577" cy="1626577"/>
          </a:xfrm>
          <a:prstGeom prst="rect">
            <a:avLst/>
          </a:prstGeom>
        </p:spPr>
      </p:pic>
      <p:pic>
        <p:nvPicPr>
          <p:cNvPr id="5" name="Picture 4"/>
          <p:cNvPicPr>
            <a:picLocks noChangeAspect="1"/>
          </p:cNvPicPr>
          <p:nvPr/>
        </p:nvPicPr>
        <p:blipFill rotWithShape="1">
          <a:blip r:embed="rId5"/>
          <a:srcRect l="31624" r="33504" b="15128"/>
          <a:stretch/>
        </p:blipFill>
        <p:spPr>
          <a:xfrm>
            <a:off x="3077693" y="5155960"/>
            <a:ext cx="569760" cy="1386693"/>
          </a:xfrm>
          <a:prstGeom prst="rect">
            <a:avLst/>
          </a:prstGeom>
        </p:spPr>
      </p:pic>
      <p:pic>
        <p:nvPicPr>
          <p:cNvPr id="3" name="Picture 2"/>
          <p:cNvPicPr>
            <a:picLocks noChangeAspect="1"/>
          </p:cNvPicPr>
          <p:nvPr/>
        </p:nvPicPr>
        <p:blipFill>
          <a:blip r:embed="rId6"/>
          <a:stretch>
            <a:fillRect/>
          </a:stretch>
        </p:blipFill>
        <p:spPr>
          <a:xfrm rot="20553577">
            <a:off x="297166" y="551768"/>
            <a:ext cx="3860889" cy="25751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3721884" y="4836707"/>
            <a:ext cx="3322654" cy="1938992"/>
          </a:xfrm>
          <a:prstGeom prst="rect">
            <a:avLst/>
          </a:prstGeom>
        </p:spPr>
        <p:txBody>
          <a:bodyPr wrap="square">
            <a:spAutoFit/>
          </a:bodyPr>
          <a:lstStyle/>
          <a:p>
            <a:pPr algn="ctr" defTabSz="768058">
              <a:defRPr/>
            </a:pPr>
            <a:r>
              <a:rPr lang="es-MX" sz="2000" dirty="0">
                <a:latin typeface="Articulate" panose="02000503040000020004" pitchFamily="2" charset="0"/>
              </a:rPr>
              <a:t>Realizarse un mamograma anual, hacerse un autochequeo mensual, y hablar con el Médico si notan cambios en las mamas.</a:t>
            </a:r>
          </a:p>
        </p:txBody>
      </p:sp>
      <p:sp>
        <p:nvSpPr>
          <p:cNvPr id="7" name="Rectangle 6"/>
          <p:cNvSpPr/>
          <p:nvPr/>
        </p:nvSpPr>
        <p:spPr>
          <a:xfrm>
            <a:off x="7285628" y="4992508"/>
            <a:ext cx="2921627" cy="1323439"/>
          </a:xfrm>
          <a:prstGeom prst="rect">
            <a:avLst/>
          </a:prstGeom>
        </p:spPr>
        <p:txBody>
          <a:bodyPr wrap="square">
            <a:spAutoFit/>
          </a:bodyPr>
          <a:lstStyle/>
          <a:p>
            <a:pPr algn="ctr" defTabSz="768058">
              <a:defRPr/>
            </a:pPr>
            <a:r>
              <a:rPr lang="es-MX" sz="2000" dirty="0">
                <a:latin typeface="Articulate" panose="02000503040000020004" pitchFamily="2" charset="0"/>
              </a:rPr>
              <a:t>Dado que nunca tuvieron un problema, ¡dígales que no se preocupen!</a:t>
            </a:r>
          </a:p>
        </p:txBody>
      </p:sp>
    </p:spTree>
    <p:custDataLst>
      <p:tags r:id="rId1"/>
    </p:custDataLst>
    <p:extLst>
      <p:ext uri="{BB962C8B-B14F-4D97-AF65-F5344CB8AC3E}">
        <p14:creationId xmlns:p14="http://schemas.microsoft.com/office/powerpoint/2010/main" val="2772928328"/>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Content Text"/>
          <p:cNvSpPr>
            <a:spLocks noGrp="1"/>
          </p:cNvSpPr>
          <p:nvPr>
            <p:ph type="body" sz="quarter" idx="10"/>
          </p:nvPr>
        </p:nvSpPr>
        <p:spPr bwMode="auto">
          <a:xfrm>
            <a:off x="4384099" y="1603188"/>
            <a:ext cx="5911694" cy="21116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s-MX" altLang="en-US" sz="2400" b="1" dirty="0">
                <a:latin typeface="Corbel" panose="020B0503020204020204" pitchFamily="34" charset="0"/>
              </a:rPr>
              <a:t>Ella es Valeria y sus mejores amigas. Valeria se siente avergonzada de obtener un diagnóstico del VPH.</a:t>
            </a:r>
          </a:p>
          <a:p>
            <a:pPr algn="ctr" eaLnBrk="1" hangingPunct="1"/>
            <a:endParaRPr lang="es-MX" altLang="en-US" sz="800" b="1" dirty="0">
              <a:latin typeface="Corbel" panose="020B0503020204020204" pitchFamily="34" charset="0"/>
            </a:endParaRPr>
          </a:p>
          <a:p>
            <a:pPr algn="ctr" eaLnBrk="1" hangingPunct="1"/>
            <a:r>
              <a:rPr lang="es-MX" altLang="en-US" sz="2400" b="1" dirty="0">
                <a:latin typeface="Corbel" panose="020B0503020204020204" pitchFamily="34" charset="0"/>
              </a:rPr>
              <a:t>¡Las amigas de Valeria quieren que ella se mantenga saludable y se sienta acompañada!</a:t>
            </a:r>
          </a:p>
          <a:p>
            <a:pPr algn="ctr" eaLnBrk="1" hangingPunct="1"/>
            <a:r>
              <a:rPr lang="es-MX" altLang="en-US" sz="2400" b="1" dirty="0">
                <a:latin typeface="Corbel" panose="020B0503020204020204" pitchFamily="34" charset="0"/>
              </a:rPr>
              <a:t>Sus amigas deberían decirle...</a:t>
            </a:r>
          </a:p>
          <a:p>
            <a:pPr algn="ctr"/>
            <a:r>
              <a:rPr lang="es-MX" altLang="en-US" sz="2000" dirty="0">
                <a:latin typeface="Corbel" panose="020B0503020204020204" pitchFamily="34" charset="0"/>
              </a:rPr>
              <a:t>(coloque un círculo en </a:t>
            </a:r>
            <a:r>
              <a:rPr lang="es-MX" altLang="en-US" sz="2000" u="sng" dirty="0">
                <a:latin typeface="Corbel" panose="020B0503020204020204" pitchFamily="34" charset="0"/>
              </a:rPr>
              <a:t>todo</a:t>
            </a:r>
            <a:r>
              <a:rPr lang="es-MX" altLang="en-US" sz="2000" dirty="0">
                <a:latin typeface="Corbel" panose="020B0503020204020204" pitchFamily="34" charset="0"/>
              </a:rPr>
              <a:t> que sea verdad más abajo)</a:t>
            </a:r>
          </a:p>
          <a:p>
            <a:pPr algn="ctr" eaLnBrk="1" hangingPunct="1"/>
            <a:endParaRPr lang="es-MX" altLang="en-US" sz="2400" b="1" dirty="0">
              <a:latin typeface="Corbel" panose="020B0503020204020204" pitchFamily="34" charset="0"/>
            </a:endParaRPr>
          </a:p>
        </p:txBody>
      </p:sp>
      <p:sp>
        <p:nvSpPr>
          <p:cNvPr id="8" name="Title 1"/>
          <p:cNvSpPr txBox="1">
            <a:spLocks/>
          </p:cNvSpPr>
          <p:nvPr/>
        </p:nvSpPr>
        <p:spPr>
          <a:xfrm>
            <a:off x="4150730" y="922390"/>
            <a:ext cx="6430392" cy="597333"/>
          </a:xfrm>
          <a:prstGeom prst="rect">
            <a:avLst/>
          </a:prstGeom>
        </p:spPr>
        <p:txBody>
          <a:bodyPr>
            <a:normAutofit fontScale="85000" lnSpcReduction="10000"/>
          </a:bodyPr>
          <a:lstStyle>
            <a:lvl1pPr algn="l" defTabSz="457200" rtl="0" eaLnBrk="1" latinLnBrk="0" hangingPunct="1">
              <a:spcBef>
                <a:spcPct val="0"/>
              </a:spcBef>
              <a:buNone/>
              <a:defRPr sz="3600" kern="1200">
                <a:solidFill>
                  <a:schemeClr val="accent1"/>
                </a:solidFill>
                <a:latin typeface="Corbel" panose="020B0503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200" dirty="0">
                <a:solidFill>
                  <a:schemeClr val="accent2"/>
                </a:solidFill>
              </a:rPr>
              <a:t>¡Ayude a sus amigas a hablar sobre el VPH!</a:t>
            </a:r>
          </a:p>
          <a:p>
            <a:pPr algn="ctr"/>
            <a:endParaRPr lang="es-MX" sz="3200" dirty="0">
              <a:solidFill>
                <a:schemeClr val="accent2"/>
              </a:solidFill>
            </a:endParaRPr>
          </a:p>
        </p:txBody>
      </p:sp>
      <p:pic>
        <p:nvPicPr>
          <p:cNvPr id="5" name="Picture 4"/>
          <p:cNvPicPr>
            <a:picLocks noChangeAspect="1"/>
          </p:cNvPicPr>
          <p:nvPr/>
        </p:nvPicPr>
        <p:blipFill rotWithShape="1">
          <a:blip r:embed="rId4"/>
          <a:srcRect l="31624" r="33504" b="15128"/>
          <a:stretch/>
        </p:blipFill>
        <p:spPr>
          <a:xfrm>
            <a:off x="6315971" y="5205972"/>
            <a:ext cx="569760" cy="1386693"/>
          </a:xfrm>
          <a:prstGeom prst="rect">
            <a:avLst/>
          </a:prstGeom>
        </p:spPr>
      </p:pic>
      <p:sp>
        <p:nvSpPr>
          <p:cNvPr id="12" name="Rectangle 11"/>
          <p:cNvSpPr/>
          <p:nvPr/>
        </p:nvSpPr>
        <p:spPr>
          <a:xfrm>
            <a:off x="6885731" y="5415201"/>
            <a:ext cx="3410062" cy="1477328"/>
          </a:xfrm>
          <a:prstGeom prst="rect">
            <a:avLst/>
          </a:prstGeom>
        </p:spPr>
        <p:txBody>
          <a:bodyPr wrap="square">
            <a:spAutoFit/>
          </a:bodyPr>
          <a:lstStyle/>
          <a:p>
            <a:pPr algn="ctr" defTabSz="768058">
              <a:defRPr/>
            </a:pPr>
            <a:r>
              <a:rPr lang="es-MX" dirty="0">
                <a:latin typeface="Articulate" panose="02000503040000020004" pitchFamily="2" charset="0"/>
              </a:rPr>
              <a:t>Continuar realizándose exámenes pélvicos y de Pap y hablar con un Médico de inmediato si tiene flujo, sangrado o si siente dolor.</a:t>
            </a:r>
          </a:p>
        </p:txBody>
      </p:sp>
      <p:sp>
        <p:nvSpPr>
          <p:cNvPr id="13" name="Rectangle 12"/>
          <p:cNvSpPr/>
          <p:nvPr/>
        </p:nvSpPr>
        <p:spPr>
          <a:xfrm>
            <a:off x="2921466" y="5415201"/>
            <a:ext cx="3427646" cy="923330"/>
          </a:xfrm>
          <a:prstGeom prst="rect">
            <a:avLst/>
          </a:prstGeom>
        </p:spPr>
        <p:txBody>
          <a:bodyPr wrap="square">
            <a:spAutoFit/>
          </a:bodyPr>
          <a:lstStyle/>
          <a:p>
            <a:pPr algn="ctr" defTabSz="768058">
              <a:defRPr/>
            </a:pPr>
            <a:r>
              <a:rPr lang="es-MX" dirty="0">
                <a:latin typeface="Articulate" panose="02000503040000020004" pitchFamily="2" charset="0"/>
              </a:rPr>
              <a:t>Muchas mujeres contraen el VPH y, probablemente, sigan su camino, ¡pero debe realizarse el examen para asegurarse!</a:t>
            </a:r>
          </a:p>
        </p:txBody>
      </p:sp>
      <p:pic>
        <p:nvPicPr>
          <p:cNvPr id="3" name="Picture 2"/>
          <p:cNvPicPr>
            <a:picLocks noChangeAspect="1"/>
          </p:cNvPicPr>
          <p:nvPr/>
        </p:nvPicPr>
        <p:blipFill>
          <a:blip r:embed="rId5"/>
          <a:stretch>
            <a:fillRect/>
          </a:stretch>
        </p:blipFill>
        <p:spPr>
          <a:xfrm rot="20856903">
            <a:off x="308173" y="670010"/>
            <a:ext cx="3976294" cy="26492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835681882"/>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4" y="147515"/>
            <a:ext cx="8596668" cy="1320800"/>
          </a:xfrm>
        </p:spPr>
        <p:txBody>
          <a:bodyPr/>
          <a:lstStyle/>
          <a:p>
            <a:r>
              <a:rPr lang="es-MX"/>
              <a:t>¿Tiene alguna pregunta sobre:</a:t>
            </a:r>
          </a:p>
        </p:txBody>
      </p:sp>
      <p:sp>
        <p:nvSpPr>
          <p:cNvPr id="3" name="Content Placeholder 2"/>
          <p:cNvSpPr>
            <a:spLocks noGrp="1"/>
          </p:cNvSpPr>
          <p:nvPr>
            <p:ph idx="1"/>
          </p:nvPr>
        </p:nvSpPr>
        <p:spPr>
          <a:xfrm>
            <a:off x="335663" y="842639"/>
            <a:ext cx="7830141" cy="4404690"/>
          </a:xfrm>
        </p:spPr>
        <p:txBody>
          <a:bodyPr>
            <a:noAutofit/>
          </a:bodyPr>
          <a:lstStyle/>
          <a:p>
            <a:pPr>
              <a:lnSpc>
                <a:spcPts val="4000"/>
              </a:lnSpc>
              <a:buFont typeface="+mj-lt"/>
              <a:buAutoNum type="arabicPeriod"/>
            </a:pPr>
            <a:r>
              <a:rPr lang="es-MX" sz="2800" b="1" dirty="0">
                <a:latin typeface="Corbel" panose="020B0503020204020204" pitchFamily="34" charset="0"/>
              </a:rPr>
              <a:t>Qué es el cáncer?</a:t>
            </a:r>
          </a:p>
          <a:p>
            <a:pPr>
              <a:lnSpc>
                <a:spcPts val="4000"/>
              </a:lnSpc>
              <a:buFont typeface="+mj-lt"/>
              <a:buAutoNum type="arabicPeriod"/>
            </a:pPr>
            <a:r>
              <a:rPr lang="es-MX" sz="2800" b="1" dirty="0">
                <a:latin typeface="Corbel" panose="020B0503020204020204" pitchFamily="34" charset="0"/>
              </a:rPr>
              <a:t>Los roles de sus Médicos y Enfermeras a</a:t>
            </a:r>
            <a:br>
              <a:rPr lang="es-MX" sz="2800" b="1" dirty="0">
                <a:latin typeface="Corbel" panose="020B0503020204020204" pitchFamily="34" charset="0"/>
              </a:rPr>
            </a:br>
            <a:r>
              <a:rPr lang="es-MX" sz="2800" b="1" dirty="0">
                <a:latin typeface="Corbel" panose="020B0503020204020204" pitchFamily="34" charset="0"/>
              </a:rPr>
              <a:t>la hora de ayudarla a mantenerse sana?</a:t>
            </a:r>
          </a:p>
          <a:p>
            <a:pPr>
              <a:lnSpc>
                <a:spcPts val="4000"/>
              </a:lnSpc>
              <a:buFont typeface="+mj-lt"/>
              <a:buAutoNum type="arabicPeriod"/>
            </a:pPr>
            <a:r>
              <a:rPr lang="es-MX" sz="2800" b="1" dirty="0">
                <a:latin typeface="Corbel" panose="020B0503020204020204" pitchFamily="34" charset="0"/>
              </a:rPr>
              <a:t>Los signos de alarma del cáncer de </a:t>
            </a:r>
            <a:br>
              <a:rPr lang="es-MX" sz="2800" b="1" dirty="0">
                <a:latin typeface="Corbel" panose="020B0503020204020204" pitchFamily="34" charset="0"/>
              </a:rPr>
            </a:br>
            <a:r>
              <a:rPr lang="es-MX" sz="2800" b="1" dirty="0">
                <a:latin typeface="Corbel" panose="020B0503020204020204" pitchFamily="34" charset="0"/>
              </a:rPr>
              <a:t>cuello de útero y de mama?</a:t>
            </a:r>
          </a:p>
          <a:p>
            <a:pPr>
              <a:lnSpc>
                <a:spcPts val="4000"/>
              </a:lnSpc>
              <a:buFont typeface="+mj-lt"/>
              <a:buAutoNum type="arabicPeriod"/>
            </a:pPr>
            <a:r>
              <a:rPr lang="es-MX" sz="2800" b="1" dirty="0">
                <a:latin typeface="Corbel" panose="020B0503020204020204" pitchFamily="34" charset="0"/>
              </a:rPr>
              <a:t>Las conductas para promover la salud, </a:t>
            </a:r>
            <a:br>
              <a:rPr lang="es-MX" sz="2800" b="1" dirty="0">
                <a:latin typeface="Corbel" panose="020B0503020204020204" pitchFamily="34" charset="0"/>
              </a:rPr>
            </a:br>
            <a:r>
              <a:rPr lang="es-MX" sz="2800" b="1" dirty="0">
                <a:latin typeface="Corbel" panose="020B0503020204020204" pitchFamily="34" charset="0"/>
              </a:rPr>
              <a:t>que incluyen el examen y la exploración </a:t>
            </a:r>
            <a:br>
              <a:rPr lang="es-MX" sz="2800" b="1" dirty="0">
                <a:latin typeface="Corbel" panose="020B0503020204020204" pitchFamily="34" charset="0"/>
              </a:rPr>
            </a:br>
            <a:r>
              <a:rPr lang="es-MX" sz="2800" b="1" dirty="0">
                <a:latin typeface="Corbel" panose="020B0503020204020204" pitchFamily="34" charset="0"/>
              </a:rPr>
              <a:t>y detección temprana mediante examen de Pap, mamogramas y consultas ginecológicas?</a:t>
            </a:r>
          </a:p>
          <a:p>
            <a:pPr marL="0" indent="0">
              <a:lnSpc>
                <a:spcPct val="150000"/>
              </a:lnSpc>
              <a:buNone/>
            </a:pPr>
            <a:endParaRPr lang="es-MX" sz="2800" b="1" dirty="0">
              <a:latin typeface="Corbel" panose="020B0503020204020204" pitchFamily="34" charset="0"/>
            </a:endParaRPr>
          </a:p>
          <a:p>
            <a:pPr marL="0" indent="0">
              <a:lnSpc>
                <a:spcPct val="150000"/>
              </a:lnSpc>
              <a:buNone/>
            </a:pPr>
            <a:endParaRPr lang="es-MX" sz="2800" b="1" dirty="0">
              <a:latin typeface="Corbel" panose="020B0503020204020204" pitchFamily="34" charset="0"/>
            </a:endParaRPr>
          </a:p>
          <a:p>
            <a:pPr marL="0" indent="0">
              <a:lnSpc>
                <a:spcPct val="150000"/>
              </a:lnSpc>
              <a:buNone/>
            </a:pPr>
            <a:endParaRPr lang="es-MX" sz="2800" b="1"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25</a:t>
            </a:fld>
            <a:endParaRPr lang="es-MX" dirty="0"/>
          </a:p>
        </p:txBody>
      </p:sp>
      <p:pic>
        <p:nvPicPr>
          <p:cNvPr id="5" name="Picture 4"/>
          <p:cNvPicPr>
            <a:picLocks noChangeAspect="1"/>
          </p:cNvPicPr>
          <p:nvPr/>
        </p:nvPicPr>
        <p:blipFill rotWithShape="1">
          <a:blip r:embed="rId2"/>
          <a:srcRect t="6168" r="12778"/>
          <a:stretch/>
        </p:blipFill>
        <p:spPr>
          <a:xfrm>
            <a:off x="6990555" y="981536"/>
            <a:ext cx="4910377" cy="35194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92491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01" y="149185"/>
            <a:ext cx="10166605" cy="1320800"/>
          </a:xfrm>
        </p:spPr>
        <p:txBody>
          <a:bodyPr>
            <a:normAutofit/>
          </a:bodyPr>
          <a:lstStyle/>
          <a:p>
            <a:r>
              <a:rPr lang="es-MX" dirty="0"/>
              <a:t>Materiales opcionales de la presentación</a:t>
            </a:r>
          </a:p>
        </p:txBody>
      </p:sp>
      <p:sp>
        <p:nvSpPr>
          <p:cNvPr id="3" name="Content Placeholder 2"/>
          <p:cNvSpPr>
            <a:spLocks noGrp="1"/>
          </p:cNvSpPr>
          <p:nvPr>
            <p:ph idx="1"/>
          </p:nvPr>
        </p:nvSpPr>
        <p:spPr>
          <a:xfrm>
            <a:off x="677334" y="1469985"/>
            <a:ext cx="8596668" cy="4571377"/>
          </a:xfrm>
        </p:spPr>
        <p:txBody>
          <a:bodyPr/>
          <a:lstStyle/>
          <a:p>
            <a:pPr marL="0" indent="0">
              <a:buNone/>
            </a:pPr>
            <a:endParaRPr lang="en-US" u="sng" dirty="0"/>
          </a:p>
          <a:p>
            <a:endParaRPr lang="en-US" u="sng" dirty="0"/>
          </a:p>
          <a:p>
            <a:endParaRPr lang="en-US" dirty="0"/>
          </a:p>
        </p:txBody>
      </p:sp>
      <p:sp>
        <p:nvSpPr>
          <p:cNvPr id="4" name="Slide Number Placeholder 3"/>
          <p:cNvSpPr>
            <a:spLocks noGrp="1"/>
          </p:cNvSpPr>
          <p:nvPr>
            <p:ph type="sldNum" sz="quarter" idx="12"/>
          </p:nvPr>
        </p:nvSpPr>
        <p:spPr/>
        <p:txBody>
          <a:bodyPr/>
          <a:lstStyle/>
          <a:p>
            <a:fld id="{519954A3-9DFD-4C44-94BA-B95130A3BA1C}" type="slidenum">
              <a:rPr lang="en-US" smtClean="0"/>
              <a:t>26</a:t>
            </a:fld>
            <a:endParaRPr lang="es-MX" dirty="0"/>
          </a:p>
        </p:txBody>
      </p:sp>
      <p:graphicFrame>
        <p:nvGraphicFramePr>
          <p:cNvPr id="7" name="Table 6"/>
          <p:cNvGraphicFramePr>
            <a:graphicFrameLocks noGrp="1"/>
          </p:cNvGraphicFramePr>
          <p:nvPr>
            <p:extLst>
              <p:ext uri="{D42A27DB-BD31-4B8C-83A1-F6EECF244321}">
                <p14:modId xmlns:p14="http://schemas.microsoft.com/office/powerpoint/2010/main" val="982240493"/>
              </p:ext>
            </p:extLst>
          </p:nvPr>
        </p:nvGraphicFramePr>
        <p:xfrm>
          <a:off x="0" y="547144"/>
          <a:ext cx="11344531" cy="5859343"/>
        </p:xfrm>
        <a:graphic>
          <a:graphicData uri="http://schemas.openxmlformats.org/drawingml/2006/table">
            <a:tbl>
              <a:tblPr firstRow="1" firstCol="1" bandRow="1"/>
              <a:tblGrid>
                <a:gridCol w="11344531">
                  <a:extLst>
                    <a:ext uri="{9D8B030D-6E8A-4147-A177-3AD203B41FA5}">
                      <a16:colId xmlns:a16="http://schemas.microsoft.com/office/drawing/2014/main" val="3788021671"/>
                    </a:ext>
                  </a:extLst>
                </a:gridCol>
              </a:tblGrid>
              <a:tr h="251023">
                <a:tc>
                  <a:txBody>
                    <a:bodyPr/>
                    <a:lstStyle/>
                    <a:p>
                      <a:pPr marL="0" marR="0">
                        <a:lnSpc>
                          <a:spcPct val="115000"/>
                        </a:lnSpc>
                        <a:spcBef>
                          <a:spcPts val="0"/>
                        </a:spcBef>
                        <a:spcAft>
                          <a:spcPts val="0"/>
                        </a:spcAft>
                      </a:pP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77" marR="45777" marT="0" marB="0">
                    <a:lnL>
                      <a:noFill/>
                    </a:lnL>
                    <a:lnR>
                      <a:noFill/>
                    </a:lnR>
                    <a:lnT>
                      <a:noFill/>
                    </a:lnT>
                    <a:lnB>
                      <a:noFill/>
                    </a:lnB>
                  </a:tcPr>
                </a:tc>
                <a:extLst>
                  <a:ext uri="{0D108BD9-81ED-4DB2-BD59-A6C34878D82A}">
                    <a16:rowId xmlns:a16="http://schemas.microsoft.com/office/drawing/2014/main" val="1810261663"/>
                  </a:ext>
                </a:extLst>
              </a:tr>
              <a:tr h="5608320">
                <a:tc>
                  <a:txBody>
                    <a:bodyPr/>
                    <a:lstStyle/>
                    <a:p>
                      <a:pPr marL="742950" marR="0" lvl="1" indent="-285750">
                        <a:lnSpc>
                          <a:spcPct val="115000"/>
                        </a:lnSpc>
                        <a:spcBef>
                          <a:spcPts val="0"/>
                        </a:spcBef>
                        <a:spcAft>
                          <a:spcPts val="0"/>
                        </a:spcAft>
                        <a:buFont typeface="Courier New" panose="02070309020205020404" pitchFamily="49" charset="0"/>
                        <a:buChar char="o"/>
                      </a:pPr>
                      <a:r>
                        <a:rPr lang="es-MX" sz="1400" dirty="0">
                          <a:solidFill>
                            <a:schemeClr val="tx1"/>
                          </a:solidFill>
                          <a:effectLst/>
                          <a:latin typeface="Calibri" panose="020F0502020204030204" pitchFamily="34" charset="0"/>
                        </a:rPr>
                        <a:t>Health Literacy Special Collection (Colección especial sobre conocimientos de salud) del National Institute for Literacy (Instituto Nacional para el Conocimiento): </a:t>
                      </a:r>
                    </a:p>
                    <a:p>
                      <a:pPr marL="1143000" marR="0" lvl="2" indent="-228600">
                        <a:lnSpc>
                          <a:spcPct val="115000"/>
                        </a:lnSpc>
                        <a:spcBef>
                          <a:spcPts val="0"/>
                        </a:spcBef>
                        <a:spcAft>
                          <a:spcPts val="0"/>
                        </a:spcAft>
                        <a:buFont typeface="Wingdings" panose="05000000000000000000" pitchFamily="2" charset="2"/>
                        <a:buChar char=""/>
                      </a:pPr>
                      <a:r>
                        <a:rPr lang="es-MX" sz="1400" dirty="0">
                          <a:solidFill>
                            <a:schemeClr val="tx1"/>
                          </a:solidFill>
                          <a:effectLst/>
                          <a:latin typeface="Calibri" panose="020F0502020204030204" pitchFamily="34" charset="0"/>
                        </a:rPr>
                        <a:t>"What A Friend Can Do For You" (Lo que un amigo puede hacer por ti), fotonovela sobre los exámenes de mama y mamogramas.</a:t>
                      </a:r>
                    </a:p>
                    <a:p>
                      <a:pPr marL="1600200" marR="0" lvl="3" indent="-228600">
                        <a:lnSpc>
                          <a:spcPct val="115000"/>
                        </a:lnSpc>
                        <a:spcBef>
                          <a:spcPts val="0"/>
                        </a:spcBef>
                        <a:spcAft>
                          <a:spcPts val="0"/>
                        </a:spcAft>
                        <a:buFont typeface="Symbol" panose="05050102010706020507" pitchFamily="18" charset="2"/>
                        <a:buChar char=""/>
                      </a:pPr>
                      <a:r>
                        <a:rPr lang="es-MX" sz="1400" u="sng" dirty="0">
                          <a:solidFill>
                            <a:schemeClr val="tx1"/>
                          </a:solidFill>
                          <a:effectLst/>
                          <a:latin typeface="Calibri" panose="020F0502020204030204" pitchFamily="34" charset="0"/>
                        </a:rPr>
                        <a:t>http://healthliteracy.worlded.org/heal/friends/index.html</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s-MX" sz="1400" dirty="0">
                          <a:solidFill>
                            <a:schemeClr val="tx1"/>
                          </a:solidFill>
                          <a:effectLst/>
                          <a:latin typeface="Calibri" panose="020F0502020204030204" pitchFamily="34" charset="0"/>
                        </a:rPr>
                        <a:t>Fotonovela My Life Story with Cancer (Mi historia de vida con cáncer)</a:t>
                      </a:r>
                    </a:p>
                    <a:p>
                      <a:pPr marL="1600200" marR="0" lvl="3" indent="-228600">
                        <a:lnSpc>
                          <a:spcPct val="115000"/>
                        </a:lnSpc>
                        <a:spcBef>
                          <a:spcPts val="0"/>
                        </a:spcBef>
                        <a:spcAft>
                          <a:spcPts val="0"/>
                        </a:spcAft>
                        <a:buFont typeface="Symbol" panose="05050102010706020507" pitchFamily="18" charset="2"/>
                        <a:buChar char=""/>
                      </a:pPr>
                      <a:r>
                        <a:rPr lang="es-MX" sz="1400" u="sng" dirty="0">
                          <a:solidFill>
                            <a:schemeClr val="tx1"/>
                          </a:solidFill>
                          <a:effectLst/>
                          <a:latin typeface="Calibri" panose="020F0502020204030204" pitchFamily="34" charset="0"/>
                        </a:rPr>
                        <a:t>http://healthliteracy.worlded.org/docs/Mary/introduction.html</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s-MX" sz="1400" dirty="0">
                          <a:solidFill>
                            <a:schemeClr val="tx1"/>
                          </a:solidFill>
                          <a:effectLst/>
                          <a:latin typeface="Calibri" panose="020F0502020204030204" pitchFamily="34" charset="0"/>
                        </a:rPr>
                        <a:t>Breast Cancer As I Lived It (Cáncer de mama, tal cual lo viví)</a:t>
                      </a:r>
                    </a:p>
                    <a:p>
                      <a:pPr marL="1600200" marR="0" lvl="3" indent="-228600">
                        <a:lnSpc>
                          <a:spcPct val="115000"/>
                        </a:lnSpc>
                        <a:spcBef>
                          <a:spcPts val="0"/>
                        </a:spcBef>
                        <a:spcAft>
                          <a:spcPts val="0"/>
                        </a:spcAft>
                        <a:buFont typeface="Symbol" panose="05050102010706020507" pitchFamily="18" charset="2"/>
                        <a:buChar char=""/>
                      </a:pPr>
                      <a:r>
                        <a:rPr lang="es-MX" sz="1400" u="sng" dirty="0">
                          <a:solidFill>
                            <a:schemeClr val="tx1"/>
                          </a:solidFill>
                          <a:effectLst/>
                          <a:latin typeface="Calibri" panose="020F0502020204030204" pitchFamily="34" charset="0"/>
                        </a:rPr>
                        <a:t>http://healthliteracy.worlded.org/docs/MScanlon2/index.htm</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s-MX" sz="1400" dirty="0">
                          <a:solidFill>
                            <a:schemeClr val="tx1"/>
                          </a:solidFill>
                          <a:effectLst/>
                          <a:latin typeface="Calibri" panose="020F0502020204030204" pitchFamily="34" charset="0"/>
                        </a:rPr>
                        <a:t>National Cancer Institute (NCI) (Instituto Nacional de Cáncer) Cervical Cancer: Did you know? (Cáncer de cuello de útero: ¿Sabía?)</a:t>
                      </a:r>
                    </a:p>
                    <a:p>
                      <a:pPr marL="1143000" marR="0" lvl="2" indent="-228600">
                        <a:lnSpc>
                          <a:spcPct val="115000"/>
                        </a:lnSpc>
                        <a:spcBef>
                          <a:spcPts val="0"/>
                        </a:spcBef>
                        <a:spcAft>
                          <a:spcPts val="0"/>
                        </a:spcAft>
                        <a:buFont typeface="Wingdings" panose="05000000000000000000" pitchFamily="2" charset="2"/>
                        <a:buChar char=""/>
                      </a:pPr>
                      <a:r>
                        <a:rPr lang="es-MX" sz="1400" dirty="0">
                          <a:solidFill>
                            <a:schemeClr val="tx1"/>
                          </a:solidFill>
                          <a:effectLst/>
                          <a:latin typeface="Calibri" panose="020F0502020204030204" pitchFamily="34" charset="0"/>
                        </a:rPr>
                        <a:t>https://www.youtube.com/watch?v=Cts3nGux91k&amp;feature=youtu.be</a:t>
                      </a:r>
                    </a:p>
                    <a:p>
                      <a:pPr marL="1143000" marR="0" lvl="2" indent="-228600">
                        <a:lnSpc>
                          <a:spcPct val="115000"/>
                        </a:lnSpc>
                        <a:spcBef>
                          <a:spcPts val="0"/>
                        </a:spcBef>
                        <a:spcAft>
                          <a:spcPts val="0"/>
                        </a:spcAft>
                        <a:buFont typeface="Wingdings" panose="05000000000000000000" pitchFamily="2" charset="2"/>
                        <a:buChar char=""/>
                      </a:pPr>
                      <a:r>
                        <a:rPr lang="es-MX" sz="1400" dirty="0">
                          <a:solidFill>
                            <a:schemeClr val="tx1"/>
                          </a:solidFill>
                          <a:effectLst/>
                          <a:latin typeface="Calibri" panose="020F0502020204030204" pitchFamily="34" charset="0"/>
                        </a:rPr>
                        <a:t>https://www.youtube.com/watch?v=UlmDRCUPPu4&amp;feature=youtu.be</a:t>
                      </a:r>
                    </a:p>
                    <a:p>
                      <a:pPr marL="1143000" marR="0" lvl="2" indent="-228600">
                        <a:lnSpc>
                          <a:spcPct val="115000"/>
                        </a:lnSpc>
                        <a:spcBef>
                          <a:spcPts val="0"/>
                        </a:spcBef>
                        <a:spcAft>
                          <a:spcPts val="0"/>
                        </a:spcAft>
                        <a:buFont typeface="Wingdings" panose="05000000000000000000" pitchFamily="2" charset="2"/>
                        <a:buChar char=""/>
                      </a:pPr>
                      <a:r>
                        <a:rPr lang="es-MX" sz="1400" u="sng" dirty="0">
                          <a:solidFill>
                            <a:schemeClr val="tx1"/>
                          </a:solidFill>
                          <a:effectLst/>
                          <a:latin typeface="Calibri" panose="020F0502020204030204" pitchFamily="34" charset="0"/>
                        </a:rPr>
                        <a:t>https://www.youtube.com/watch?v=Du1dnKppn-s&amp;list=UUiMg06DjcUk5FRiM3g5sqoQ</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s-MX" sz="1400" dirty="0">
                          <a:solidFill>
                            <a:schemeClr val="tx1"/>
                          </a:solidFill>
                          <a:effectLst/>
                          <a:latin typeface="Calibri" panose="020F0502020204030204" pitchFamily="34" charset="0"/>
                        </a:rPr>
                        <a:t>Foundation for Women’s Cancer (Fundación para el Cáncer de Mujeres)</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s-MX" sz="1400" u="sng" dirty="0">
                          <a:solidFill>
                            <a:schemeClr val="tx1"/>
                          </a:solidFill>
                          <a:effectLst/>
                          <a:latin typeface="Calibri" panose="020F0502020204030204" pitchFamily="34" charset="0"/>
                        </a:rPr>
                        <a:t>What Every Woman Should Know (Lo que toda mujer debería saber): Cervical Cancer (English) (Cáncer de cuello de útero - Inglés)</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s-MX" sz="1400" u="sng" dirty="0">
                          <a:solidFill>
                            <a:schemeClr val="tx1"/>
                          </a:solidFill>
                          <a:effectLst/>
                          <a:latin typeface="Calibri" panose="020F0502020204030204" pitchFamily="34" charset="0"/>
                        </a:rPr>
                        <a:t>What Every Woman Should Know (Lo que toda mujer debería saber): Cáncer de cuello de útero - Español</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s-MX" sz="1400" u="sng" dirty="0">
                          <a:solidFill>
                            <a:schemeClr val="tx1"/>
                          </a:solidFill>
                          <a:effectLst/>
                          <a:latin typeface="Calibri" panose="020F0502020204030204" pitchFamily="34" charset="0"/>
                        </a:rPr>
                        <a:t>You Can Prevent Cervical Cancer (Usted puede prevenir el cáncer de cuello uterino)</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s-MX" sz="1400" u="sng" dirty="0">
                          <a:solidFill>
                            <a:schemeClr val="tx1"/>
                          </a:solidFill>
                          <a:effectLst/>
                          <a:latin typeface="Calibri" panose="020F0502020204030204" pitchFamily="34" charset="0"/>
                        </a:rPr>
                        <a:t>What is the HPV Vaccine and Who Should Receive It? (¿Qué es la vacuna contra el VPH y quién debe aplicársela?)</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s-MX" sz="1400" u="sng" dirty="0">
                          <a:solidFill>
                            <a:schemeClr val="tx1"/>
                          </a:solidFill>
                          <a:effectLst/>
                          <a:latin typeface="Calibri" panose="020F0502020204030204" pitchFamily="34" charset="0"/>
                        </a:rPr>
                        <a:t>Cervical Cancer and Smoking (Cáncer de cuello uterino y fumar)</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s-MX" sz="1400" u="sng" dirty="0">
                          <a:solidFill>
                            <a:schemeClr val="tx1"/>
                          </a:solidFill>
                          <a:effectLst/>
                          <a:latin typeface="Calibri" panose="020F0502020204030204" pitchFamily="34" charset="0"/>
                        </a:rPr>
                        <a:t>HPV and Men (VPH y hombres)</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s-MX" sz="1400" dirty="0">
                          <a:solidFill>
                            <a:schemeClr val="tx1"/>
                          </a:solidFill>
                          <a:effectLst/>
                          <a:latin typeface="Calibri" panose="020F0502020204030204" pitchFamily="34" charset="0"/>
                        </a:rPr>
                        <a:t>El libro de la American Cancer Society (Sociedad Estadounidense de Cáncer):</a:t>
                      </a:r>
                    </a:p>
                    <a:p>
                      <a:pPr marL="1143000" marR="0" lvl="2" indent="-228600">
                        <a:lnSpc>
                          <a:spcPct val="115000"/>
                        </a:lnSpc>
                        <a:spcBef>
                          <a:spcPts val="0"/>
                        </a:spcBef>
                        <a:spcAft>
                          <a:spcPts val="0"/>
                        </a:spcAft>
                        <a:buFont typeface="Wingdings" panose="05000000000000000000" pitchFamily="2" charset="2"/>
                        <a:buChar char=""/>
                      </a:pPr>
                      <a:r>
                        <a:rPr lang="es-MX" sz="1400" dirty="0">
                          <a:solidFill>
                            <a:schemeClr val="tx1"/>
                          </a:solidFill>
                          <a:effectLst/>
                          <a:latin typeface="Calibri" panose="020F0502020204030204" pitchFamily="34" charset="0"/>
                        </a:rPr>
                        <a:t> </a:t>
                      </a:r>
                      <a:r>
                        <a:rPr lang="es-MX" sz="1400" u="sng" dirty="0">
                          <a:solidFill>
                            <a:schemeClr val="tx1"/>
                          </a:solidFill>
                          <a:effectLst/>
                          <a:latin typeface="Calibri" panose="020F0502020204030204" pitchFamily="34" charset="0"/>
                        </a:rPr>
                        <a:t>http://www.cancer.org/healthy/toolsandcalculators/videos/index</a:t>
                      </a:r>
                      <a:endParaRPr lang="es-MX" sz="14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77" marR="45777" marT="0" marB="0">
                    <a:lnL>
                      <a:noFill/>
                    </a:lnL>
                    <a:lnR>
                      <a:noFill/>
                    </a:lnR>
                    <a:lnT>
                      <a:noFill/>
                    </a:lnT>
                    <a:lnB>
                      <a:noFill/>
                    </a:lnB>
                  </a:tcPr>
                </a:tc>
                <a:extLst>
                  <a:ext uri="{0D108BD9-81ED-4DB2-BD59-A6C34878D82A}">
                    <a16:rowId xmlns:a16="http://schemas.microsoft.com/office/drawing/2014/main" val="3588604582"/>
                  </a:ext>
                </a:extLst>
              </a:tr>
            </a:tbl>
          </a:graphicData>
        </a:graphic>
      </p:graphicFrame>
    </p:spTree>
    <p:extLst>
      <p:ext uri="{BB962C8B-B14F-4D97-AF65-F5344CB8AC3E}">
        <p14:creationId xmlns:p14="http://schemas.microsoft.com/office/powerpoint/2010/main" val="873227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Gráficos reutilizables</a:t>
            </a:r>
          </a:p>
        </p:txBody>
      </p:sp>
      <p:sp>
        <p:nvSpPr>
          <p:cNvPr id="4" name="Slide Number Placeholder 3"/>
          <p:cNvSpPr>
            <a:spLocks noGrp="1"/>
          </p:cNvSpPr>
          <p:nvPr>
            <p:ph type="sldNum" sz="quarter" idx="12"/>
          </p:nvPr>
        </p:nvSpPr>
        <p:spPr/>
        <p:txBody>
          <a:bodyPr/>
          <a:lstStyle/>
          <a:p>
            <a:fld id="{519954A3-9DFD-4C44-94BA-B95130A3BA1C}" type="slidenum">
              <a:rPr lang="en-US" smtClean="0"/>
              <a:t>27</a:t>
            </a:fld>
            <a:endParaRPr lang="es-MX" dirty="0"/>
          </a:p>
        </p:txBody>
      </p:sp>
      <p:pic>
        <p:nvPicPr>
          <p:cNvPr id="5" name="Picture 2" descr="http://foundation.cap.org/wp-content/themes/seller/assets/images/STT-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2" y="1470915"/>
            <a:ext cx="4396980" cy="8216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936294" y="1387128"/>
            <a:ext cx="6632902" cy="905476"/>
          </a:xfrm>
          <a:prstGeom prst="rect">
            <a:avLst/>
          </a:prstGeom>
        </p:spPr>
      </p:pic>
      <p:sp>
        <p:nvSpPr>
          <p:cNvPr id="15" name="Rectangle 14"/>
          <p:cNvSpPr/>
          <p:nvPr/>
        </p:nvSpPr>
        <p:spPr>
          <a:xfrm>
            <a:off x="213938" y="4532315"/>
            <a:ext cx="11843133" cy="461665"/>
          </a:xfrm>
          <a:prstGeom prst="rect">
            <a:avLst/>
          </a:prstGeom>
        </p:spPr>
        <p:txBody>
          <a:bodyPr wrap="square">
            <a:spAutoFit/>
          </a:bodyPr>
          <a:lstStyle/>
          <a:p>
            <a:r>
              <a:rPr lang="es-MX" sz="1200" b="1" dirty="0">
                <a:latin typeface="Calibri" panose="020F0502020204030204" pitchFamily="34" charset="0"/>
              </a:rPr>
              <a:t>Este módulo educativo es propiedad de CAP Foundation. El material de la presente se entrega para motivos educacionales sin fines de lucro en su integridad. El permiso para reproducir este trabajo, en parte o en su totalidad, para cualquier propósito que no sea dentro del programa de See, Test &amp; Treat deberá ser autorizado por escrito por CAP Foundation. </a:t>
            </a:r>
            <a:endParaRPr lang="es-MX"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2" name="Rectangle 31"/>
          <p:cNvSpPr/>
          <p:nvPr/>
        </p:nvSpPr>
        <p:spPr>
          <a:xfrm>
            <a:off x="27192" y="4990015"/>
            <a:ext cx="12029879" cy="1384995"/>
          </a:xfrm>
          <a:prstGeom prst="rect">
            <a:avLst/>
          </a:prstGeom>
        </p:spPr>
        <p:txBody>
          <a:bodyPr wrap="square">
            <a:spAutoFit/>
          </a:bodyPr>
          <a:lstStyle/>
          <a:p>
            <a:r>
              <a:rPr lang="es-MX" sz="1200" b="1" dirty="0"/>
              <a:t>Agradecimientos </a:t>
            </a:r>
            <a:endParaRPr lang="en-GB" sz="1200" dirty="0"/>
          </a:p>
          <a:p>
            <a:r>
              <a:rPr lang="es-MX" sz="1200" dirty="0"/>
              <a:t>El material gráfico incluido en esta guía fue proporcionado por los artistas de </a:t>
            </a:r>
            <a:r>
              <a:rPr lang="es-MX" sz="1200" dirty="0" err="1"/>
              <a:t>The</a:t>
            </a:r>
            <a:r>
              <a:rPr lang="es-MX" sz="1200" dirty="0"/>
              <a:t> </a:t>
            </a:r>
            <a:r>
              <a:rPr lang="es-MX" sz="1200" dirty="0" err="1"/>
              <a:t>Noun</a:t>
            </a:r>
            <a:r>
              <a:rPr lang="es-MX" sz="1200" dirty="0"/>
              <a:t> Project: Marie Van den </a:t>
            </a:r>
            <a:r>
              <a:rPr lang="es-MX" sz="1200" dirty="0" err="1"/>
              <a:t>Broeck</a:t>
            </a:r>
            <a:r>
              <a:rPr lang="es-MX" sz="1200" dirty="0"/>
              <a:t>, </a:t>
            </a:r>
            <a:r>
              <a:rPr lang="es-MX" sz="1200" dirty="0" err="1"/>
              <a:t>Romzicom</a:t>
            </a:r>
            <a:r>
              <a:rPr lang="es-MX" sz="1200" dirty="0"/>
              <a:t>, Marco </a:t>
            </a:r>
            <a:r>
              <a:rPr lang="es-MX" sz="1200" dirty="0" err="1"/>
              <a:t>Fleseri</a:t>
            </a:r>
            <a:r>
              <a:rPr lang="es-MX" sz="1200" dirty="0"/>
              <a:t>, Alex </a:t>
            </a:r>
            <a:r>
              <a:rPr lang="es-MX" sz="1200" dirty="0" err="1"/>
              <a:t>Sheyn</a:t>
            </a:r>
            <a:r>
              <a:rPr lang="es-MX" sz="1200" dirty="0"/>
              <a:t>, Carla </a:t>
            </a:r>
            <a:r>
              <a:rPr lang="es-MX" sz="1200" dirty="0" err="1"/>
              <a:t>Dias</a:t>
            </a:r>
            <a:r>
              <a:rPr lang="es-MX" sz="1200" dirty="0"/>
              <a:t>, </a:t>
            </a:r>
            <a:r>
              <a:rPr lang="es-MX" sz="1200" dirty="0" err="1"/>
              <a:t>Gabor</a:t>
            </a:r>
            <a:r>
              <a:rPr lang="es-MX" sz="1200" dirty="0"/>
              <a:t> </a:t>
            </a:r>
            <a:r>
              <a:rPr lang="es-MX" sz="1200" dirty="0" err="1"/>
              <a:t>Fulop</a:t>
            </a:r>
            <a:r>
              <a:rPr lang="es-MX" sz="1200" dirty="0"/>
              <a:t>, Claire Jones, </a:t>
            </a:r>
            <a:r>
              <a:rPr lang="es-MX" sz="1200" dirty="0" err="1"/>
              <a:t>Lemon</a:t>
            </a:r>
            <a:r>
              <a:rPr lang="es-MX" sz="1200" dirty="0"/>
              <a:t> Liu, Martin </a:t>
            </a:r>
            <a:r>
              <a:rPr lang="es-MX" sz="1200" dirty="0" err="1"/>
              <a:t>Vanco</a:t>
            </a:r>
            <a:r>
              <a:rPr lang="es-MX" sz="1200" dirty="0"/>
              <a:t>, </a:t>
            </a:r>
            <a:r>
              <a:rPr lang="es-MX" sz="1200" dirty="0" err="1"/>
              <a:t>lastspark</a:t>
            </a:r>
            <a:r>
              <a:rPr lang="es-MX" sz="1200" dirty="0"/>
              <a:t>, Wilson Joseph, </a:t>
            </a:r>
            <a:r>
              <a:rPr lang="es-MX" sz="1200" dirty="0" err="1"/>
              <a:t>Karolina</a:t>
            </a:r>
            <a:r>
              <a:rPr lang="es-MX" sz="1200" dirty="0"/>
              <a:t> </a:t>
            </a:r>
            <a:r>
              <a:rPr lang="es-MX" sz="1200" dirty="0" err="1"/>
              <a:t>Brantas</a:t>
            </a:r>
            <a:r>
              <a:rPr lang="es-MX" sz="1200" dirty="0"/>
              <a:t>, </a:t>
            </a:r>
            <a:r>
              <a:rPr lang="es-MX" sz="1200" dirty="0" err="1"/>
              <a:t>Delwar</a:t>
            </a:r>
            <a:r>
              <a:rPr lang="es-MX" sz="1200" dirty="0"/>
              <a:t> </a:t>
            </a:r>
            <a:r>
              <a:rPr lang="es-MX" sz="1200" dirty="0" err="1"/>
              <a:t>Hassain</a:t>
            </a:r>
            <a:r>
              <a:rPr lang="es-MX" sz="1200" dirty="0"/>
              <a:t>, </a:t>
            </a:r>
            <a:r>
              <a:rPr lang="es-MX" sz="1200" dirty="0" err="1"/>
              <a:t>Clockwise</a:t>
            </a:r>
            <a:r>
              <a:rPr lang="es-MX" sz="1200" dirty="0"/>
              <a:t>, Melissa Schmitt y </a:t>
            </a:r>
            <a:r>
              <a:rPr lang="es-MX" sz="1200" dirty="0" err="1"/>
              <a:t>Yazmin</a:t>
            </a:r>
            <a:r>
              <a:rPr lang="es-MX" sz="1200" dirty="0"/>
              <a:t> </a:t>
            </a:r>
            <a:r>
              <a:rPr lang="es-MX" sz="1200" dirty="0" err="1"/>
              <a:t>Alanis</a:t>
            </a:r>
            <a:r>
              <a:rPr lang="es-MX" sz="1200" dirty="0"/>
              <a:t>. Acceso: diciembre de 2016</a:t>
            </a:r>
            <a:endParaRPr lang="en-GB" sz="1200" dirty="0"/>
          </a:p>
          <a:p>
            <a:r>
              <a:rPr lang="es-MX" sz="1200" dirty="0"/>
              <a:t>Fuentes de las imágenes: </a:t>
            </a:r>
            <a:r>
              <a:rPr lang="es-MX" sz="1200" dirty="0" err="1"/>
              <a:t>Winslow</a:t>
            </a:r>
            <a:r>
              <a:rPr lang="es-MX" sz="1200" dirty="0"/>
              <a:t>, Teresa. https://www.cancer.gov/types/cervical/understanding-cervical-changes. Actualizado en 2009. Acceso: diciembre de 2016; https://www.cdc.gov/cancer/hpv/pdf/HPV_Testing_2012_English.pdf. Acceso: diciembre de 2016; http://Patient.info/diagram/breast-diagram. Acceso: diciembre de 2016</a:t>
            </a:r>
            <a:endParaRPr lang="en-GB" sz="1200" dirty="0"/>
          </a:p>
          <a:p>
            <a:r>
              <a:rPr lang="es-MX" sz="1200" dirty="0"/>
              <a:t>Fotografía: </a:t>
            </a:r>
            <a:r>
              <a:rPr lang="es-MX" sz="1200" dirty="0" err="1"/>
              <a:t>Jill</a:t>
            </a:r>
            <a:r>
              <a:rPr lang="es-MX" sz="1200" dirty="0"/>
              <a:t> </a:t>
            </a:r>
            <a:r>
              <a:rPr lang="es-MX" sz="1200" dirty="0" err="1"/>
              <a:t>Barrett</a:t>
            </a:r>
            <a:r>
              <a:rPr lang="es-MX" sz="1200" dirty="0"/>
              <a:t> </a:t>
            </a:r>
            <a:r>
              <a:rPr lang="es-MX" sz="1200" dirty="0" err="1"/>
              <a:t>Photography</a:t>
            </a:r>
            <a:endParaRPr lang="es-MX" sz="1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5" name="Content Placeholder 2"/>
          <p:cNvSpPr txBox="1">
            <a:spLocks/>
          </p:cNvSpPr>
          <p:nvPr/>
        </p:nvSpPr>
        <p:spPr>
          <a:xfrm>
            <a:off x="400705" y="2355842"/>
            <a:ext cx="9404889" cy="13999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s-MX"/>
              <a:t>Por favor, asegúrese de reconocer el mérito de The Noun Project por </a:t>
            </a:r>
            <a:r>
              <a:rPr lang="es-MX" u="sng"/>
              <a:t>toda</a:t>
            </a:r>
            <a:r>
              <a:rPr lang="es-MX"/>
              <a:t> reutilización de las imágenes de iconos en blanco y negro que se incluyen en esta presentación. Las imágenes adicionales son:</a:t>
            </a:r>
            <a:endParaRPr lang="es-MX" dirty="0"/>
          </a:p>
        </p:txBody>
      </p:sp>
      <p:pic>
        <p:nvPicPr>
          <p:cNvPr id="36" name="Picture 35" descr="C:\Users\Jeannine\Downloads\noun_632.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5957" y="3496785"/>
            <a:ext cx="709930" cy="709930"/>
          </a:xfrm>
          <a:prstGeom prst="rect">
            <a:avLst/>
          </a:prstGeom>
          <a:noFill/>
          <a:ln>
            <a:noFill/>
          </a:ln>
        </p:spPr>
      </p:pic>
      <p:pic>
        <p:nvPicPr>
          <p:cNvPr id="37" name="Picture 36" descr="C:\Users\Jeannine\Downloads\noun_620.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0675" y="3566284"/>
            <a:ext cx="695325" cy="695325"/>
          </a:xfrm>
          <a:prstGeom prst="rect">
            <a:avLst/>
          </a:prstGeom>
          <a:noFill/>
          <a:ln>
            <a:noFill/>
          </a:ln>
        </p:spPr>
      </p:pic>
      <p:pic>
        <p:nvPicPr>
          <p:cNvPr id="38" name="Picture 37"/>
          <p:cNvPicPr/>
          <p:nvPr/>
        </p:nvPicPr>
        <p:blipFill rotWithShape="1">
          <a:blip r:embed="rId7"/>
          <a:srcRect b="13319"/>
          <a:stretch/>
        </p:blipFill>
        <p:spPr>
          <a:xfrm>
            <a:off x="4422845" y="3489800"/>
            <a:ext cx="824230" cy="714375"/>
          </a:xfrm>
          <a:prstGeom prst="rect">
            <a:avLst/>
          </a:prstGeom>
        </p:spPr>
      </p:pic>
      <p:pic>
        <p:nvPicPr>
          <p:cNvPr id="39" name="Picture 38" descr="C:\Users\Jeannine\Downloads\noun_682.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9645" y="3496785"/>
            <a:ext cx="707390" cy="707390"/>
          </a:xfrm>
          <a:prstGeom prst="rect">
            <a:avLst/>
          </a:prstGeom>
          <a:noFill/>
          <a:ln>
            <a:noFill/>
          </a:ln>
        </p:spPr>
      </p:pic>
      <p:pic>
        <p:nvPicPr>
          <p:cNvPr id="40" name="Picture 39"/>
          <p:cNvPicPr/>
          <p:nvPr/>
        </p:nvPicPr>
        <p:blipFill>
          <a:blip r:embed="rId9" cstate="print">
            <a:extLst>
              <a:ext uri="{28A0092B-C50C-407E-A947-70E740481C1C}">
                <a14:useLocalDpi xmlns:a14="http://schemas.microsoft.com/office/drawing/2010/main" val="0"/>
              </a:ext>
            </a:extLst>
          </a:blip>
          <a:stretch>
            <a:fillRect/>
          </a:stretch>
        </p:blipFill>
        <p:spPr>
          <a:xfrm>
            <a:off x="6547927" y="3548855"/>
            <a:ext cx="655320" cy="655320"/>
          </a:xfrm>
          <a:prstGeom prst="rect">
            <a:avLst/>
          </a:prstGeom>
        </p:spPr>
      </p:pic>
      <p:pic>
        <p:nvPicPr>
          <p:cNvPr id="41" name="Picture 40"/>
          <p:cNvPicPr/>
          <p:nvPr/>
        </p:nvPicPr>
        <p:blipFill>
          <a:blip r:embed="rId10" cstate="print">
            <a:extLst>
              <a:ext uri="{28A0092B-C50C-407E-A947-70E740481C1C}">
                <a14:useLocalDpi xmlns:a14="http://schemas.microsoft.com/office/drawing/2010/main" val="0"/>
              </a:ext>
            </a:extLst>
          </a:blip>
          <a:stretch>
            <a:fillRect/>
          </a:stretch>
        </p:blipFill>
        <p:spPr>
          <a:xfrm>
            <a:off x="950272" y="3286858"/>
            <a:ext cx="1074420" cy="1074420"/>
          </a:xfrm>
          <a:prstGeom prst="rect">
            <a:avLst/>
          </a:prstGeom>
        </p:spPr>
      </p:pic>
      <p:pic>
        <p:nvPicPr>
          <p:cNvPr id="42" name="Picture 41"/>
          <p:cNvPicPr/>
          <p:nvPr/>
        </p:nvPicPr>
        <p:blipFill>
          <a:blip r:embed="rId11" cstate="print">
            <a:extLst>
              <a:ext uri="{28A0092B-C50C-407E-A947-70E740481C1C}">
                <a14:useLocalDpi xmlns:a14="http://schemas.microsoft.com/office/drawing/2010/main" val="0"/>
              </a:ext>
            </a:extLst>
          </a:blip>
          <a:stretch>
            <a:fillRect/>
          </a:stretch>
        </p:blipFill>
        <p:spPr>
          <a:xfrm>
            <a:off x="7337115" y="3464400"/>
            <a:ext cx="824230" cy="824230"/>
          </a:xfrm>
          <a:prstGeom prst="rect">
            <a:avLst/>
          </a:prstGeom>
        </p:spPr>
      </p:pic>
      <p:pic>
        <p:nvPicPr>
          <p:cNvPr id="43" name="Picture 42"/>
          <p:cNvPicPr/>
          <p:nvPr/>
        </p:nvPicPr>
        <p:blipFill>
          <a:blip r:embed="rId12" cstate="print">
            <a:extLst>
              <a:ext uri="{28A0092B-C50C-407E-A947-70E740481C1C}">
                <a14:useLocalDpi xmlns:a14="http://schemas.microsoft.com/office/drawing/2010/main" val="0"/>
              </a:ext>
            </a:extLst>
          </a:blip>
          <a:stretch>
            <a:fillRect/>
          </a:stretch>
        </p:blipFill>
        <p:spPr>
          <a:xfrm>
            <a:off x="8275927" y="3521307"/>
            <a:ext cx="630555" cy="630555"/>
          </a:xfrm>
          <a:prstGeom prst="rect">
            <a:avLst/>
          </a:prstGeom>
        </p:spPr>
      </p:pic>
      <p:sp>
        <p:nvSpPr>
          <p:cNvPr id="44" name="Content Placeholder 43"/>
          <p:cNvSpPr>
            <a:spLocks noGrp="1"/>
          </p:cNvSpPr>
          <p:nvPr>
            <p:ph idx="1"/>
          </p:nvPr>
        </p:nvSpPr>
        <p:spPr/>
        <p:txBody>
          <a:bodyPr/>
          <a:lstStyle/>
          <a:p>
            <a:endParaRPr lang="en-GB" dirty="0"/>
          </a:p>
        </p:txBody>
      </p:sp>
    </p:spTree>
    <p:extLst>
      <p:ext uri="{BB962C8B-B14F-4D97-AF65-F5344CB8AC3E}">
        <p14:creationId xmlns:p14="http://schemas.microsoft.com/office/powerpoint/2010/main" val="1715866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Puede utilizar esta plantilla para </a:t>
            </a:r>
            <a:br/>
            <a:r>
              <a:rPr lang="es-MX"/>
              <a:t>agregar sus propias historias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19954A3-9DFD-4C44-94BA-B95130A3BA1C}" type="slidenum">
              <a:rPr lang="en-US" smtClean="0"/>
              <a:t>28</a:t>
            </a:fld>
            <a:endParaRPr lang="es-MX" dirty="0"/>
          </a:p>
        </p:txBody>
      </p:sp>
    </p:spTree>
    <p:extLst>
      <p:ext uri="{BB962C8B-B14F-4D97-AF65-F5344CB8AC3E}">
        <p14:creationId xmlns:p14="http://schemas.microsoft.com/office/powerpoint/2010/main" val="3910323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Aprender sobre su salud</a:t>
            </a:r>
          </a:p>
        </p:txBody>
      </p:sp>
      <p:sp>
        <p:nvSpPr>
          <p:cNvPr id="3" name="Content Placeholder 2"/>
          <p:cNvSpPr>
            <a:spLocks noGrp="1"/>
          </p:cNvSpPr>
          <p:nvPr>
            <p:ph idx="1"/>
          </p:nvPr>
        </p:nvSpPr>
        <p:spPr>
          <a:xfrm>
            <a:off x="677333" y="1419809"/>
            <a:ext cx="6695739" cy="3880773"/>
          </a:xfrm>
        </p:spPr>
        <p:txBody>
          <a:bodyPr>
            <a:noAutofit/>
          </a:bodyPr>
          <a:lstStyle/>
          <a:p>
            <a:pPr marL="0" indent="0">
              <a:lnSpc>
                <a:spcPct val="150000"/>
              </a:lnSpc>
              <a:buNone/>
            </a:pPr>
            <a:r>
              <a:rPr lang="es-MX" sz="2800" b="1" dirty="0">
                <a:latin typeface="Corbel" panose="020B0503020204020204" pitchFamily="34" charset="0"/>
              </a:rPr>
              <a:t>Durante la sesión educativa de hoy, aprenderá sobre su salud a través del diálogo, escuchar, y probar nuevas cosas.</a:t>
            </a:r>
          </a:p>
          <a:p>
            <a:pPr marL="0" indent="0">
              <a:lnSpc>
                <a:spcPct val="150000"/>
              </a:lnSpc>
              <a:buNone/>
            </a:pPr>
            <a:endParaRPr lang="es-MX" sz="2800" b="1" dirty="0">
              <a:latin typeface="Corbel" panose="020B0503020204020204" pitchFamily="34" charset="0"/>
            </a:endParaRPr>
          </a:p>
          <a:p>
            <a:pPr marL="0" indent="0">
              <a:lnSpc>
                <a:spcPct val="150000"/>
              </a:lnSpc>
              <a:buNone/>
            </a:pPr>
            <a:r>
              <a:rPr lang="es-MX" sz="2800" b="1" dirty="0">
                <a:latin typeface="Corbel" panose="020B0503020204020204" pitchFamily="34" charset="0"/>
              </a:rPr>
              <a:t>¿Cuáles son los temas sobre los que está más interesada hoy? </a:t>
            </a:r>
            <a:endParaRPr lang="es-MX" sz="2800" dirty="0"/>
          </a:p>
          <a:p>
            <a:pPr>
              <a:lnSpc>
                <a:spcPct val="150000"/>
              </a:lnSpc>
            </a:pPr>
            <a:endParaRPr lang="es-MX" sz="2800" dirty="0"/>
          </a:p>
        </p:txBody>
      </p:sp>
      <p:sp>
        <p:nvSpPr>
          <p:cNvPr id="4" name="Slide Number Placeholder 3"/>
          <p:cNvSpPr>
            <a:spLocks noGrp="1"/>
          </p:cNvSpPr>
          <p:nvPr>
            <p:ph type="sldNum" sz="quarter" idx="12"/>
          </p:nvPr>
        </p:nvSpPr>
        <p:spPr/>
        <p:txBody>
          <a:bodyPr/>
          <a:lstStyle/>
          <a:p>
            <a:fld id="{519954A3-9DFD-4C44-94BA-B95130A3BA1C}" type="slidenum">
              <a:rPr lang="en-US" smtClean="0"/>
              <a:t>3</a:t>
            </a:fld>
            <a:endParaRPr lang="es-MX" dirty="0"/>
          </a:p>
        </p:txBody>
      </p:sp>
      <p:pic>
        <p:nvPicPr>
          <p:cNvPr id="5" name="Picture 4"/>
          <p:cNvPicPr>
            <a:picLocks noChangeAspect="1"/>
          </p:cNvPicPr>
          <p:nvPr/>
        </p:nvPicPr>
        <p:blipFill rotWithShape="1">
          <a:blip r:embed="rId2"/>
          <a:srcRect r="-3" b="34636"/>
          <a:stretch/>
        </p:blipFill>
        <p:spPr>
          <a:xfrm>
            <a:off x="7513176" y="3439616"/>
            <a:ext cx="3459624" cy="28623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3"/>
          <a:srcRect l="12481" r="6839" b="-4"/>
          <a:stretch/>
        </p:blipFill>
        <p:spPr>
          <a:xfrm>
            <a:off x="8229601" y="439839"/>
            <a:ext cx="3518122" cy="29107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32079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5859" y="3734311"/>
            <a:ext cx="7766936" cy="1721609"/>
          </a:xfrm>
        </p:spPr>
        <p:txBody>
          <a:bodyPr>
            <a:normAutofit/>
          </a:bodyPr>
          <a:lstStyle/>
          <a:p>
            <a:r>
              <a:rPr lang="es-MX" sz="3600" b="1" dirty="0"/>
              <a:t>Estilos de vida saludables</a:t>
            </a:r>
          </a:p>
          <a:p>
            <a:endParaRPr lang="es-MX" sz="2800" dirty="0"/>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20407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34" y="458615"/>
            <a:ext cx="8596668" cy="718038"/>
          </a:xfrm>
        </p:spPr>
        <p:txBody>
          <a:bodyPr>
            <a:normAutofit fontScale="90000"/>
          </a:bodyPr>
          <a:lstStyle/>
          <a:p>
            <a:r>
              <a:rPr lang="es-MX"/>
              <a:t>Un estilo de vida saludable significa...</a:t>
            </a:r>
            <a:br/>
            <a:endParaRPr lang="es-MX" dirty="0"/>
          </a:p>
        </p:txBody>
      </p:sp>
      <p:sp>
        <p:nvSpPr>
          <p:cNvPr id="4" name="Slide Number Placeholder 3"/>
          <p:cNvSpPr>
            <a:spLocks noGrp="1"/>
          </p:cNvSpPr>
          <p:nvPr>
            <p:ph type="sldNum" sz="quarter" idx="12"/>
          </p:nvPr>
        </p:nvSpPr>
        <p:spPr>
          <a:xfrm>
            <a:off x="7692333" y="6492875"/>
            <a:ext cx="683339" cy="365125"/>
          </a:xfrm>
        </p:spPr>
        <p:txBody>
          <a:bodyPr/>
          <a:lstStyle/>
          <a:p>
            <a:fld id="{519954A3-9DFD-4C44-94BA-B95130A3BA1C}" type="slidenum">
              <a:rPr lang="en-US" smtClean="0"/>
              <a:t>5</a:t>
            </a:fld>
            <a:endParaRPr lang="es-MX" dirty="0"/>
          </a:p>
        </p:txBody>
      </p:sp>
      <p:pic>
        <p:nvPicPr>
          <p:cNvPr id="6" name="Picture 5"/>
          <p:cNvPicPr>
            <a:picLocks noChangeAspect="1"/>
          </p:cNvPicPr>
          <p:nvPr/>
        </p:nvPicPr>
        <p:blipFill>
          <a:blip r:embed="rId2"/>
          <a:stretch>
            <a:fillRect/>
          </a:stretch>
        </p:blipFill>
        <p:spPr>
          <a:xfrm>
            <a:off x="3262473" y="5612828"/>
            <a:ext cx="709073" cy="709073"/>
          </a:xfrm>
          <a:prstGeom prst="rect">
            <a:avLst/>
          </a:prstGeom>
        </p:spPr>
      </p:pic>
      <p:pic>
        <p:nvPicPr>
          <p:cNvPr id="7" name="Picture 6"/>
          <p:cNvPicPr>
            <a:picLocks noChangeAspect="1"/>
          </p:cNvPicPr>
          <p:nvPr/>
        </p:nvPicPr>
        <p:blipFill rotWithShape="1">
          <a:blip r:embed="rId3"/>
          <a:srcRect b="13568"/>
          <a:stretch/>
        </p:blipFill>
        <p:spPr>
          <a:xfrm>
            <a:off x="168332" y="3028819"/>
            <a:ext cx="882423" cy="762697"/>
          </a:xfrm>
          <a:prstGeom prst="rect">
            <a:avLst/>
          </a:prstGeom>
        </p:spPr>
      </p:pic>
      <p:pic>
        <p:nvPicPr>
          <p:cNvPr id="8" name="Picture 7"/>
          <p:cNvPicPr>
            <a:picLocks noChangeAspect="1"/>
          </p:cNvPicPr>
          <p:nvPr/>
        </p:nvPicPr>
        <p:blipFill rotWithShape="1">
          <a:blip r:embed="rId4"/>
          <a:srcRect b="13319"/>
          <a:stretch/>
        </p:blipFill>
        <p:spPr>
          <a:xfrm>
            <a:off x="7692333" y="3850044"/>
            <a:ext cx="1003149" cy="869534"/>
          </a:xfrm>
          <a:prstGeom prst="rect">
            <a:avLst/>
          </a:prstGeom>
        </p:spPr>
      </p:pic>
      <p:pic>
        <p:nvPicPr>
          <p:cNvPr id="9" name="Picture 8"/>
          <p:cNvPicPr>
            <a:picLocks noChangeAspect="1"/>
          </p:cNvPicPr>
          <p:nvPr/>
        </p:nvPicPr>
        <p:blipFill rotWithShape="1">
          <a:blip r:embed="rId5"/>
          <a:srcRect b="19836"/>
          <a:stretch/>
        </p:blipFill>
        <p:spPr>
          <a:xfrm>
            <a:off x="5869237" y="5502109"/>
            <a:ext cx="1049113" cy="841017"/>
          </a:xfrm>
          <a:prstGeom prst="rect">
            <a:avLst/>
          </a:prstGeom>
        </p:spPr>
      </p:pic>
      <p:pic>
        <p:nvPicPr>
          <p:cNvPr id="10" name="Picture 9"/>
          <p:cNvPicPr>
            <a:picLocks noChangeAspect="1"/>
          </p:cNvPicPr>
          <p:nvPr/>
        </p:nvPicPr>
        <p:blipFill rotWithShape="1">
          <a:blip r:embed="rId6"/>
          <a:srcRect l="29606" r="30327" b="16137"/>
          <a:stretch/>
        </p:blipFill>
        <p:spPr>
          <a:xfrm>
            <a:off x="1342715" y="1198190"/>
            <a:ext cx="550416" cy="1152050"/>
          </a:xfrm>
          <a:prstGeom prst="rect">
            <a:avLst/>
          </a:prstGeom>
        </p:spPr>
      </p:pic>
      <p:pic>
        <p:nvPicPr>
          <p:cNvPr id="11" name="Picture 10"/>
          <p:cNvPicPr>
            <a:picLocks noChangeAspect="1"/>
          </p:cNvPicPr>
          <p:nvPr/>
        </p:nvPicPr>
        <p:blipFill rotWithShape="1">
          <a:blip r:embed="rId7"/>
          <a:srcRect l="3471" r="3120" b="13718"/>
          <a:stretch/>
        </p:blipFill>
        <p:spPr>
          <a:xfrm>
            <a:off x="988573" y="4445243"/>
            <a:ext cx="721797" cy="666717"/>
          </a:xfrm>
          <a:prstGeom prst="rect">
            <a:avLst/>
          </a:prstGeom>
        </p:spPr>
      </p:pic>
      <p:pic>
        <p:nvPicPr>
          <p:cNvPr id="12" name="Picture 11"/>
          <p:cNvPicPr>
            <a:picLocks noChangeAspect="1"/>
          </p:cNvPicPr>
          <p:nvPr/>
        </p:nvPicPr>
        <p:blipFill rotWithShape="1">
          <a:blip r:embed="rId8"/>
          <a:srcRect l="8804" t="21154" r="6838" b="38844"/>
          <a:stretch/>
        </p:blipFill>
        <p:spPr>
          <a:xfrm>
            <a:off x="8158130" y="2469978"/>
            <a:ext cx="1715993" cy="813707"/>
          </a:xfrm>
          <a:prstGeom prst="rect">
            <a:avLst/>
          </a:prstGeom>
        </p:spPr>
      </p:pic>
      <p:sp>
        <p:nvSpPr>
          <p:cNvPr id="13" name="Rectangle 12"/>
          <p:cNvSpPr/>
          <p:nvPr/>
        </p:nvSpPr>
        <p:spPr>
          <a:xfrm>
            <a:off x="8567645" y="3791516"/>
            <a:ext cx="2380527" cy="1323439"/>
          </a:xfrm>
          <a:prstGeom prst="rect">
            <a:avLst/>
          </a:prstGeom>
        </p:spPr>
        <p:txBody>
          <a:bodyPr wrap="square">
            <a:spAutoFit/>
          </a:bodyPr>
          <a:lstStyle/>
          <a:p>
            <a:pPr algn="ctr"/>
            <a:r>
              <a:rPr lang="es-MX" sz="2000" dirty="0">
                <a:latin typeface="Articulate" panose="02000503040000020004" pitchFamily="2" charset="0"/>
              </a:rPr>
              <a:t>Exámenes de salud y exámenes ginecológicos regulares</a:t>
            </a:r>
          </a:p>
        </p:txBody>
      </p:sp>
      <p:sp>
        <p:nvSpPr>
          <p:cNvPr id="14" name="Rectangle 13"/>
          <p:cNvSpPr/>
          <p:nvPr/>
        </p:nvSpPr>
        <p:spPr>
          <a:xfrm>
            <a:off x="1710370" y="1461409"/>
            <a:ext cx="1792478" cy="400110"/>
          </a:xfrm>
          <a:prstGeom prst="rect">
            <a:avLst/>
          </a:prstGeom>
        </p:spPr>
        <p:txBody>
          <a:bodyPr wrap="none">
            <a:spAutoFit/>
          </a:bodyPr>
          <a:lstStyle/>
          <a:p>
            <a:pPr algn="ctr" defTabSz="768058">
              <a:defRPr/>
            </a:pPr>
            <a:r>
              <a:rPr lang="es-MX" sz="2000" dirty="0">
                <a:latin typeface="Articulate" panose="02000503040000020004" pitchFamily="2" charset="0"/>
              </a:rPr>
              <a:t>Ejercicio diario</a:t>
            </a:r>
          </a:p>
        </p:txBody>
      </p:sp>
      <p:sp>
        <p:nvSpPr>
          <p:cNvPr id="15" name="Rectangle 14"/>
          <p:cNvSpPr/>
          <p:nvPr/>
        </p:nvSpPr>
        <p:spPr>
          <a:xfrm>
            <a:off x="1771916" y="4367460"/>
            <a:ext cx="1363663" cy="1015663"/>
          </a:xfrm>
          <a:prstGeom prst="rect">
            <a:avLst/>
          </a:prstGeom>
        </p:spPr>
        <p:txBody>
          <a:bodyPr wrap="square">
            <a:spAutoFit/>
          </a:bodyPr>
          <a:lstStyle/>
          <a:p>
            <a:pPr algn="ctr" defTabSz="768058">
              <a:defRPr/>
            </a:pPr>
            <a:r>
              <a:rPr lang="es-MX" sz="2000" dirty="0">
                <a:latin typeface="Articulate" panose="02000503040000020004" pitchFamily="2" charset="0"/>
              </a:rPr>
              <a:t>Mantener un peso saludable</a:t>
            </a:r>
          </a:p>
        </p:txBody>
      </p:sp>
      <p:sp>
        <p:nvSpPr>
          <p:cNvPr id="16" name="Rectangle 15"/>
          <p:cNvSpPr/>
          <p:nvPr/>
        </p:nvSpPr>
        <p:spPr>
          <a:xfrm>
            <a:off x="894988" y="3158795"/>
            <a:ext cx="2201245" cy="400110"/>
          </a:xfrm>
          <a:prstGeom prst="rect">
            <a:avLst/>
          </a:prstGeom>
        </p:spPr>
        <p:txBody>
          <a:bodyPr wrap="none">
            <a:spAutoFit/>
          </a:bodyPr>
          <a:lstStyle/>
          <a:p>
            <a:pPr algn="ctr" defTabSz="768058">
              <a:defRPr/>
            </a:pPr>
            <a:r>
              <a:rPr lang="es-MX" sz="2000" dirty="0">
                <a:latin typeface="Articulate" panose="02000503040000020004" pitchFamily="2" charset="0"/>
              </a:rPr>
              <a:t>Evitar el alcohol</a:t>
            </a:r>
          </a:p>
        </p:txBody>
      </p:sp>
      <p:sp>
        <p:nvSpPr>
          <p:cNvPr id="17" name="Rectangle 16"/>
          <p:cNvSpPr/>
          <p:nvPr/>
        </p:nvSpPr>
        <p:spPr>
          <a:xfrm>
            <a:off x="7984965" y="1270489"/>
            <a:ext cx="1952063" cy="1015663"/>
          </a:xfrm>
          <a:prstGeom prst="rect">
            <a:avLst/>
          </a:prstGeom>
        </p:spPr>
        <p:txBody>
          <a:bodyPr wrap="square">
            <a:spAutoFit/>
          </a:bodyPr>
          <a:lstStyle/>
          <a:p>
            <a:pPr algn="ctr" defTabSz="768058">
              <a:defRPr/>
            </a:pPr>
            <a:r>
              <a:rPr lang="es-MX" sz="2000" dirty="0">
                <a:latin typeface="Articulate" panose="02000503040000020004" pitchFamily="2" charset="0"/>
              </a:rPr>
              <a:t>Hablar sobre </a:t>
            </a:r>
          </a:p>
          <a:p>
            <a:pPr algn="ctr" defTabSz="768058">
              <a:defRPr/>
            </a:pPr>
            <a:r>
              <a:rPr lang="es-MX" sz="2000" dirty="0">
                <a:latin typeface="Articulate" panose="02000503040000020004" pitchFamily="2" charset="0"/>
              </a:rPr>
              <a:t>antecedentes médicos familiares </a:t>
            </a:r>
          </a:p>
        </p:txBody>
      </p:sp>
      <p:sp>
        <p:nvSpPr>
          <p:cNvPr id="18" name="Rectangle 17"/>
          <p:cNvSpPr/>
          <p:nvPr/>
        </p:nvSpPr>
        <p:spPr>
          <a:xfrm>
            <a:off x="6623165" y="5495342"/>
            <a:ext cx="1365128" cy="1015663"/>
          </a:xfrm>
          <a:prstGeom prst="rect">
            <a:avLst/>
          </a:prstGeom>
        </p:spPr>
        <p:txBody>
          <a:bodyPr wrap="square">
            <a:spAutoFit/>
          </a:bodyPr>
          <a:lstStyle/>
          <a:p>
            <a:pPr algn="ctr" defTabSz="768058">
              <a:defRPr/>
            </a:pPr>
            <a:r>
              <a:rPr lang="es-MX" sz="2000" dirty="0">
                <a:latin typeface="Articulate" panose="02000503040000020004" pitchFamily="2" charset="0"/>
              </a:rPr>
              <a:t>Elegir alimentos sanos</a:t>
            </a:r>
          </a:p>
        </p:txBody>
      </p:sp>
      <p:sp>
        <p:nvSpPr>
          <p:cNvPr id="19" name="Rectangle 18"/>
          <p:cNvSpPr/>
          <p:nvPr/>
        </p:nvSpPr>
        <p:spPr>
          <a:xfrm>
            <a:off x="3972165" y="5780057"/>
            <a:ext cx="1709122" cy="400110"/>
          </a:xfrm>
          <a:prstGeom prst="rect">
            <a:avLst/>
          </a:prstGeom>
        </p:spPr>
        <p:txBody>
          <a:bodyPr wrap="none">
            <a:spAutoFit/>
          </a:bodyPr>
          <a:lstStyle/>
          <a:p>
            <a:pPr algn="ctr" defTabSz="768058">
              <a:defRPr/>
            </a:pPr>
            <a:r>
              <a:rPr lang="es-MX" sz="2000" dirty="0">
                <a:latin typeface="Articulate" panose="02000503040000020004" pitchFamily="2" charset="0"/>
              </a:rPr>
              <a:t>No fumar</a:t>
            </a:r>
          </a:p>
        </p:txBody>
      </p:sp>
      <p:pic>
        <p:nvPicPr>
          <p:cNvPr id="21" name="Picture 20"/>
          <p:cNvPicPr>
            <a:picLocks noChangeAspect="1"/>
          </p:cNvPicPr>
          <p:nvPr/>
        </p:nvPicPr>
        <p:blipFill>
          <a:blip r:embed="rId9"/>
          <a:stretch>
            <a:fillRect/>
          </a:stretch>
        </p:blipFill>
        <p:spPr>
          <a:xfrm>
            <a:off x="3751117" y="1461409"/>
            <a:ext cx="3791475" cy="3791475"/>
          </a:xfrm>
          <a:prstGeom prst="rect">
            <a:avLst/>
          </a:prstGeom>
          <a:ln w="38100">
            <a:solidFill>
              <a:schemeClr val="accent1"/>
            </a:solidFill>
          </a:ln>
        </p:spPr>
      </p:pic>
    </p:spTree>
    <p:extLst>
      <p:ext uri="{BB962C8B-B14F-4D97-AF65-F5344CB8AC3E}">
        <p14:creationId xmlns:p14="http://schemas.microsoft.com/office/powerpoint/2010/main" val="393580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665" y="305917"/>
            <a:ext cx="9952978" cy="1320800"/>
          </a:xfrm>
        </p:spPr>
        <p:txBody>
          <a:bodyPr>
            <a:normAutofit/>
          </a:bodyPr>
          <a:lstStyle/>
          <a:p>
            <a:r>
              <a:rPr lang="es-MX" sz="3200" dirty="0"/>
              <a:t>Barreras comunes para un estilo de vida saludable</a:t>
            </a:r>
          </a:p>
        </p:txBody>
      </p:sp>
      <p:sp>
        <p:nvSpPr>
          <p:cNvPr id="3" name="Content Placeholder 2"/>
          <p:cNvSpPr>
            <a:spLocks noGrp="1"/>
          </p:cNvSpPr>
          <p:nvPr>
            <p:ph idx="1"/>
          </p:nvPr>
        </p:nvSpPr>
        <p:spPr>
          <a:xfrm>
            <a:off x="686126" y="874582"/>
            <a:ext cx="10379211" cy="386660"/>
          </a:xfrm>
        </p:spPr>
        <p:txBody>
          <a:bodyPr/>
          <a:lstStyle/>
          <a:p>
            <a:pPr marL="0" indent="0">
              <a:buNone/>
            </a:pPr>
            <a:r>
              <a:rPr lang="es-MX" b="1" dirty="0"/>
              <a:t>Hablar sobre ello: ¿Algunas de estas cosas le impide llevar un estilo de vida saludable?</a:t>
            </a:r>
          </a:p>
          <a:p>
            <a:endParaRPr lang="es-MX" dirty="0"/>
          </a:p>
        </p:txBody>
      </p:sp>
      <p:sp>
        <p:nvSpPr>
          <p:cNvPr id="4" name="Slide Number Placeholder 3"/>
          <p:cNvSpPr>
            <a:spLocks noGrp="1"/>
          </p:cNvSpPr>
          <p:nvPr>
            <p:ph type="sldNum" sz="quarter" idx="12"/>
          </p:nvPr>
        </p:nvSpPr>
        <p:spPr/>
        <p:txBody>
          <a:bodyPr/>
          <a:lstStyle/>
          <a:p>
            <a:fld id="{519954A3-9DFD-4C44-94BA-B95130A3BA1C}" type="slidenum">
              <a:rPr lang="en-US" smtClean="0"/>
              <a:t>6</a:t>
            </a:fld>
            <a:endParaRPr lang="es-MX" dirty="0"/>
          </a:p>
        </p:txBody>
      </p:sp>
      <p:sp>
        <p:nvSpPr>
          <p:cNvPr id="6" name="TextBox 5"/>
          <p:cNvSpPr txBox="1"/>
          <p:nvPr/>
        </p:nvSpPr>
        <p:spPr>
          <a:xfrm>
            <a:off x="115623" y="1450430"/>
            <a:ext cx="5885787" cy="2677656"/>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1300" dirty="0">
                <a:latin typeface="Corbel" panose="020B0503020204020204" pitchFamily="34" charset="0"/>
              </a:rPr>
              <a:t>Idioma: no entiendo las palabras que se emplean durante las visitas</a:t>
            </a:r>
          </a:p>
          <a:p>
            <a:endParaRPr lang="es-MX" sz="1300" dirty="0">
              <a:latin typeface="Corbel" panose="020B0503020204020204" pitchFamily="34" charset="0"/>
            </a:endParaRPr>
          </a:p>
          <a:p>
            <a:r>
              <a:rPr lang="es-MX" sz="1300" dirty="0">
                <a:latin typeface="Corbel" panose="020B0503020204020204" pitchFamily="34" charset="0"/>
              </a:rPr>
              <a:t>Barreras culturales: siento que los médicos no entienden mi cultura</a:t>
            </a:r>
          </a:p>
          <a:p>
            <a:endParaRPr lang="es-MX" sz="1300" dirty="0">
              <a:latin typeface="Corbel" panose="020B0503020204020204" pitchFamily="34" charset="0"/>
            </a:endParaRPr>
          </a:p>
          <a:p>
            <a:r>
              <a:rPr lang="es-MX" sz="1300" dirty="0">
                <a:latin typeface="Corbel" panose="020B0503020204020204" pitchFamily="34" charset="0"/>
              </a:rPr>
              <a:t>Cuidado de los niños: los niños se aburren o no son bienvenidos en las consultas médicas</a:t>
            </a:r>
          </a:p>
          <a:p>
            <a:endParaRPr lang="es-MX" sz="1300" dirty="0">
              <a:latin typeface="Corbel" panose="020B0503020204020204" pitchFamily="34" charset="0"/>
            </a:endParaRPr>
          </a:p>
          <a:p>
            <a:r>
              <a:rPr lang="es-MX" sz="1300" dirty="0">
                <a:latin typeface="Corbel" panose="020B0503020204020204" pitchFamily="34" charset="0"/>
              </a:rPr>
              <a:t>Costos: no puedo sustentar el seguro médico o los servicios recomendados</a:t>
            </a:r>
          </a:p>
          <a:p>
            <a:endParaRPr lang="es-MX" sz="1300" dirty="0">
              <a:latin typeface="Corbel" panose="020B0503020204020204" pitchFamily="34" charset="0"/>
            </a:endParaRPr>
          </a:p>
          <a:p>
            <a:r>
              <a:rPr lang="es-MX" sz="1300" dirty="0">
                <a:latin typeface="Corbel" panose="020B0503020204020204" pitchFamily="34" charset="0"/>
              </a:rPr>
              <a:t>Sistema de salud: confusión sobre los sistemas de salud disponibles</a:t>
            </a:r>
          </a:p>
          <a:p>
            <a:endParaRPr lang="es-MX" sz="1300" dirty="0">
              <a:latin typeface="Corbel" panose="020B0503020204020204" pitchFamily="34" charset="0"/>
            </a:endParaRPr>
          </a:p>
          <a:p>
            <a:r>
              <a:rPr lang="es-MX" sz="1300" dirty="0">
                <a:latin typeface="Corbel" panose="020B0503020204020204" pitchFamily="34" charset="0"/>
              </a:rPr>
              <a:t>Acceso a alimentos saludables: los alimentos saludables son caros o </a:t>
            </a:r>
            <a:br>
              <a:rPr lang="es-MX" sz="1300" dirty="0">
                <a:latin typeface="Corbel" panose="020B0503020204020204" pitchFamily="34" charset="0"/>
              </a:rPr>
            </a:br>
            <a:r>
              <a:rPr lang="es-MX" sz="1300" dirty="0">
                <a:latin typeface="Corbel" panose="020B0503020204020204" pitchFamily="34" charset="0"/>
              </a:rPr>
              <a:t>lleva tiempo prepararlos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801" y="3098485"/>
            <a:ext cx="864000" cy="8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176" y="1536143"/>
            <a:ext cx="80962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127543" y="2728527"/>
            <a:ext cx="5885787" cy="3108543"/>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sz="1300" dirty="0">
                <a:latin typeface="Corbel" panose="020B0503020204020204" pitchFamily="34" charset="0"/>
              </a:rPr>
              <a:t>Seguridad: no </a:t>
            </a:r>
            <a:r>
              <a:rPr lang="es-MX" sz="1300">
                <a:latin typeface="Corbel" panose="020B0503020204020204" pitchFamily="34" charset="0"/>
              </a:rPr>
              <a:t>hay ningún </a:t>
            </a:r>
            <a:r>
              <a:rPr lang="es-MX" sz="1300" dirty="0">
                <a:latin typeface="Corbel" panose="020B0503020204020204" pitchFamily="34" charset="0"/>
              </a:rPr>
              <a:t>lugar seguro para caminar o no hay acceso seguro a las áreas de ejercicio</a:t>
            </a:r>
          </a:p>
          <a:p>
            <a:endParaRPr lang="es-MX" sz="1300" dirty="0">
              <a:latin typeface="Corbel" panose="020B0503020204020204" pitchFamily="34" charset="0"/>
            </a:endParaRPr>
          </a:p>
          <a:p>
            <a:r>
              <a:rPr lang="es-MX" sz="1300" dirty="0">
                <a:latin typeface="Corbel" panose="020B0503020204020204" pitchFamily="34" charset="0"/>
              </a:rPr>
              <a:t>Vergüenza: miedo a ser examinada o diagnosticada con una </a:t>
            </a:r>
          </a:p>
          <a:p>
            <a:r>
              <a:rPr lang="es-MX" sz="1300" dirty="0">
                <a:latin typeface="Corbel" panose="020B0503020204020204" pitchFamily="34" charset="0"/>
              </a:rPr>
              <a:t> enfermedad</a:t>
            </a:r>
          </a:p>
          <a:p>
            <a:endParaRPr lang="es-MX" sz="1300" dirty="0">
              <a:latin typeface="Corbel" panose="020B0503020204020204" pitchFamily="34" charset="0"/>
            </a:endParaRPr>
          </a:p>
          <a:p>
            <a:r>
              <a:rPr lang="es-MX" sz="1300" dirty="0">
                <a:latin typeface="Corbel" panose="020B0503020204020204" pitchFamily="34" charset="0"/>
              </a:rPr>
              <a:t>Planificación de las citas: fáciles de olvidar, necesito recordatorios de la atención a la salud</a:t>
            </a:r>
          </a:p>
          <a:p>
            <a:endParaRPr lang="es-MX" sz="1300" dirty="0">
              <a:latin typeface="Corbel" panose="020B0503020204020204" pitchFamily="34" charset="0"/>
            </a:endParaRPr>
          </a:p>
          <a:p>
            <a:r>
              <a:rPr lang="es-MX" sz="1300" dirty="0">
                <a:latin typeface="Corbel" panose="020B0503020204020204" pitchFamily="34" charset="0"/>
              </a:rPr>
              <a:t>Conocimientos sobre la salud: la prevención de la enfermedad no </a:t>
            </a:r>
            <a:br>
              <a:rPr lang="es-MX" sz="1300" dirty="0">
                <a:latin typeface="Corbel" panose="020B0503020204020204" pitchFamily="34" charset="0"/>
              </a:rPr>
            </a:br>
            <a:r>
              <a:rPr lang="es-MX" sz="1300" dirty="0">
                <a:latin typeface="Corbel" panose="020B0503020204020204" pitchFamily="34" charset="0"/>
              </a:rPr>
              <a:t>parece posible, esperaré a que se presente un problema</a:t>
            </a:r>
          </a:p>
          <a:p>
            <a:endParaRPr lang="es-MX" sz="1300" dirty="0">
              <a:latin typeface="Corbel" panose="020B0503020204020204" pitchFamily="34" charset="0"/>
            </a:endParaRPr>
          </a:p>
          <a:p>
            <a:r>
              <a:rPr lang="es-MX" sz="1300" dirty="0">
                <a:latin typeface="Corbel" panose="020B0503020204020204" pitchFamily="34" charset="0"/>
              </a:rPr>
              <a:t>Soy la cabeza y sustento de mi familia: ¡estoy demasiado ocupada para hacer todo!</a:t>
            </a:r>
          </a:p>
          <a:p>
            <a:endParaRPr lang="es-MX" sz="1300" dirty="0">
              <a:latin typeface="Corbel" panose="020B0503020204020204" pitchFamily="34" charset="0"/>
            </a:endParaRPr>
          </a:p>
          <a:p>
            <a:r>
              <a:rPr lang="es-MX" sz="1300" dirty="0">
                <a:latin typeface="Corbel" panose="020B0503020204020204" pitchFamily="34" charset="0"/>
              </a:rPr>
              <a:t>Transporte: es muy difícil ir a las citas médicas</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9827" y="3168535"/>
            <a:ext cx="8667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9827" y="4250899"/>
            <a:ext cx="8858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445488" y="5927833"/>
            <a:ext cx="6624948" cy="52322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1400" u="sng" dirty="0">
                <a:latin typeface="Corbel" panose="020B0503020204020204" pitchFamily="34" charset="0"/>
              </a:rPr>
              <a:t>¿Otras barreras? </a:t>
            </a:r>
          </a:p>
          <a:p>
            <a:pPr algn="ctr"/>
            <a:r>
              <a:rPr lang="es-MX" sz="1400" dirty="0">
                <a:latin typeface="Corbel" panose="020B0503020204020204" pitchFamily="34" charset="0"/>
              </a:rPr>
              <a:t>¿Qué otras cosas le impiden obtener atención médica y mantener hábitos saludables?</a:t>
            </a:r>
          </a:p>
        </p:txBody>
      </p:sp>
    </p:spTree>
    <p:extLst>
      <p:ext uri="{BB962C8B-B14F-4D97-AF65-F5344CB8AC3E}">
        <p14:creationId xmlns:p14="http://schemas.microsoft.com/office/powerpoint/2010/main" val="9508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368" y="224177"/>
            <a:ext cx="8596668" cy="718038"/>
          </a:xfrm>
        </p:spPr>
        <p:txBody>
          <a:bodyPr>
            <a:normAutofit fontScale="90000"/>
          </a:bodyPr>
          <a:lstStyle/>
          <a:p>
            <a:r>
              <a:rPr lang="es-MX"/>
              <a:t>Lo que debe saber sobre su cáncer</a:t>
            </a:r>
            <a:br/>
            <a:endParaRPr lang="es-MX" dirty="0"/>
          </a:p>
        </p:txBody>
      </p:sp>
      <p:sp>
        <p:nvSpPr>
          <p:cNvPr id="3" name="Content Placeholder 2"/>
          <p:cNvSpPr>
            <a:spLocks noGrp="1"/>
          </p:cNvSpPr>
          <p:nvPr>
            <p:ph idx="1"/>
          </p:nvPr>
        </p:nvSpPr>
        <p:spPr>
          <a:xfrm>
            <a:off x="324090" y="1055077"/>
            <a:ext cx="9617351" cy="4300485"/>
          </a:xfrm>
        </p:spPr>
        <p:txBody>
          <a:bodyPr>
            <a:noAutofit/>
          </a:bodyPr>
          <a:lstStyle/>
          <a:p>
            <a:r>
              <a:rPr lang="es-MX" dirty="0">
                <a:latin typeface="Corbel" panose="020B0503020204020204" pitchFamily="34" charset="0"/>
              </a:rPr>
              <a:t>El cáncer es un crecimiento anormal de células en el cuerpo. </a:t>
            </a:r>
          </a:p>
          <a:p>
            <a:r>
              <a:rPr lang="es-MX" dirty="0">
                <a:latin typeface="Corbel" panose="020B0503020204020204" pitchFamily="34" charset="0"/>
              </a:rPr>
              <a:t>El cáncer es la segunda causa principal de muerte de mujeres estadounidenses. </a:t>
            </a:r>
          </a:p>
          <a:p>
            <a:r>
              <a:rPr lang="es-MX" dirty="0">
                <a:latin typeface="Corbel" panose="020B0503020204020204" pitchFamily="34" charset="0"/>
              </a:rPr>
              <a:t>El cuerpo de las mujeres cambia constantemente, y prestar atención a los cambios es </a:t>
            </a:r>
            <a:br>
              <a:rPr lang="es-MX" dirty="0">
                <a:latin typeface="Corbel" panose="020B0503020204020204" pitchFamily="34" charset="0"/>
              </a:rPr>
            </a:br>
            <a:r>
              <a:rPr lang="es-MX" dirty="0">
                <a:latin typeface="Corbel" panose="020B0503020204020204" pitchFamily="34" charset="0"/>
              </a:rPr>
              <a:t>unas de las claves para la buena salud.</a:t>
            </a:r>
          </a:p>
          <a:p>
            <a:pPr marL="0" indent="0">
              <a:buNone/>
            </a:pPr>
            <a:endParaRPr lang="es-MX" sz="900" b="1" dirty="0">
              <a:latin typeface="Corbel" panose="020B0503020204020204" pitchFamily="34" charset="0"/>
            </a:endParaRPr>
          </a:p>
          <a:p>
            <a:pPr marL="0" indent="0">
              <a:buNone/>
            </a:pPr>
            <a:r>
              <a:rPr lang="es-MX" b="1" dirty="0">
                <a:latin typeface="Corbel" panose="020B0503020204020204" pitchFamily="34" charset="0"/>
              </a:rPr>
              <a:t>Hay 5 indicadores de cáncer que debe estar alerta:</a:t>
            </a:r>
          </a:p>
          <a:p>
            <a:pPr lvl="1">
              <a:buFont typeface="+mj-lt"/>
              <a:buAutoNum type="arabicPeriod"/>
            </a:pPr>
            <a:r>
              <a:rPr lang="es-MX" sz="1800" dirty="0">
                <a:latin typeface="Corbel" panose="020B0503020204020204" pitchFamily="34" charset="0"/>
              </a:rPr>
              <a:t>Cambios de las mamas</a:t>
            </a:r>
          </a:p>
          <a:p>
            <a:pPr lvl="1">
              <a:buFont typeface="+mj-lt"/>
              <a:buAutoNum type="arabicPeriod"/>
            </a:pPr>
            <a:r>
              <a:rPr lang="es-MX" sz="1800" dirty="0">
                <a:latin typeface="Corbel" panose="020B0503020204020204" pitchFamily="34" charset="0"/>
              </a:rPr>
              <a:t>Hinchazón prolongada que no mejora con el tiempo</a:t>
            </a:r>
          </a:p>
          <a:p>
            <a:pPr lvl="1">
              <a:buFont typeface="+mj-lt"/>
              <a:buAutoNum type="arabicPeriod"/>
            </a:pPr>
            <a:r>
              <a:rPr lang="es-MX" sz="1800" dirty="0">
                <a:latin typeface="Corbel" panose="020B0503020204020204" pitchFamily="34" charset="0"/>
              </a:rPr>
              <a:t>Sangrado inusual</a:t>
            </a:r>
          </a:p>
          <a:p>
            <a:pPr lvl="1">
              <a:buFont typeface="+mj-lt"/>
              <a:buAutoNum type="arabicPeriod"/>
            </a:pPr>
            <a:r>
              <a:rPr lang="es-MX" sz="1800" dirty="0">
                <a:latin typeface="Corbel" panose="020B0503020204020204" pitchFamily="34" charset="0"/>
              </a:rPr>
              <a:t>Sangre en orina o heces</a:t>
            </a:r>
          </a:p>
          <a:p>
            <a:pPr lvl="1">
              <a:buFont typeface="+mj-lt"/>
              <a:buAutoNum type="arabicPeriod"/>
            </a:pPr>
            <a:r>
              <a:rPr lang="es-MX" sz="1800" dirty="0">
                <a:latin typeface="Corbel" panose="020B0503020204020204" pitchFamily="34" charset="0"/>
              </a:rPr>
              <a:t>Pérdida excesiva de peso sin intención</a:t>
            </a:r>
          </a:p>
          <a:p>
            <a:pPr marL="0" indent="0">
              <a:buNone/>
            </a:pPr>
            <a:endParaRPr lang="es-MX" sz="100" dirty="0">
              <a:latin typeface="Corbel" panose="020B0503020204020204" pitchFamily="34" charset="0"/>
            </a:endParaRPr>
          </a:p>
          <a:p>
            <a:pPr marL="0" indent="0">
              <a:buNone/>
            </a:pPr>
            <a:r>
              <a:rPr lang="es-MX" b="1" dirty="0">
                <a:latin typeface="Corbel" panose="020B0503020204020204" pitchFamily="34" charset="0"/>
              </a:rPr>
              <a:t>¡La detección puede hacer toda la diferencia! </a:t>
            </a:r>
          </a:p>
          <a:p>
            <a:pPr marL="0" indent="0">
              <a:buNone/>
            </a:pPr>
            <a:r>
              <a:rPr lang="es-MX" dirty="0">
                <a:latin typeface="Corbel" panose="020B0503020204020204" pitchFamily="34" charset="0"/>
              </a:rPr>
              <a:t>Si no está segura de algo o simplemente no se siente bien, no espere contactarse con un Médico.</a:t>
            </a:r>
          </a:p>
          <a:p>
            <a:pPr marL="0" indent="0">
              <a:buNone/>
            </a:pPr>
            <a:r>
              <a:rPr lang="es-MX" sz="1100" dirty="0">
                <a:latin typeface="Corbel" panose="020B0503020204020204" pitchFamily="34" charset="0"/>
              </a:rPr>
              <a:t>Fuente de los cinco indicadores: http://www.ahchealthenews.com/2016/10/04/cancer-pay-attention-5-signs/</a:t>
            </a:r>
          </a:p>
          <a:p>
            <a:endParaRPr lang="es-MX"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7</a:t>
            </a:fld>
            <a:endParaRPr lang="es-MX" dirty="0"/>
          </a:p>
        </p:txBody>
      </p:sp>
      <p:sp>
        <p:nvSpPr>
          <p:cNvPr id="5" name="Rectangle 4"/>
          <p:cNvSpPr/>
          <p:nvPr/>
        </p:nvSpPr>
        <p:spPr>
          <a:xfrm>
            <a:off x="8941981" y="2374475"/>
            <a:ext cx="3138542" cy="3312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s-MX" sz="1400" b="1" dirty="0">
                <a:latin typeface="Corbel" panose="020B0503020204020204" pitchFamily="34" charset="0"/>
              </a:rPr>
              <a:t>Glosario de detección de cáncer</a:t>
            </a:r>
          </a:p>
          <a:p>
            <a:endParaRPr lang="es-MX" sz="1400" b="1" dirty="0">
              <a:latin typeface="Corbel" panose="020B0503020204020204" pitchFamily="34" charset="0"/>
            </a:endParaRPr>
          </a:p>
          <a:p>
            <a:r>
              <a:rPr lang="es-MX" sz="1400" dirty="0">
                <a:latin typeface="Corbel" panose="020B0503020204020204" pitchFamily="34" charset="0"/>
              </a:rPr>
              <a:t>Prueba de diagnóstico: Una prueba que se realiza en busca de posibles signos de enfermedad.</a:t>
            </a:r>
          </a:p>
          <a:p>
            <a:endParaRPr lang="es-MX" sz="1000" dirty="0">
              <a:latin typeface="Corbel" panose="020B0503020204020204" pitchFamily="34" charset="0"/>
            </a:endParaRPr>
          </a:p>
          <a:p>
            <a:r>
              <a:rPr lang="es-MX" sz="1400" dirty="0">
                <a:latin typeface="Corbel" panose="020B0503020204020204" pitchFamily="34" charset="0"/>
              </a:rPr>
              <a:t>Biopsia: Un procedimiento quirúrgico menor en el que se extrae una pequeña pieza de tejido que luego es analizada en un laboratorio.</a:t>
            </a:r>
          </a:p>
          <a:p>
            <a:endParaRPr lang="es-MX" sz="1000" dirty="0">
              <a:latin typeface="Corbel" panose="020B0503020204020204" pitchFamily="34" charset="0"/>
            </a:endParaRPr>
          </a:p>
          <a:p>
            <a:r>
              <a:rPr lang="es-MX" sz="1400" dirty="0">
                <a:latin typeface="Corbel" panose="020B0503020204020204" pitchFamily="34" charset="0"/>
              </a:rPr>
              <a:t>Benigna: Sin cáncer.</a:t>
            </a:r>
          </a:p>
          <a:p>
            <a:endParaRPr lang="es-MX" sz="1000" dirty="0">
              <a:latin typeface="Corbel" panose="020B0503020204020204" pitchFamily="34" charset="0"/>
            </a:endParaRPr>
          </a:p>
          <a:p>
            <a:r>
              <a:rPr lang="es-MX" sz="1400" dirty="0">
                <a:latin typeface="Corbel" panose="020B0503020204020204" pitchFamily="34" charset="0"/>
              </a:rPr>
              <a:t>Maligna: Células o tumores que invaden el tejido y se diseminan a otras partes del cuerpo.</a:t>
            </a:r>
          </a:p>
          <a:p>
            <a:endParaRPr lang="es-MX" sz="1300" dirty="0">
              <a:latin typeface="Corbel" panose="020B0503020204020204" pitchFamily="34" charset="0"/>
            </a:endParaRPr>
          </a:p>
        </p:txBody>
      </p:sp>
      <p:pic>
        <p:nvPicPr>
          <p:cNvPr id="11" name="Picture 10"/>
          <p:cNvPicPr>
            <a:picLocks noChangeAspect="1"/>
          </p:cNvPicPr>
          <p:nvPr/>
        </p:nvPicPr>
        <p:blipFill rotWithShape="1">
          <a:blip r:embed="rId2"/>
          <a:srcRect b="13054"/>
          <a:stretch/>
        </p:blipFill>
        <p:spPr>
          <a:xfrm>
            <a:off x="9432167" y="224177"/>
            <a:ext cx="2252693" cy="195861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527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05" y="137224"/>
            <a:ext cx="10480104" cy="1320800"/>
          </a:xfrm>
        </p:spPr>
        <p:txBody>
          <a:bodyPr/>
          <a:lstStyle/>
          <a:p>
            <a:r>
              <a:rPr lang="es-MX" b="1" dirty="0"/>
              <a:t>Los roles de su Equipo de See, Test &amp; Treat </a:t>
            </a:r>
          </a:p>
        </p:txBody>
      </p:sp>
      <p:sp>
        <p:nvSpPr>
          <p:cNvPr id="6" name="Rectangle 5"/>
          <p:cNvSpPr/>
          <p:nvPr/>
        </p:nvSpPr>
        <p:spPr>
          <a:xfrm>
            <a:off x="347240" y="799146"/>
            <a:ext cx="11646285" cy="5570756"/>
          </a:xfrm>
          <a:prstGeom prst="rect">
            <a:avLst/>
          </a:prstGeom>
        </p:spPr>
        <p:txBody>
          <a:bodyPr wrap="square">
            <a:spAutoFit/>
          </a:bodyPr>
          <a:lstStyle/>
          <a:p>
            <a:r>
              <a:rPr lang="es-MX" sz="2800" b="1" dirty="0">
                <a:latin typeface="Corbel" panose="020B0503020204020204" pitchFamily="34" charset="0"/>
              </a:rPr>
              <a:t>Usted recibirá el apoyo de un equipo de profesionales de la</a:t>
            </a:r>
            <a:br>
              <a:rPr lang="es-MX" sz="2800" b="1" dirty="0">
                <a:latin typeface="Corbel" panose="020B0503020204020204" pitchFamily="34" charset="0"/>
              </a:rPr>
            </a:br>
            <a:r>
              <a:rPr lang="es-MX" sz="2800" b="1" dirty="0">
                <a:latin typeface="Corbel" panose="020B0503020204020204" pitchFamily="34" charset="0"/>
              </a:rPr>
              <a:t> atención a la salud. </a:t>
            </a:r>
          </a:p>
          <a:p>
            <a:endParaRPr lang="es-MX" sz="2400" b="1" dirty="0">
              <a:latin typeface="Corbel" panose="020B0503020204020204" pitchFamily="34" charset="0"/>
            </a:endParaRPr>
          </a:p>
          <a:p>
            <a:pPr marL="457200" indent="-457200">
              <a:buClr>
                <a:schemeClr val="accent1"/>
              </a:buClr>
              <a:buFont typeface="Wingdings" panose="05000000000000000000" pitchFamily="2" charset="2"/>
              <a:buChar char="§"/>
            </a:pPr>
            <a:r>
              <a:rPr lang="es-MX" sz="2800" b="1" dirty="0">
                <a:latin typeface="Corbel" panose="020B0503020204020204" pitchFamily="34" charset="0"/>
              </a:rPr>
              <a:t>¿Qué es la Medicina familiar?</a:t>
            </a:r>
          </a:p>
          <a:p>
            <a:pPr marL="457200" indent="-457200">
              <a:buClr>
                <a:schemeClr val="accent1"/>
              </a:buClr>
              <a:buFont typeface="Wingdings" panose="05000000000000000000" pitchFamily="2" charset="2"/>
              <a:buChar char="§"/>
            </a:pPr>
            <a:endParaRPr lang="es-MX" sz="2800" dirty="0">
              <a:latin typeface="Corbel" panose="020B0503020204020204" pitchFamily="34" charset="0"/>
            </a:endParaRPr>
          </a:p>
          <a:p>
            <a:pPr marL="457200" indent="-457200">
              <a:buClr>
                <a:schemeClr val="accent1"/>
              </a:buClr>
              <a:buFont typeface="Wingdings" panose="05000000000000000000" pitchFamily="2" charset="2"/>
              <a:buChar char="§"/>
            </a:pPr>
            <a:r>
              <a:rPr lang="es-MX" sz="2800" b="1" dirty="0">
                <a:latin typeface="Corbel" panose="020B0503020204020204" pitchFamily="34" charset="0"/>
              </a:rPr>
              <a:t>¿Qué es un Patólogo?</a:t>
            </a:r>
          </a:p>
          <a:p>
            <a:pPr marL="457200" indent="-457200">
              <a:buClr>
                <a:schemeClr val="accent1"/>
              </a:buClr>
              <a:buFont typeface="Wingdings" panose="05000000000000000000" pitchFamily="2" charset="2"/>
              <a:buChar char="§"/>
            </a:pPr>
            <a:endParaRPr lang="es-MX" sz="2800" b="1" dirty="0">
              <a:latin typeface="Corbel" panose="020B0503020204020204" pitchFamily="34" charset="0"/>
            </a:endParaRPr>
          </a:p>
          <a:p>
            <a:pPr marL="457200" indent="-457200">
              <a:buClr>
                <a:schemeClr val="accent1"/>
              </a:buClr>
              <a:buFont typeface="Wingdings" panose="05000000000000000000" pitchFamily="2" charset="2"/>
              <a:buChar char="§"/>
            </a:pPr>
            <a:r>
              <a:rPr lang="es-MX" sz="2800" b="1" dirty="0">
                <a:latin typeface="Corbel" panose="020B0503020204020204" pitchFamily="34" charset="0"/>
              </a:rPr>
              <a:t>¿Qué es un Radiólogo?</a:t>
            </a:r>
          </a:p>
          <a:p>
            <a:pPr marL="457200" indent="-457200">
              <a:buClr>
                <a:schemeClr val="accent1"/>
              </a:buClr>
              <a:buFont typeface="Wingdings" panose="05000000000000000000" pitchFamily="2" charset="2"/>
              <a:buChar char="§"/>
            </a:pPr>
            <a:endParaRPr lang="es-MX" sz="2800" b="1" dirty="0">
              <a:latin typeface="Corbel" panose="020B0503020204020204" pitchFamily="34" charset="0"/>
            </a:endParaRPr>
          </a:p>
          <a:p>
            <a:pPr marL="457200" indent="-457200">
              <a:buClr>
                <a:schemeClr val="accent1"/>
              </a:buClr>
              <a:buFont typeface="Wingdings" panose="05000000000000000000" pitchFamily="2" charset="2"/>
              <a:buChar char="§"/>
            </a:pPr>
            <a:r>
              <a:rPr lang="es-MX" sz="2800" b="1" dirty="0">
                <a:latin typeface="Corbel" panose="020B0503020204020204" pitchFamily="34" charset="0"/>
              </a:rPr>
              <a:t>¿Qué es un Obstetra y Ginecólogo?</a:t>
            </a:r>
          </a:p>
          <a:p>
            <a:endParaRPr lang="es-MX" sz="2400" b="1" dirty="0">
              <a:latin typeface="Corbel" panose="020B0503020204020204" pitchFamily="34" charset="0"/>
            </a:endParaRPr>
          </a:p>
          <a:p>
            <a:endParaRPr lang="es-MX" sz="2800" b="1" i="1" dirty="0">
              <a:latin typeface="Corbel" panose="020B0503020204020204" pitchFamily="34" charset="0"/>
            </a:endParaRPr>
          </a:p>
          <a:p>
            <a:r>
              <a:rPr lang="es-MX" sz="2800" b="1" i="1" dirty="0">
                <a:latin typeface="Corbel" panose="020B0503020204020204" pitchFamily="34" charset="0"/>
              </a:rPr>
              <a:t>Los médicos y enfermeras en todos estos roles, y más, trabajan en conjunto.</a:t>
            </a:r>
          </a:p>
        </p:txBody>
      </p:sp>
      <p:sp>
        <p:nvSpPr>
          <p:cNvPr id="4" name="Slide Number Placeholder 3"/>
          <p:cNvSpPr>
            <a:spLocks noGrp="1"/>
          </p:cNvSpPr>
          <p:nvPr>
            <p:ph type="sldNum" sz="quarter" idx="12"/>
          </p:nvPr>
        </p:nvSpPr>
        <p:spPr/>
        <p:txBody>
          <a:bodyPr/>
          <a:lstStyle/>
          <a:p>
            <a:fld id="{519954A3-9DFD-4C44-94BA-B95130A3BA1C}" type="slidenum">
              <a:rPr lang="en-US" smtClean="0"/>
              <a:t>8</a:t>
            </a:fld>
            <a:endParaRPr lang="es-MX" dirty="0"/>
          </a:p>
        </p:txBody>
      </p:sp>
      <p:pic>
        <p:nvPicPr>
          <p:cNvPr id="5" name="Picture 4"/>
          <p:cNvPicPr>
            <a:picLocks noChangeAspect="1"/>
          </p:cNvPicPr>
          <p:nvPr/>
        </p:nvPicPr>
        <p:blipFill>
          <a:blip r:embed="rId3"/>
          <a:stretch>
            <a:fillRect/>
          </a:stretch>
        </p:blipFill>
        <p:spPr>
          <a:xfrm>
            <a:off x="6653134" y="1458024"/>
            <a:ext cx="2159695" cy="21596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4"/>
          <a:stretch>
            <a:fillRect/>
          </a:stretch>
        </p:blipFill>
        <p:spPr>
          <a:xfrm>
            <a:off x="8415862" y="3414531"/>
            <a:ext cx="3443804" cy="22958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94336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Content Text"/>
          <p:cNvSpPr>
            <a:spLocks noGrp="1"/>
          </p:cNvSpPr>
          <p:nvPr>
            <p:ph type="body" sz="quarter" idx="10"/>
          </p:nvPr>
        </p:nvSpPr>
        <p:spPr bwMode="auto">
          <a:xfrm>
            <a:off x="4517773" y="1643513"/>
            <a:ext cx="5771495" cy="732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s-MX" altLang="en-US" sz="2400" b="1" dirty="0">
                <a:latin typeface="Corbel" panose="020B0503020204020204" pitchFamily="34" charset="0"/>
              </a:rPr>
              <a:t>Si podría darle consejos a Elena y su nieta, Jessica, le diría que para mantenerse saludable deben: </a:t>
            </a:r>
          </a:p>
          <a:p>
            <a:pPr algn="ctr" eaLnBrk="1" hangingPunct="1"/>
            <a:r>
              <a:rPr lang="es-MX" altLang="en-US" sz="2000" dirty="0">
                <a:latin typeface="Corbel" panose="020B0503020204020204" pitchFamily="34" charset="0"/>
              </a:rPr>
              <a:t>(coloque un círculo en todas las siguientes conductas </a:t>
            </a:r>
            <a:r>
              <a:rPr lang="es-MX" altLang="en-US" sz="2000" u="sng" dirty="0">
                <a:latin typeface="Corbel" panose="020B0503020204020204" pitchFamily="34" charset="0"/>
              </a:rPr>
              <a:t>saludables</a:t>
            </a:r>
            <a:r>
              <a:rPr lang="es-MX" altLang="en-US" sz="2000" dirty="0">
                <a:latin typeface="Corbel" panose="020B0503020204020204" pitchFamily="34" charset="0"/>
              </a:rPr>
              <a:t>)</a:t>
            </a:r>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976591">
            <a:off x="210870" y="495695"/>
            <a:ext cx="4064153" cy="27079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Title 1"/>
          <p:cNvSpPr txBox="1">
            <a:spLocks/>
          </p:cNvSpPr>
          <p:nvPr/>
        </p:nvSpPr>
        <p:spPr>
          <a:xfrm>
            <a:off x="4160220" y="1064481"/>
            <a:ext cx="6425466" cy="1152326"/>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Corbel" panose="020B0503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2000" b="1" dirty="0">
                <a:solidFill>
                  <a:schemeClr val="accent2"/>
                </a:solidFill>
              </a:rPr>
              <a:t>¡Dé un consejo sobre un estilo de vida saludable a Elena y Jessica! </a:t>
            </a:r>
          </a:p>
        </p:txBody>
      </p:sp>
      <p:pic>
        <p:nvPicPr>
          <p:cNvPr id="3" name="Picture 2"/>
          <p:cNvPicPr>
            <a:picLocks noChangeAspect="1"/>
          </p:cNvPicPr>
          <p:nvPr/>
        </p:nvPicPr>
        <p:blipFill>
          <a:blip r:embed="rId5"/>
          <a:stretch>
            <a:fillRect/>
          </a:stretch>
        </p:blipFill>
        <p:spPr>
          <a:xfrm>
            <a:off x="3540746" y="5738129"/>
            <a:ext cx="709073" cy="709073"/>
          </a:xfrm>
          <a:prstGeom prst="rect">
            <a:avLst/>
          </a:prstGeom>
        </p:spPr>
      </p:pic>
      <p:pic>
        <p:nvPicPr>
          <p:cNvPr id="6" name="Picture 5"/>
          <p:cNvPicPr>
            <a:picLocks noChangeAspect="1"/>
          </p:cNvPicPr>
          <p:nvPr/>
        </p:nvPicPr>
        <p:blipFill rotWithShape="1">
          <a:blip r:embed="rId6"/>
          <a:srcRect b="13568"/>
          <a:stretch/>
        </p:blipFill>
        <p:spPr>
          <a:xfrm>
            <a:off x="6468262" y="3675419"/>
            <a:ext cx="882423" cy="762697"/>
          </a:xfrm>
          <a:prstGeom prst="rect">
            <a:avLst/>
          </a:prstGeom>
        </p:spPr>
      </p:pic>
      <p:pic>
        <p:nvPicPr>
          <p:cNvPr id="17" name="Picture 16"/>
          <p:cNvPicPr>
            <a:picLocks noChangeAspect="1"/>
          </p:cNvPicPr>
          <p:nvPr/>
        </p:nvPicPr>
        <p:blipFill rotWithShape="1">
          <a:blip r:embed="rId7"/>
          <a:srcRect b="13319"/>
          <a:stretch/>
        </p:blipFill>
        <p:spPr>
          <a:xfrm>
            <a:off x="145420" y="4737255"/>
            <a:ext cx="710517" cy="615879"/>
          </a:xfrm>
          <a:prstGeom prst="rect">
            <a:avLst/>
          </a:prstGeom>
        </p:spPr>
      </p:pic>
      <p:pic>
        <p:nvPicPr>
          <p:cNvPr id="19" name="Picture 18"/>
          <p:cNvPicPr>
            <a:picLocks noChangeAspect="1"/>
          </p:cNvPicPr>
          <p:nvPr/>
        </p:nvPicPr>
        <p:blipFill rotWithShape="1">
          <a:blip r:embed="rId8"/>
          <a:srcRect b="19836"/>
          <a:stretch/>
        </p:blipFill>
        <p:spPr>
          <a:xfrm>
            <a:off x="5940414" y="4952834"/>
            <a:ext cx="1049113" cy="841017"/>
          </a:xfrm>
          <a:prstGeom prst="rect">
            <a:avLst/>
          </a:prstGeom>
        </p:spPr>
      </p:pic>
      <p:pic>
        <p:nvPicPr>
          <p:cNvPr id="20" name="Picture 19"/>
          <p:cNvPicPr>
            <a:picLocks noChangeAspect="1"/>
          </p:cNvPicPr>
          <p:nvPr/>
        </p:nvPicPr>
        <p:blipFill rotWithShape="1">
          <a:blip r:embed="rId9"/>
          <a:srcRect l="29606" r="30327" b="16137"/>
          <a:stretch/>
        </p:blipFill>
        <p:spPr>
          <a:xfrm>
            <a:off x="2173705" y="3608882"/>
            <a:ext cx="550416" cy="1152050"/>
          </a:xfrm>
          <a:prstGeom prst="rect">
            <a:avLst/>
          </a:prstGeom>
        </p:spPr>
      </p:pic>
      <p:pic>
        <p:nvPicPr>
          <p:cNvPr id="22" name="Picture 21"/>
          <p:cNvPicPr>
            <a:picLocks noChangeAspect="1"/>
          </p:cNvPicPr>
          <p:nvPr/>
        </p:nvPicPr>
        <p:blipFill rotWithShape="1">
          <a:blip r:embed="rId10"/>
          <a:srcRect l="3471" r="3120" b="13718"/>
          <a:stretch/>
        </p:blipFill>
        <p:spPr>
          <a:xfrm>
            <a:off x="3795976" y="4501965"/>
            <a:ext cx="721797" cy="666717"/>
          </a:xfrm>
          <a:prstGeom prst="rect">
            <a:avLst/>
          </a:prstGeom>
        </p:spPr>
      </p:pic>
      <p:pic>
        <p:nvPicPr>
          <p:cNvPr id="25" name="Picture 24"/>
          <p:cNvPicPr>
            <a:picLocks noChangeAspect="1"/>
          </p:cNvPicPr>
          <p:nvPr/>
        </p:nvPicPr>
        <p:blipFill rotWithShape="1">
          <a:blip r:embed="rId11"/>
          <a:srcRect l="8804" t="21154" r="6838" b="38844"/>
          <a:stretch/>
        </p:blipFill>
        <p:spPr>
          <a:xfrm>
            <a:off x="8295540" y="5683171"/>
            <a:ext cx="1715993" cy="813707"/>
          </a:xfrm>
          <a:prstGeom prst="rect">
            <a:avLst/>
          </a:prstGeom>
        </p:spPr>
      </p:pic>
      <p:sp>
        <p:nvSpPr>
          <p:cNvPr id="21" name="Rectangle 20"/>
          <p:cNvSpPr/>
          <p:nvPr/>
        </p:nvSpPr>
        <p:spPr>
          <a:xfrm>
            <a:off x="697418" y="4894988"/>
            <a:ext cx="2380527" cy="1015663"/>
          </a:xfrm>
          <a:prstGeom prst="rect">
            <a:avLst/>
          </a:prstGeom>
        </p:spPr>
        <p:txBody>
          <a:bodyPr wrap="square">
            <a:spAutoFit/>
          </a:bodyPr>
          <a:lstStyle/>
          <a:p>
            <a:pPr algn="ctr"/>
            <a:r>
              <a:rPr lang="es-MX" sz="2000" dirty="0">
                <a:latin typeface="Articulate" panose="02000503040000020004" pitchFamily="2" charset="0"/>
              </a:rPr>
              <a:t>Exámenes de salud y exámenes ginecológicos regulares</a:t>
            </a:r>
          </a:p>
        </p:txBody>
      </p:sp>
      <p:sp>
        <p:nvSpPr>
          <p:cNvPr id="23" name="Rectangle 22"/>
          <p:cNvSpPr/>
          <p:nvPr/>
        </p:nvSpPr>
        <p:spPr>
          <a:xfrm>
            <a:off x="2541360" y="3872101"/>
            <a:ext cx="1792478" cy="400110"/>
          </a:xfrm>
          <a:prstGeom prst="rect">
            <a:avLst/>
          </a:prstGeom>
        </p:spPr>
        <p:txBody>
          <a:bodyPr wrap="none">
            <a:spAutoFit/>
          </a:bodyPr>
          <a:lstStyle/>
          <a:p>
            <a:pPr algn="ctr" defTabSz="768058">
              <a:defRPr/>
            </a:pPr>
            <a:r>
              <a:rPr lang="es-MX" sz="2000" dirty="0">
                <a:latin typeface="Articulate" panose="02000503040000020004" pitchFamily="2" charset="0"/>
              </a:rPr>
              <a:t>Ejercicio diario</a:t>
            </a:r>
          </a:p>
        </p:txBody>
      </p:sp>
      <p:sp>
        <p:nvSpPr>
          <p:cNvPr id="24" name="Rectangle 23"/>
          <p:cNvSpPr/>
          <p:nvPr/>
        </p:nvSpPr>
        <p:spPr>
          <a:xfrm>
            <a:off x="4579319" y="4424182"/>
            <a:ext cx="1438665" cy="1015663"/>
          </a:xfrm>
          <a:prstGeom prst="rect">
            <a:avLst/>
          </a:prstGeom>
        </p:spPr>
        <p:txBody>
          <a:bodyPr wrap="square">
            <a:spAutoFit/>
          </a:bodyPr>
          <a:lstStyle/>
          <a:p>
            <a:pPr algn="ctr" defTabSz="768058">
              <a:defRPr/>
            </a:pPr>
            <a:r>
              <a:rPr lang="es-MX" sz="2000" dirty="0">
                <a:latin typeface="Articulate" panose="02000503040000020004" pitchFamily="2" charset="0"/>
              </a:rPr>
              <a:t>Mantener un peso saludable</a:t>
            </a:r>
          </a:p>
        </p:txBody>
      </p:sp>
      <p:sp>
        <p:nvSpPr>
          <p:cNvPr id="26" name="Rectangle 25"/>
          <p:cNvSpPr/>
          <p:nvPr/>
        </p:nvSpPr>
        <p:spPr>
          <a:xfrm>
            <a:off x="7194918" y="3805395"/>
            <a:ext cx="2201245" cy="400110"/>
          </a:xfrm>
          <a:prstGeom prst="rect">
            <a:avLst/>
          </a:prstGeom>
        </p:spPr>
        <p:txBody>
          <a:bodyPr wrap="none">
            <a:spAutoFit/>
          </a:bodyPr>
          <a:lstStyle/>
          <a:p>
            <a:pPr algn="ctr" defTabSz="768058">
              <a:defRPr/>
            </a:pPr>
            <a:r>
              <a:rPr lang="es-MX" sz="2000" dirty="0">
                <a:latin typeface="Articulate" panose="02000503040000020004" pitchFamily="2" charset="0"/>
              </a:rPr>
              <a:t>Evitar el alcohol</a:t>
            </a:r>
          </a:p>
        </p:txBody>
      </p:sp>
      <p:sp>
        <p:nvSpPr>
          <p:cNvPr id="27" name="Rectangle 26"/>
          <p:cNvSpPr/>
          <p:nvPr/>
        </p:nvSpPr>
        <p:spPr>
          <a:xfrm>
            <a:off x="8177504" y="4437569"/>
            <a:ext cx="1952063" cy="1015663"/>
          </a:xfrm>
          <a:prstGeom prst="rect">
            <a:avLst/>
          </a:prstGeom>
        </p:spPr>
        <p:txBody>
          <a:bodyPr wrap="square">
            <a:spAutoFit/>
          </a:bodyPr>
          <a:lstStyle/>
          <a:p>
            <a:pPr algn="ctr" defTabSz="768058">
              <a:defRPr/>
            </a:pPr>
            <a:r>
              <a:rPr lang="es-MX" sz="2000" dirty="0">
                <a:latin typeface="Articulate" panose="02000503040000020004" pitchFamily="2" charset="0"/>
              </a:rPr>
              <a:t>Hablar sobre </a:t>
            </a:r>
          </a:p>
          <a:p>
            <a:pPr algn="ctr" defTabSz="768058">
              <a:defRPr/>
            </a:pPr>
            <a:r>
              <a:rPr lang="es-MX" sz="2000" dirty="0">
                <a:latin typeface="Articulate" panose="02000503040000020004" pitchFamily="2" charset="0"/>
              </a:rPr>
              <a:t>antecedentes médicos familiares </a:t>
            </a:r>
          </a:p>
        </p:txBody>
      </p:sp>
      <p:sp>
        <p:nvSpPr>
          <p:cNvPr id="28" name="Rectangle 27"/>
          <p:cNvSpPr/>
          <p:nvPr/>
        </p:nvSpPr>
        <p:spPr>
          <a:xfrm>
            <a:off x="6694342" y="4946067"/>
            <a:ext cx="1365128" cy="1015663"/>
          </a:xfrm>
          <a:prstGeom prst="rect">
            <a:avLst/>
          </a:prstGeom>
        </p:spPr>
        <p:txBody>
          <a:bodyPr wrap="square">
            <a:spAutoFit/>
          </a:bodyPr>
          <a:lstStyle/>
          <a:p>
            <a:pPr algn="ctr" defTabSz="768058">
              <a:defRPr/>
            </a:pPr>
            <a:r>
              <a:rPr lang="es-MX" sz="2000" dirty="0">
                <a:latin typeface="Articulate" panose="02000503040000020004" pitchFamily="2" charset="0"/>
              </a:rPr>
              <a:t>Elegir alimentos sanos</a:t>
            </a:r>
          </a:p>
        </p:txBody>
      </p:sp>
      <p:sp>
        <p:nvSpPr>
          <p:cNvPr id="29" name="Rectangle 28"/>
          <p:cNvSpPr/>
          <p:nvPr/>
        </p:nvSpPr>
        <p:spPr>
          <a:xfrm>
            <a:off x="4250438" y="5905358"/>
            <a:ext cx="1709122" cy="400110"/>
          </a:xfrm>
          <a:prstGeom prst="rect">
            <a:avLst/>
          </a:prstGeom>
        </p:spPr>
        <p:txBody>
          <a:bodyPr wrap="none">
            <a:spAutoFit/>
          </a:bodyPr>
          <a:lstStyle/>
          <a:p>
            <a:pPr algn="ctr" defTabSz="768058">
              <a:defRPr/>
            </a:pPr>
            <a:r>
              <a:rPr lang="es-MX" sz="2000" dirty="0">
                <a:latin typeface="Articulate" panose="02000503040000020004" pitchFamily="2" charset="0"/>
              </a:rPr>
              <a:t>No fumar</a:t>
            </a:r>
          </a:p>
        </p:txBody>
      </p:sp>
    </p:spTree>
    <p:custDataLst>
      <p:tags r:id="rId1"/>
    </p:custDataLst>
    <p:extLst>
      <p:ext uri="{BB962C8B-B14F-4D97-AF65-F5344CB8AC3E}">
        <p14:creationId xmlns:p14="http://schemas.microsoft.com/office/powerpoint/2010/main" val="1713336720"/>
      </p:ext>
    </p:extLst>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21645</TotalTime>
  <Words>3571</Words>
  <Application>Microsoft Office PowerPoint</Application>
  <PresentationFormat>Widescreen</PresentationFormat>
  <Paragraphs>323</Paragraphs>
  <Slides>28</Slides>
  <Notes>16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Articulate</vt:lpstr>
      <vt:lpstr>Calibri</vt:lpstr>
      <vt:lpstr>Corbel</vt:lpstr>
      <vt:lpstr>Courier New</vt:lpstr>
      <vt:lpstr>Symbol</vt:lpstr>
      <vt:lpstr>Trebuchet MS</vt:lpstr>
      <vt:lpstr>Verdana</vt:lpstr>
      <vt:lpstr>Wingdings</vt:lpstr>
      <vt:lpstr>Wingdings 3</vt:lpstr>
      <vt:lpstr>Zeyada</vt:lpstr>
      <vt:lpstr>Facet</vt:lpstr>
      <vt:lpstr>1_Facet</vt:lpstr>
      <vt:lpstr>PowerPoint Presentation</vt:lpstr>
      <vt:lpstr>Bienvenidos</vt:lpstr>
      <vt:lpstr>Aprender sobre su salud</vt:lpstr>
      <vt:lpstr>PowerPoint Presentation</vt:lpstr>
      <vt:lpstr>Un estilo de vida saludable significa... </vt:lpstr>
      <vt:lpstr>Barreras comunes para un estilo de vida saludable</vt:lpstr>
      <vt:lpstr>Lo que debe saber sobre su cáncer </vt:lpstr>
      <vt:lpstr>Los roles de su Equipo de See, Test &amp; Treat </vt:lpstr>
      <vt:lpstr>PowerPoint Presentation</vt:lpstr>
      <vt:lpstr>PowerPoint Presentation</vt:lpstr>
      <vt:lpstr>¿Qué es el cáncer de cuello uterino?</vt:lpstr>
      <vt:lpstr>Signos del Cáncer de cuello uterino</vt:lpstr>
      <vt:lpstr>Tipos de cáncer de cuello uterino</vt:lpstr>
      <vt:lpstr>¿Sabía? </vt:lpstr>
      <vt:lpstr>¿Qué puede reducir el riesgo de cáncer de cuello uterino?</vt:lpstr>
      <vt:lpstr>PowerPoint Presentation</vt:lpstr>
      <vt:lpstr>¿Qué es el cáncer de mama?</vt:lpstr>
      <vt:lpstr>Términos clave y anatomía de la mama</vt:lpstr>
      <vt:lpstr>Signos de cáncer de mama</vt:lpstr>
      <vt:lpstr>Más signos de cáncer de mama</vt:lpstr>
      <vt:lpstr>¿Qué puede reducir el riesgo de cáncer de mama?</vt:lpstr>
      <vt:lpstr>¿Sabía? </vt:lpstr>
      <vt:lpstr>PowerPoint Presentation</vt:lpstr>
      <vt:lpstr>PowerPoint Presentation</vt:lpstr>
      <vt:lpstr>¿Tiene alguna pregunta sobre:</vt:lpstr>
      <vt:lpstr>Materiales opcionales de la presentación</vt:lpstr>
      <vt:lpstr>Gráficos reutilizables</vt:lpstr>
      <vt:lpstr>Puede utilizar esta plantilla para  agregar sus propias historias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 TEST, TREAT</dc:title>
  <dc:creator>J Lyons</dc:creator>
  <cp:lastModifiedBy>Ranjana Paintal (s)</cp:lastModifiedBy>
  <cp:revision>373</cp:revision>
  <dcterms:created xsi:type="dcterms:W3CDTF">2016-06-03T14:22:07Z</dcterms:created>
  <dcterms:modified xsi:type="dcterms:W3CDTF">2020-02-28T15:08:27Z</dcterms:modified>
</cp:coreProperties>
</file>